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9.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0.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3.xml" ContentType="application/vnd.openxmlformats-officedocument.theme+xml"/>
  <Override PartName="/ppt/tags/tag2.xml" ContentType="application/vnd.openxmlformats-officedocument.presentationml.tags+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4.xml" ContentType="application/vnd.openxmlformats-officedocument.theme+xml"/>
  <Override PartName="/ppt/tags/tag3.xml" ContentType="application/vnd.openxmlformats-officedocument.presentationml.tags+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5.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6.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97" r:id="rId3"/>
    <p:sldMasterId id="2147483733" r:id="rId4"/>
    <p:sldMasterId id="2147483750" r:id="rId5"/>
    <p:sldMasterId id="2147483767" r:id="rId6"/>
    <p:sldMasterId id="2147483784" r:id="rId7"/>
    <p:sldMasterId id="2147483809" r:id="rId8"/>
    <p:sldMasterId id="2147483826" r:id="rId9"/>
    <p:sldMasterId id="2147483850" r:id="rId10"/>
    <p:sldMasterId id="2147483874" r:id="rId11"/>
    <p:sldMasterId id="2147483906" r:id="rId12"/>
    <p:sldMasterId id="2147483943" r:id="rId13"/>
    <p:sldMasterId id="2147483980" r:id="rId14"/>
    <p:sldMasterId id="2147483987" r:id="rId15"/>
    <p:sldMasterId id="2147483997" r:id="rId16"/>
    <p:sldMasterId id="2147484014" r:id="rId17"/>
    <p:sldMasterId id="2147484031" r:id="rId18"/>
  </p:sldMasterIdLst>
  <p:notesMasterIdLst>
    <p:notesMasterId r:id="rId43"/>
  </p:notesMasterIdLst>
  <p:sldIdLst>
    <p:sldId id="282" r:id="rId19"/>
    <p:sldId id="261" r:id="rId20"/>
    <p:sldId id="262" r:id="rId21"/>
    <p:sldId id="263" r:id="rId22"/>
    <p:sldId id="274" r:id="rId23"/>
    <p:sldId id="264" r:id="rId24"/>
    <p:sldId id="285" r:id="rId25"/>
    <p:sldId id="283" r:id="rId26"/>
    <p:sldId id="276" r:id="rId27"/>
    <p:sldId id="277" r:id="rId28"/>
    <p:sldId id="278" r:id="rId29"/>
    <p:sldId id="275" r:id="rId30"/>
    <p:sldId id="279" r:id="rId31"/>
    <p:sldId id="280" r:id="rId32"/>
    <p:sldId id="268" r:id="rId33"/>
    <p:sldId id="267" r:id="rId34"/>
    <p:sldId id="271" r:id="rId35"/>
    <p:sldId id="269" r:id="rId36"/>
    <p:sldId id="270" r:id="rId37"/>
    <p:sldId id="258" r:id="rId38"/>
    <p:sldId id="257" r:id="rId39"/>
    <p:sldId id="259" r:id="rId40"/>
    <p:sldId id="281" r:id="rId41"/>
    <p:sldId id="26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27" autoAdjust="0"/>
  </p:normalViewPr>
  <p:slideViewPr>
    <p:cSldViewPr snapToGrid="0">
      <p:cViewPr varScale="1">
        <p:scale>
          <a:sx n="71" d="100"/>
          <a:sy n="71" d="100"/>
        </p:scale>
        <p:origin x="110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F985B-E666-4EE9-9452-A220DB2FCD53}" type="datetimeFigureOut">
              <a:rPr lang="en-US" smtClean="0"/>
              <a:t>5/20/2016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EEF56-D15A-42DE-8717-BCA9CF0310FA}" type="slidenum">
              <a:rPr lang="en-US" smtClean="0"/>
              <a:t>‹#›</a:t>
            </a:fld>
            <a:endParaRPr lang="en-US"/>
          </a:p>
        </p:txBody>
      </p:sp>
    </p:spTree>
    <p:extLst>
      <p:ext uri="{BB962C8B-B14F-4D97-AF65-F5344CB8AC3E}">
        <p14:creationId xmlns:p14="http://schemas.microsoft.com/office/powerpoint/2010/main" val="921781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a:t>
            </a:r>
            <a:r>
              <a:rPr lang="en-US" baseline="0" dirty="0" smtClean="0"/>
              <a:t> Software Architect (CSA) Training</a:t>
            </a:r>
          </a:p>
          <a:p>
            <a:r>
              <a:rPr lang="en-US" baseline="0" dirty="0" smtClean="0"/>
              <a:t>A training program for new CSA’s. </a:t>
            </a:r>
          </a:p>
          <a:p>
            <a:r>
              <a:rPr lang="en-US" baseline="0" dirty="0" smtClean="0"/>
              <a:t>This particular </a:t>
            </a:r>
            <a:r>
              <a:rPr lang="en-US" baseline="0" dirty="0" err="1" smtClean="0"/>
              <a:t>bootcamp</a:t>
            </a:r>
            <a:r>
              <a:rPr lang="en-US" baseline="0" dirty="0" smtClean="0"/>
              <a:t> was experimental in that MS also invited architect representatives of some partners (which included RBA).</a:t>
            </a:r>
          </a:p>
          <a:p>
            <a:r>
              <a:rPr lang="en-US" dirty="0" smtClean="0"/>
              <a:t>There were about 200 new CSA’s and 100 partners.</a:t>
            </a:r>
          </a:p>
          <a:p>
            <a:r>
              <a:rPr lang="en-US" dirty="0" smtClean="0"/>
              <a:t>Consisted</a:t>
            </a:r>
            <a:r>
              <a:rPr lang="en-US" baseline="0" dirty="0" smtClean="0"/>
              <a:t> of sessions with core Microsoft Azure technologists, Case Study Workshops, Hackathons.</a:t>
            </a:r>
          </a:p>
          <a:p>
            <a:r>
              <a:rPr lang="en-US" baseline="0" dirty="0" smtClean="0"/>
              <a:t>Each day consisted of 11+ hours of activities with about 1.5 hours of total </a:t>
            </a:r>
            <a:r>
              <a:rPr lang="en-US" baseline="0" dirty="0" err="1" smtClean="0"/>
              <a:t>breaktime</a:t>
            </a:r>
            <a:r>
              <a:rPr lang="en-US" baseline="0" dirty="0" smtClean="0"/>
              <a:t> – meaning, there was a ton of very good information presented.</a:t>
            </a:r>
          </a:p>
          <a:p>
            <a:r>
              <a:rPr lang="en-US" baseline="0" dirty="0" smtClean="0"/>
              <a:t>Here are some of the more-important take-</a:t>
            </a:r>
            <a:r>
              <a:rPr lang="en-US" baseline="0" dirty="0" err="1" smtClean="0"/>
              <a:t>aways</a:t>
            </a:r>
            <a:r>
              <a:rPr lang="en-US" baseline="0" dirty="0" smtClean="0"/>
              <a:t> which are, in my opinion, most-pertinent to RBA and it’s customers.</a:t>
            </a:r>
          </a:p>
          <a:p>
            <a:endParaRPr lang="en-US" dirty="0"/>
          </a:p>
        </p:txBody>
      </p:sp>
      <p:sp>
        <p:nvSpPr>
          <p:cNvPr id="4" name="Slide Number Placeholder 3"/>
          <p:cNvSpPr>
            <a:spLocks noGrp="1"/>
          </p:cNvSpPr>
          <p:nvPr>
            <p:ph type="sldNum" sz="quarter" idx="10"/>
          </p:nvPr>
        </p:nvSpPr>
        <p:spPr/>
        <p:txBody>
          <a:bodyPr/>
          <a:lstStyle/>
          <a:p>
            <a:fld id="{AEBEEF56-D15A-42DE-8717-BCA9CF0310FA}" type="slidenum">
              <a:rPr lang="en-US" smtClean="0"/>
              <a:t>1</a:t>
            </a:fld>
            <a:endParaRPr lang="en-US"/>
          </a:p>
        </p:txBody>
      </p:sp>
    </p:spTree>
    <p:extLst>
      <p:ext uri="{BB962C8B-B14F-4D97-AF65-F5344CB8AC3E}">
        <p14:creationId xmlns:p14="http://schemas.microsoft.com/office/powerpoint/2010/main" val="410289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r>
              <a:rPr lang="en-US" dirty="0" smtClean="0"/>
              <a:t>Fraud</a:t>
            </a:r>
            <a:r>
              <a:rPr lang="en-US" baseline="0" dirty="0" smtClean="0"/>
              <a:t> detection is just one scenario where we’re seeing very broad use of Advanced Analytics. The above is just a snapshot, but it gives you an idea of the other areas where Advanced Analytics is helping solve tough business problems. </a:t>
            </a:r>
          </a:p>
          <a:p>
            <a:endParaRPr lang="en-US" baseline="0" dirty="0" smtClean="0"/>
          </a:p>
          <a:p>
            <a:r>
              <a:rPr lang="en-US" baseline="0" dirty="0" smtClean="0"/>
              <a:t>For example sales and marketing is the #1 use of Advanced Analytics today. That’s because most any business of any type can benefit from knowing what customers are going to stay or leave, how to keep the churn risk segment happy and how to make the most of their most valuable customers. We have some more specific examples of that coming up.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95459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900 passengers. Describe the fields. Split</a:t>
            </a:r>
            <a:r>
              <a:rPr lang="en-US" baseline="0" dirty="0" smtClean="0"/>
              <a:t> out training data.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EBEEF56-D15A-42DE-8717-BCA9CF0310FA}" type="slidenum">
              <a:rPr lang="en-US" smtClean="0"/>
              <a:t>12</a:t>
            </a:fld>
            <a:endParaRPr lang="en-US"/>
          </a:p>
        </p:txBody>
      </p:sp>
    </p:spTree>
    <p:extLst>
      <p:ext uri="{BB962C8B-B14F-4D97-AF65-F5344CB8AC3E}">
        <p14:creationId xmlns:p14="http://schemas.microsoft.com/office/powerpoint/2010/main" val="1030918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IaaS, PaaS and </a:t>
            </a:r>
            <a:r>
              <a:rPr lang="en-US" baseline="0" dirty="0" err="1" smtClean="0"/>
              <a:t>Saas</a:t>
            </a:r>
            <a:r>
              <a:rPr lang="en-US" baseline="0" dirty="0" smtClean="0"/>
              <a:t>.  We have been doing a lot with web apps, whereby a web app and any associated web jobs, run on a VM. Service fabric is another technology which supports micro-services (explain them). Service fabric manages compute nodes and </a:t>
            </a:r>
            <a:r>
              <a:rPr lang="en-US" baseline="0" dirty="0" err="1" smtClean="0"/>
              <a:t>microservices</a:t>
            </a:r>
            <a:r>
              <a:rPr lang="en-US" baseline="0" dirty="0" smtClean="0"/>
              <a:t> that run on them.</a:t>
            </a:r>
          </a:p>
          <a:p>
            <a:endParaRPr lang="en-US" dirty="0"/>
          </a:p>
        </p:txBody>
      </p:sp>
      <p:sp>
        <p:nvSpPr>
          <p:cNvPr id="4" name="Slide Number Placeholder 3"/>
          <p:cNvSpPr>
            <a:spLocks noGrp="1"/>
          </p:cNvSpPr>
          <p:nvPr>
            <p:ph type="sldNum" sz="quarter" idx="10"/>
          </p:nvPr>
        </p:nvSpPr>
        <p:spPr/>
        <p:txBody>
          <a:bodyPr/>
          <a:lstStyle/>
          <a:p>
            <a:pPr>
              <a:defRPr/>
            </a:pPr>
            <a:fld id="{01EFE40D-E08A-464F-96D6-CEB0B2DD69BC}"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79393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two important concepts to understand with Service Fabric</a:t>
            </a:r>
          </a:p>
          <a:p>
            <a:endParaRPr lang="en-US" baseline="0" dirty="0" smtClean="0"/>
          </a:p>
          <a:p>
            <a:r>
              <a:rPr lang="en-US" baseline="0" dirty="0" smtClean="0"/>
              <a:t>First you create a pool of machines called a Service Fabric cluster. This can start as small as 3 machines and grow to thousands of machines. It is fully elastic, and with no single point of failure.</a:t>
            </a:r>
          </a:p>
          <a:p>
            <a:r>
              <a:rPr lang="en-US" baseline="0" dirty="0" smtClean="0"/>
              <a:t>This cluster of physical or virtual machines can be heterogeneous, some small, some large as well. In Azure the clusters can be deployed across availability sets and across regions for redundancy. These are VMs that you own, joined by a VNET and stitched together to form a scalable cluster.</a:t>
            </a:r>
          </a:p>
          <a:p>
            <a:endParaRPr lang="en-US" baseline="0" dirty="0" smtClean="0"/>
          </a:p>
          <a:p>
            <a:r>
              <a:rPr lang="en-US" baseline="0" dirty="0" smtClean="0"/>
              <a:t>Second you build applications that are composed of discrete </a:t>
            </a:r>
            <a:r>
              <a:rPr lang="en-US" baseline="0" dirty="0" err="1" smtClean="0"/>
              <a:t>microservices</a:t>
            </a:r>
            <a:r>
              <a:rPr lang="en-US" baseline="0" dirty="0" smtClean="0"/>
              <a:t> by writing code. Then you simply tell Service Fabric through a declarative model to deploy these service across the cluster Service Fabric determines the best place to insatiate and run them, based on the available machine resources. You can create multiple copies of the same application instance and you can reuse </a:t>
            </a:r>
            <a:r>
              <a:rPr lang="en-US" baseline="0" dirty="0" err="1" smtClean="0"/>
              <a:t>microservice</a:t>
            </a:r>
            <a:r>
              <a:rPr lang="en-US" baseline="0" dirty="0" smtClean="0"/>
              <a:t> across difference applications.  </a:t>
            </a:r>
          </a:p>
          <a:p>
            <a:endParaRPr lang="en-US" baseline="0" dirty="0" smtClean="0"/>
          </a:p>
          <a:p>
            <a:r>
              <a:rPr lang="en-US" baseline="0" dirty="0" smtClean="0"/>
              <a:t>This is application and service orchestration achieving unparalleled levels of density and control at the APPLICATION level. The services are placed into containers, processes today and Windows Containers when they are available for resource and security isolation. Note; this is not simply about moving containers around, this is understand how to manage the </a:t>
            </a:r>
            <a:r>
              <a:rPr lang="en-US" baseline="0" dirty="0" err="1" smtClean="0"/>
              <a:t>microservices</a:t>
            </a:r>
            <a:r>
              <a:rPr lang="en-US" baseline="0" dirty="0" smtClean="0"/>
              <a:t> within those containers which is actually the code you as a developer write.</a:t>
            </a:r>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228CE0B7-5831-486A-BAE9-A6613E27C2EC}" type="datetime8">
              <a:rPr lang="en-US" smtClean="0">
                <a:solidFill>
                  <a:prstClr val="black"/>
                </a:solidFill>
              </a:rPr>
              <a:pPr>
                <a:defRPr/>
              </a:pPr>
              <a:t>5/20/2016 9:13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350814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Service Fabric</a:t>
            </a:r>
            <a:r>
              <a:rPr lang="en-US" baseline="0" dirty="0" smtClean="0"/>
              <a:t> SDK</a:t>
            </a:r>
          </a:p>
          <a:p>
            <a:r>
              <a:rPr lang="en-US" baseline="0" dirty="0" smtClean="0"/>
              <a:t>In code: Not that the event handers resemble those of cloud services.</a:t>
            </a:r>
          </a:p>
          <a:p>
            <a:r>
              <a:rPr lang="en-US" baseline="0" dirty="0" err="1" smtClean="0"/>
              <a:t>ReliableDictionary</a:t>
            </a:r>
            <a:r>
              <a:rPr lang="en-US" baseline="0" dirty="0" smtClean="0"/>
              <a:t> and </a:t>
            </a:r>
            <a:r>
              <a:rPr lang="en-US" baseline="0" dirty="0" err="1" smtClean="0"/>
              <a:t>ReliableQueue</a:t>
            </a:r>
            <a:r>
              <a:rPr lang="en-US" baseline="0" dirty="0" smtClean="0"/>
              <a:t> are a mechanism to communicate between services, are failsafe, and are </a:t>
            </a:r>
            <a:r>
              <a:rPr lang="en-US" baseline="0" dirty="0" err="1" smtClean="0"/>
              <a:t>propogated</a:t>
            </a:r>
            <a:r>
              <a:rPr lang="en-US" baseline="0" dirty="0" smtClean="0"/>
              <a:t> between the nodes. </a:t>
            </a:r>
            <a:endParaRPr lang="en-US" dirty="0"/>
          </a:p>
        </p:txBody>
      </p:sp>
      <p:sp>
        <p:nvSpPr>
          <p:cNvPr id="4" name="Slide Number Placeholder 3"/>
          <p:cNvSpPr>
            <a:spLocks noGrp="1"/>
          </p:cNvSpPr>
          <p:nvPr>
            <p:ph type="sldNum" sz="quarter" idx="10"/>
          </p:nvPr>
        </p:nvSpPr>
        <p:spPr/>
        <p:txBody>
          <a:bodyPr/>
          <a:lstStyle/>
          <a:p>
            <a:fld id="{AEBEEF56-D15A-42DE-8717-BCA9CF0310FA}" type="slidenum">
              <a:rPr lang="en-US" smtClean="0"/>
              <a:t>18</a:t>
            </a:fld>
            <a:endParaRPr lang="en-US"/>
          </a:p>
        </p:txBody>
      </p:sp>
    </p:spTree>
    <p:extLst>
      <p:ext uri="{BB962C8B-B14F-4D97-AF65-F5344CB8AC3E}">
        <p14:creationId xmlns:p14="http://schemas.microsoft.com/office/powerpoint/2010/main" val="2493477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a:t>
            </a:r>
            <a:r>
              <a:rPr lang="en-US" dirty="0" err="1" smtClean="0"/>
              <a:t>microservice</a:t>
            </a:r>
            <a:r>
              <a:rPr lang="en-US" baseline="0" dirty="0" smtClean="0"/>
              <a:t> application executes, the Service Fabric deploys the </a:t>
            </a:r>
            <a:r>
              <a:rPr lang="en-US" baseline="0" dirty="0" err="1" smtClean="0"/>
              <a:t>microservice</a:t>
            </a:r>
            <a:r>
              <a:rPr lang="en-US" baseline="0" dirty="0" smtClean="0"/>
              <a:t> to a cluster of (default 5) nodes (</a:t>
            </a:r>
            <a:r>
              <a:rPr lang="en-US" baseline="0" dirty="0" err="1" smtClean="0"/>
              <a:t>vms</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BEEF56-D15A-42DE-8717-BCA9CF0310FA}" type="slidenum">
              <a:rPr lang="en-US" smtClean="0"/>
              <a:t>19</a:t>
            </a:fld>
            <a:endParaRPr lang="en-US"/>
          </a:p>
        </p:txBody>
      </p:sp>
    </p:spTree>
    <p:extLst>
      <p:ext uri="{BB962C8B-B14F-4D97-AF65-F5344CB8AC3E}">
        <p14:creationId xmlns:p14="http://schemas.microsoft.com/office/powerpoint/2010/main" val="2207866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this important? Microsoft is making</a:t>
            </a:r>
            <a:r>
              <a:rPr lang="en-US" baseline="0" dirty="0" smtClean="0"/>
              <a:t> huge investments in their cloud infrastructure, including data centers. It’s important for customers considering investing in the cloud, including those torn between AWS and Azure.</a:t>
            </a:r>
            <a:endParaRPr lang="en-US" dirty="0" smtClean="0"/>
          </a:p>
          <a:p>
            <a:endParaRPr lang="en-US" dirty="0" smtClean="0"/>
          </a:p>
          <a:p>
            <a:r>
              <a:rPr lang="en-US" dirty="0" smtClean="0"/>
              <a:t>Working</a:t>
            </a:r>
            <a:r>
              <a:rPr lang="en-US" baseline="0" dirty="0" smtClean="0"/>
              <a:t> on 5</a:t>
            </a:r>
            <a:r>
              <a:rPr lang="en-US" baseline="30000" dirty="0" smtClean="0"/>
              <a:t>th</a:t>
            </a:r>
            <a:r>
              <a:rPr lang="en-US" baseline="0" dirty="0" smtClean="0"/>
              <a:t> (?) generation data centers – zero cooling costs. Software defined networking (SDN)</a:t>
            </a:r>
            <a:endParaRPr lang="en-US" dirty="0"/>
          </a:p>
        </p:txBody>
      </p:sp>
      <p:sp>
        <p:nvSpPr>
          <p:cNvPr id="4" name="Slide Number Placeholder 3"/>
          <p:cNvSpPr>
            <a:spLocks noGrp="1"/>
          </p:cNvSpPr>
          <p:nvPr>
            <p:ph type="sldNum" sz="quarter" idx="10"/>
          </p:nvPr>
        </p:nvSpPr>
        <p:spPr/>
        <p:txBody>
          <a:bodyPr/>
          <a:lstStyle/>
          <a:p>
            <a:fld id="{EA270342-D23F-4273-AB88-43C977736E8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528202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Usage</a:t>
            </a:r>
            <a:r>
              <a:rPr lang="en-US" baseline="0" dirty="0" smtClean="0"/>
              <a:t> of Azure is huge (compare to AWS and Google) and growing incredibly fast (numbers).	</a:t>
            </a:r>
            <a:endParaRPr lang="en-US" dirty="0"/>
          </a:p>
        </p:txBody>
      </p:sp>
      <p:sp>
        <p:nvSpPr>
          <p:cNvPr id="4" name="Slide Number Placeholder 3"/>
          <p:cNvSpPr>
            <a:spLocks noGrp="1"/>
          </p:cNvSpPr>
          <p:nvPr>
            <p:ph type="sldNum" sz="quarter" idx="10"/>
          </p:nvPr>
        </p:nvSpPr>
        <p:spPr/>
        <p:txBody>
          <a:bodyPr/>
          <a:lstStyle/>
          <a:p>
            <a:fld id="{AEBEEF56-D15A-42DE-8717-BCA9CF0310FA}" type="slidenum">
              <a:rPr lang="en-US" smtClean="0"/>
              <a:t>21</a:t>
            </a:fld>
            <a:endParaRPr lang="en-US"/>
          </a:p>
        </p:txBody>
      </p:sp>
    </p:spTree>
    <p:extLst>
      <p:ext uri="{BB962C8B-B14F-4D97-AF65-F5344CB8AC3E}">
        <p14:creationId xmlns:p14="http://schemas.microsoft.com/office/powerpoint/2010/main" val="3267864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pitchFamily="34" charset="0"/>
                <a:ea typeface="+mn-ea"/>
                <a:cs typeface="+mn-cs"/>
              </a:rPr>
              <a:t>Over</a:t>
            </a:r>
            <a:r>
              <a:rPr lang="en-US" sz="900" kern="1200" baseline="0" dirty="0" smtClean="0">
                <a:solidFill>
                  <a:schemeClr val="tx1"/>
                </a:solidFill>
                <a:effectLst/>
                <a:latin typeface="Segoe UI" pitchFamily="34" charset="0"/>
                <a:ea typeface="+mn-ea"/>
                <a:cs typeface="+mn-cs"/>
              </a:rPr>
              <a:t> the last couple of years, </a:t>
            </a:r>
            <a:r>
              <a:rPr lang="en-US" sz="900" kern="1200" dirty="0" smtClean="0">
                <a:solidFill>
                  <a:schemeClr val="tx1"/>
                </a:solidFill>
                <a:effectLst/>
                <a:latin typeface="Segoe UI" pitchFamily="34" charset="0"/>
                <a:ea typeface="+mn-ea"/>
                <a:cs typeface="+mn-cs"/>
              </a:rPr>
              <a:t>we’ve built a huge cloud</a:t>
            </a:r>
            <a:r>
              <a:rPr lang="en-US" sz="900" kern="1200" baseline="0" dirty="0" smtClean="0">
                <a:solidFill>
                  <a:schemeClr val="tx1"/>
                </a:solidFill>
                <a:effectLst/>
                <a:latin typeface="Segoe UI" pitchFamily="34" charset="0"/>
                <a:ea typeface="+mn-ea"/>
                <a:cs typeface="+mn-cs"/>
              </a:rPr>
              <a:t> </a:t>
            </a:r>
            <a:r>
              <a:rPr lang="en-US" sz="900" kern="1200" dirty="0" smtClean="0">
                <a:solidFill>
                  <a:schemeClr val="tx1"/>
                </a:solidFill>
                <a:effectLst/>
                <a:latin typeface="Segoe UI" pitchFamily="34" charset="0"/>
                <a:ea typeface="+mn-ea"/>
                <a:cs typeface="+mn-cs"/>
              </a:rPr>
              <a:t>infrastructure, of datacenters and networks,</a:t>
            </a:r>
            <a:r>
              <a:rPr lang="en-US" sz="900" kern="1200" baseline="0" dirty="0" smtClean="0">
                <a:solidFill>
                  <a:schemeClr val="tx1"/>
                </a:solidFill>
                <a:effectLst/>
                <a:latin typeface="Segoe UI" pitchFamily="34" charset="0"/>
                <a:ea typeface="+mn-ea"/>
                <a:cs typeface="+mn-cs"/>
              </a:rPr>
              <a:t> </a:t>
            </a:r>
            <a:r>
              <a:rPr lang="en-US" sz="900" kern="1200" dirty="0" smtClean="0">
                <a:solidFill>
                  <a:schemeClr val="tx1"/>
                </a:solidFill>
                <a:effectLst/>
                <a:latin typeface="Segoe UI" pitchFamily="34" charset="0"/>
                <a:ea typeface="+mn-ea"/>
                <a:cs typeface="+mn-cs"/>
              </a:rPr>
              <a:t>that has enabled us to grow our cloud services at scale around the globe. </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First view: Let’s start by looking at where Internet usage is highest—as this map fills in, you can see high Internet usage in the places we would expect,</a:t>
            </a:r>
            <a:r>
              <a:rPr lang="en-US" sz="900" kern="1200" baseline="0" dirty="0" smtClean="0">
                <a:solidFill>
                  <a:schemeClr val="tx1"/>
                </a:solidFill>
                <a:effectLst/>
                <a:latin typeface="Segoe UI" pitchFamily="34" charset="0"/>
                <a:ea typeface="+mn-ea"/>
                <a:cs typeface="+mn-cs"/>
              </a:rPr>
              <a:t> like the United States and Europe. But also notice the</a:t>
            </a:r>
            <a:r>
              <a:rPr lang="en-US" sz="900" kern="1200" dirty="0" smtClean="0">
                <a:solidFill>
                  <a:schemeClr val="tx1"/>
                </a:solidFill>
                <a:effectLst/>
                <a:latin typeface="Segoe UI" pitchFamily="34" charset="0"/>
                <a:ea typeface="+mn-ea"/>
                <a:cs typeface="+mn-cs"/>
              </a:rPr>
              <a:t> high usage in</a:t>
            </a:r>
            <a:r>
              <a:rPr lang="en-US" sz="900" kern="1200" baseline="0" dirty="0" smtClean="0">
                <a:solidFill>
                  <a:schemeClr val="tx1"/>
                </a:solidFill>
                <a:effectLst/>
                <a:latin typeface="Segoe UI" pitchFamily="34" charset="0"/>
                <a:ea typeface="+mn-ea"/>
                <a:cs typeface="+mn-cs"/>
              </a:rPr>
              <a:t> the countries of </a:t>
            </a:r>
            <a:r>
              <a:rPr lang="en-US" sz="900" kern="1200" dirty="0" smtClean="0">
                <a:solidFill>
                  <a:schemeClr val="tx1"/>
                </a:solidFill>
                <a:effectLst/>
                <a:latin typeface="Segoe UI" pitchFamily="34" charset="0"/>
                <a:ea typeface="+mn-ea"/>
                <a:cs typeface="+mn-cs"/>
              </a:rPr>
              <a:t>India and China. </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&lt;click&gt;</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Today, Microsoft</a:t>
            </a:r>
            <a:r>
              <a:rPr lang="en-US" sz="900" kern="1200" baseline="0" dirty="0" smtClean="0">
                <a:solidFill>
                  <a:schemeClr val="tx1"/>
                </a:solidFill>
                <a:effectLst/>
                <a:latin typeface="Segoe UI" pitchFamily="34" charset="0"/>
                <a:ea typeface="+mn-ea"/>
                <a:cs typeface="+mn-cs"/>
              </a:rPr>
              <a:t> has a global portfolio of </a:t>
            </a:r>
            <a:r>
              <a:rPr lang="en-US" sz="900" kern="1200" dirty="0" smtClean="0">
                <a:solidFill>
                  <a:schemeClr val="tx1"/>
                </a:solidFill>
                <a:effectLst/>
                <a:latin typeface="Segoe UI" pitchFamily="34" charset="0"/>
                <a:ea typeface="+mn-ea"/>
                <a:cs typeface="+mn-cs"/>
              </a:rPr>
              <a:t>more than 100 data</a:t>
            </a:r>
            <a:r>
              <a:rPr lang="en-US" sz="900" kern="1200" baseline="0" dirty="0" smtClean="0">
                <a:solidFill>
                  <a:schemeClr val="tx1"/>
                </a:solidFill>
                <a:effectLst/>
                <a:latin typeface="Segoe UI" pitchFamily="34" charset="0"/>
                <a:ea typeface="+mn-ea"/>
                <a:cs typeface="+mn-cs"/>
              </a:rPr>
              <a:t>centers that are located in more than 40 countries worldwide. The locations on this map show the datacenters that are representative of our cloud infrastructure footprint that we talk about publicly. For security reasons, we don’t share the exact location of our datacenters or the exact number that we own and manage.</a:t>
            </a:r>
          </a:p>
          <a:p>
            <a:endParaRPr lang="en-US" sz="900" kern="1200" baseline="0" dirty="0" smtClean="0">
              <a:solidFill>
                <a:schemeClr val="tx1"/>
              </a:solidFill>
              <a:effectLst/>
              <a:latin typeface="Segoe UI" pitchFamily="34" charset="0"/>
              <a:ea typeface="+mn-ea"/>
              <a:cs typeface="+mn-cs"/>
            </a:endParaRPr>
          </a:p>
          <a:p>
            <a:r>
              <a:rPr lang="en-US" sz="900" kern="1200" baseline="0" dirty="0" smtClean="0">
                <a:solidFill>
                  <a:schemeClr val="tx1"/>
                </a:solidFill>
                <a:effectLst/>
                <a:latin typeface="Segoe UI" pitchFamily="34" charset="0"/>
                <a:ea typeface="+mn-ea"/>
                <a:cs typeface="+mn-cs"/>
              </a:rPr>
              <a:t>&lt;click&gt;</a:t>
            </a:r>
          </a:p>
          <a:p>
            <a:endParaRPr lang="en-US" sz="900" kern="1200" baseline="0" dirty="0" smtClean="0">
              <a:solidFill>
                <a:schemeClr val="tx1"/>
              </a:solidFill>
              <a:effectLst/>
              <a:latin typeface="Segoe UI" pitchFamily="34" charset="0"/>
              <a:ea typeface="+mn-ea"/>
              <a:cs typeface="+mn-cs"/>
            </a:endParaRPr>
          </a:p>
          <a:p>
            <a:r>
              <a:rPr lang="en-US" sz="900" kern="1200" baseline="0" dirty="0" smtClean="0">
                <a:solidFill>
                  <a:schemeClr val="tx1"/>
                </a:solidFill>
                <a:effectLst/>
                <a:latin typeface="Segoe UI" pitchFamily="34" charset="0"/>
                <a:ea typeface="+mn-ea"/>
                <a:cs typeface="+mn-cs"/>
              </a:rPr>
              <a:t>This next view shows the 19 Microsoft Azure region’s datacenters that host data for our Azure customers. </a:t>
            </a:r>
          </a:p>
          <a:p>
            <a:endParaRPr lang="en-US" sz="900" kern="1200" baseline="0" dirty="0" smtClean="0">
              <a:solidFill>
                <a:schemeClr val="tx1"/>
              </a:solidFill>
              <a:effectLst/>
              <a:latin typeface="Segoe UI" pitchFamily="34" charset="0"/>
              <a:ea typeface="+mn-ea"/>
              <a:cs typeface="+mn-cs"/>
            </a:endParaRPr>
          </a:p>
          <a:p>
            <a:r>
              <a:rPr lang="en-US" sz="900" kern="1200" baseline="0" dirty="0" smtClean="0">
                <a:solidFill>
                  <a:schemeClr val="tx1"/>
                </a:solidFill>
                <a:effectLst/>
                <a:latin typeface="Segoe UI" pitchFamily="34" charset="0"/>
                <a:ea typeface="+mn-ea"/>
                <a:cs typeface="+mn-cs"/>
              </a:rPr>
              <a:t>These regions each have multiple datacenters within them. This enables Microsoft to offer geo-redundancy within the region to maintain high availability, while helping customers maintain their compliance requirements.</a:t>
            </a:r>
          </a:p>
          <a:p>
            <a:endParaRPr lang="en-US" sz="900" kern="1200" baseline="0" dirty="0" smtClean="0">
              <a:solidFill>
                <a:schemeClr val="tx1"/>
              </a:solidFill>
              <a:effectLst/>
              <a:latin typeface="Segoe UI" pitchFamily="34" charset="0"/>
              <a:ea typeface="+mn-ea"/>
              <a:cs typeface="+mn-cs"/>
            </a:endParaRPr>
          </a:p>
          <a:p>
            <a:pPr marL="0" marR="0" indent="0" algn="l" defTabSz="909372"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Microsoft Azure datacenters are paired with another datacenter that's physically separated by hundreds of miles. Data is asynchronously replicated between the two datacenters (when the storage account is enabled for geo-replication) to help protect against an Azure site failure.</a:t>
            </a:r>
          </a:p>
        </p:txBody>
      </p:sp>
      <p:sp>
        <p:nvSpPr>
          <p:cNvPr id="4" name="Date Placeholder 3"/>
          <p:cNvSpPr>
            <a:spLocks noGrp="1"/>
          </p:cNvSpPr>
          <p:nvPr>
            <p:ph type="dt" idx="10"/>
          </p:nvPr>
        </p:nvSpPr>
        <p:spPr/>
        <p:txBody>
          <a:bodyPr/>
          <a:lstStyle/>
          <a:p>
            <a:pPr defTabSz="909372">
              <a:defRPr/>
            </a:pPr>
            <a:fld id="{9ECFB08E-041A-4965-8398-DBA9E8260AC3}" type="datetime1">
              <a:rPr lang="en-US" smtClean="0">
                <a:solidFill>
                  <a:prstClr val="black"/>
                </a:solidFill>
              </a:rPr>
              <a:pPr defTabSz="909372">
                <a:defRPr/>
              </a:pPr>
              <a:t>5/20/2016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pPr defTabSz="909372">
              <a:defRPr/>
            </a:pPr>
            <a:fld id="{8B263312-38AA-4E1E-B2B5-0F8F122B24FE}" type="slidenum">
              <a:rPr lang="en-US" smtClean="0">
                <a:solidFill>
                  <a:prstClr val="black"/>
                </a:solidFill>
              </a:rPr>
              <a:pPr defTabSz="909372">
                <a:def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pPr defTabSz="909372">
              <a:defRPr/>
            </a:pPr>
            <a:endParaRPr lang="en-US" dirty="0">
              <a:solidFill>
                <a:prstClr val="black"/>
              </a:solidFill>
              <a:latin typeface="Segoe UI" pitchFamily="34" charset="0"/>
            </a:endParaRPr>
          </a:p>
        </p:txBody>
      </p:sp>
      <p:sp>
        <p:nvSpPr>
          <p:cNvPr id="7" name="Footer Placeholder 6"/>
          <p:cNvSpPr>
            <a:spLocks noGrp="1"/>
          </p:cNvSpPr>
          <p:nvPr>
            <p:ph type="ftr" sz="quarter" idx="13"/>
          </p:nvPr>
        </p:nvSpPr>
        <p:spPr/>
        <p:txBody>
          <a:bodyPr/>
          <a:lstStyle/>
          <a:p>
            <a:pPr defTabSz="909372">
              <a:defRPr/>
            </a:pPr>
            <a:r>
              <a:rPr lang="en-US" sz="50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pPr defTabSz="909372">
              <a:defRPr/>
            </a:pPr>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Tree>
    <p:extLst>
      <p:ext uri="{BB962C8B-B14F-4D97-AF65-F5344CB8AC3E}">
        <p14:creationId xmlns:p14="http://schemas.microsoft.com/office/powerpoint/2010/main" val="2985327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pPr defTabSz="932742">
              <a:defRPr/>
            </a:pPr>
            <a:r>
              <a:rPr lang="en-US" smtClean="0">
                <a:solidFill>
                  <a:prstClr val="black"/>
                </a:solidFill>
                <a:latin typeface="Segoe UI" pitchFamily="34" charset="0"/>
              </a:rPr>
              <a:t>TechReady 18</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31467" eaLnBrk="0" fontAlgn="base" hangingPunct="0">
              <a:spcBef>
                <a:spcPct val="0"/>
              </a:spcBef>
              <a:spcAft>
                <a:spcPct val="0"/>
              </a:spcAft>
              <a:defRPr/>
            </a:pPr>
            <a:r>
              <a:rPr lang="en-US" sz="400" dirty="0" smtClean="0">
                <a:gradFill>
                  <a:gsLst>
                    <a:gs pos="0">
                      <a:prstClr val="black"/>
                    </a:gs>
                    <a:gs pos="100000">
                      <a:prstClr val="black"/>
                    </a:gs>
                  </a:gsLst>
                  <a:lin ang="5400000" scaled="0"/>
                </a:gradFill>
                <a:latin typeface="Segoe UI" panose="020B0502040204020203" pitchFamily="34" charset="0"/>
                <a:ea typeface="Segoe UI" pitchFamily="34" charset="0"/>
                <a:cs typeface="Segoe UI" panose="020B0502040204020203" pitchFamily="34" charset="0"/>
              </a:rPr>
              <a:t>© 2014 Microsoft Corporation. All rights reserved. Microsoft, Windows, and other product names are or may be registered trademarks and/or trademarks in the U.S. and/or other countries.</a:t>
            </a:r>
          </a:p>
          <a:p>
            <a:pPr marL="571500" defTabSz="931467" eaLnBrk="0" fontAlgn="base" hangingPunct="0">
              <a:spcBef>
                <a:spcPct val="0"/>
              </a:spcBef>
              <a:spcAft>
                <a:spcPct val="0"/>
              </a:spcAft>
              <a:defRPr/>
            </a:pPr>
            <a:r>
              <a:rPr lang="en-US" sz="400" dirty="0" smtClean="0">
                <a:gradFill>
                  <a:gsLst>
                    <a:gs pos="0">
                      <a:prstClr val="black"/>
                    </a:gs>
                    <a:gs pos="100000">
                      <a:prstClr val="black"/>
                    </a:gs>
                  </a:gsLst>
                  <a:lin ang="5400000" scaled="0"/>
                </a:gradFill>
                <a:latin typeface="Segoe UI" panose="020B0502040204020203" pitchFamily="34" charset="0"/>
                <a:ea typeface="Segoe UI"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0EFAA0E1-D50F-41BC-9414-849274E9F061}" type="datetime8">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5/20/2016 9:13 PM</a:t>
            </a:fld>
            <a:endParaRPr lang="en-US" dirty="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23</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82766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Lambda Architecture</a:t>
            </a:r>
            <a:r>
              <a:rPr lang="en-US" baseline="0" dirty="0" smtClean="0"/>
              <a:t> has hot and cold paths. Also, note the need to have batch input. The objective is to get all data into the system in whichever way makes sense, so that it can be analyzed as needed now or in the future.</a:t>
            </a:r>
          </a:p>
          <a:p>
            <a:endParaRPr lang="en-US" dirty="0"/>
          </a:p>
        </p:txBody>
      </p:sp>
      <p:sp>
        <p:nvSpPr>
          <p:cNvPr id="4" name="Slide Number Placeholder 3"/>
          <p:cNvSpPr>
            <a:spLocks noGrp="1"/>
          </p:cNvSpPr>
          <p:nvPr>
            <p:ph type="sldNum" sz="quarter" idx="10"/>
          </p:nvPr>
        </p:nvSpPr>
        <p:spPr/>
        <p:txBody>
          <a:bodyPr/>
          <a:lstStyle/>
          <a:p>
            <a:fld id="{AEBEEF56-D15A-42DE-8717-BCA9CF0310FA}" type="slidenum">
              <a:rPr lang="en-US" smtClean="0"/>
              <a:t>2</a:t>
            </a:fld>
            <a:endParaRPr lang="en-US"/>
          </a:p>
        </p:txBody>
      </p:sp>
    </p:spTree>
    <p:extLst>
      <p:ext uri="{BB962C8B-B14F-4D97-AF65-F5344CB8AC3E}">
        <p14:creationId xmlns:p14="http://schemas.microsoft.com/office/powerpoint/2010/main" val="251255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Challenge</a:t>
            </a:r>
          </a:p>
          <a:p>
            <a:pPr lvl="1"/>
            <a:r>
              <a:rPr lang="en-US" sz="900" kern="1200" dirty="0">
                <a:solidFill>
                  <a:schemeClr val="tx1"/>
                </a:solidFill>
                <a:effectLst/>
                <a:latin typeface="Segoe UI Light" pitchFamily="34" charset="0"/>
                <a:ea typeface="+mn-ea"/>
                <a:cs typeface="+mn-cs"/>
              </a:rPr>
              <a:t>Collect electric power usage for nearly a million customers at a 15 minute interval.</a:t>
            </a:r>
          </a:p>
          <a:p>
            <a:pPr lvl="1"/>
            <a:r>
              <a:rPr lang="en-US" sz="900" kern="1200" dirty="0">
                <a:solidFill>
                  <a:schemeClr val="tx1"/>
                </a:solidFill>
                <a:effectLst/>
                <a:latin typeface="Segoe UI Light" pitchFamily="34" charset="0"/>
                <a:ea typeface="+mn-ea"/>
                <a:cs typeface="+mn-cs"/>
              </a:rPr>
              <a:t>Being able to analyze the meter reads to identify issues with Smart Meters and prioritize them for troubleshooting.</a:t>
            </a:r>
          </a:p>
          <a:p>
            <a:pPr lvl="1"/>
            <a:r>
              <a:rPr lang="en-US" sz="900" kern="1200" dirty="0">
                <a:solidFill>
                  <a:schemeClr val="tx1"/>
                </a:solidFill>
                <a:effectLst/>
                <a:latin typeface="Segoe UI Light" pitchFamily="34" charset="0"/>
                <a:ea typeface="+mn-ea"/>
                <a:cs typeface="+mn-cs"/>
              </a:rPr>
              <a:t>Minimize/ avoid deploying technicians to detect meter issues.</a:t>
            </a:r>
          </a:p>
          <a:p>
            <a:pPr lvl="1"/>
            <a:r>
              <a:rPr lang="en-US" sz="900" kern="1200" dirty="0">
                <a:solidFill>
                  <a:schemeClr val="tx1"/>
                </a:solidFill>
                <a:effectLst/>
                <a:latin typeface="Segoe UI Light" pitchFamily="34" charset="0"/>
                <a:ea typeface="+mn-ea"/>
                <a:cs typeface="+mn-cs"/>
              </a:rPr>
              <a:t>Nearly a million Smart Utility Meters sending data every 15 minutes</a:t>
            </a:r>
          </a:p>
          <a:p>
            <a:pPr lvl="2"/>
            <a:r>
              <a:rPr lang="en-US" sz="900" kern="1200" dirty="0">
                <a:solidFill>
                  <a:schemeClr val="tx1"/>
                </a:solidFill>
                <a:effectLst/>
                <a:latin typeface="Segoe UI Light" pitchFamily="34" charset="0"/>
                <a:ea typeface="+mn-ea"/>
                <a:cs typeface="+mn-cs"/>
              </a:rPr>
              <a:t>KWH Usage, alerts and on-demand reads</a:t>
            </a:r>
          </a:p>
          <a:p>
            <a:pPr lvl="1"/>
            <a:r>
              <a:rPr lang="en-US" sz="900" kern="1200" dirty="0">
                <a:solidFill>
                  <a:schemeClr val="tx1"/>
                </a:solidFill>
                <a:effectLst/>
                <a:latin typeface="Segoe UI Light" pitchFamily="34" charset="0"/>
                <a:ea typeface="+mn-ea"/>
                <a:cs typeface="+mn-cs"/>
              </a:rPr>
              <a:t>Data needs outgrew company’s internal datacenter and data warehouse</a:t>
            </a:r>
          </a:p>
          <a:p>
            <a:r>
              <a:rPr lang="en-US" sz="900" kern="1200" dirty="0">
                <a:solidFill>
                  <a:schemeClr val="tx1"/>
                </a:solidFill>
                <a:effectLst/>
                <a:latin typeface="Segoe UI Light" pitchFamily="34" charset="0"/>
                <a:ea typeface="+mn-ea"/>
                <a:cs typeface="+mn-cs"/>
              </a:rPr>
              <a:t>Solution</a:t>
            </a:r>
          </a:p>
          <a:p>
            <a:pPr lvl="1"/>
            <a:r>
              <a:rPr lang="en-US" sz="900" kern="1200" dirty="0">
                <a:solidFill>
                  <a:schemeClr val="tx1"/>
                </a:solidFill>
                <a:effectLst/>
                <a:latin typeface="Segoe UI Light" pitchFamily="34" charset="0"/>
                <a:ea typeface="+mn-ea"/>
                <a:cs typeface="+mn-cs"/>
              </a:rPr>
              <a:t>Chose Azure HDInsight, SQL Server 2014, Database, SSIS and SSAS.</a:t>
            </a:r>
          </a:p>
          <a:p>
            <a:pPr lvl="1"/>
            <a:r>
              <a:rPr lang="en-US" sz="900" kern="1200" dirty="0">
                <a:solidFill>
                  <a:schemeClr val="tx1"/>
                </a:solidFill>
                <a:effectLst/>
                <a:latin typeface="Segoe UI Light" pitchFamily="34" charset="0"/>
                <a:ea typeface="+mn-ea"/>
                <a:cs typeface="+mn-cs"/>
              </a:rPr>
              <a:t>Dashboards and for reports for</a:t>
            </a:r>
          </a:p>
          <a:p>
            <a:pPr lvl="2"/>
            <a:r>
              <a:rPr lang="en-US" sz="900" kern="1200" dirty="0">
                <a:solidFill>
                  <a:schemeClr val="tx1"/>
                </a:solidFill>
                <a:effectLst/>
                <a:latin typeface="Segoe UI Light" pitchFamily="34" charset="0"/>
                <a:ea typeface="+mn-ea"/>
                <a:cs typeface="+mn-cs"/>
              </a:rPr>
              <a:t>Top 25 meters with the longest continuous outages</a:t>
            </a:r>
          </a:p>
          <a:p>
            <a:pPr lvl="2"/>
            <a:r>
              <a:rPr lang="en-US" sz="900" kern="1200" dirty="0">
                <a:solidFill>
                  <a:schemeClr val="tx1"/>
                </a:solidFill>
                <a:effectLst/>
                <a:latin typeface="Segoe UI Light" pitchFamily="34" charset="0"/>
                <a:ea typeface="+mn-ea"/>
                <a:cs typeface="+mn-cs"/>
              </a:rPr>
              <a:t>Peak load hours by Zip code</a:t>
            </a:r>
          </a:p>
          <a:p>
            <a:pPr lvl="2"/>
            <a:r>
              <a:rPr lang="en-US" sz="900" kern="1200" dirty="0">
                <a:solidFill>
                  <a:schemeClr val="tx1"/>
                </a:solidFill>
                <a:effectLst/>
                <a:latin typeface="Segoe UI Light" pitchFamily="34" charset="0"/>
                <a:ea typeface="+mn-ea"/>
                <a:cs typeface="+mn-cs"/>
              </a:rPr>
              <a:t>Total power usage by hour</a:t>
            </a:r>
          </a:p>
          <a:p>
            <a:pPr lvl="1"/>
            <a:r>
              <a:rPr lang="en-US" sz="900" kern="1200" dirty="0">
                <a:solidFill>
                  <a:schemeClr val="tx1"/>
                </a:solidFill>
                <a:effectLst/>
                <a:latin typeface="Segoe UI Light" pitchFamily="34" charset="0"/>
                <a:ea typeface="+mn-ea"/>
                <a:cs typeface="+mn-cs"/>
              </a:rPr>
              <a:t>Future: Goal is to integrate additional Azure Services including Azure ML and SQL DW</a:t>
            </a:r>
          </a:p>
          <a:p>
            <a:r>
              <a:rPr lang="en-US" sz="900" kern="1200" dirty="0">
                <a:solidFill>
                  <a:schemeClr val="tx1"/>
                </a:solidFill>
                <a:effectLst/>
                <a:latin typeface="Segoe UI Light" pitchFamily="34" charset="0"/>
                <a:ea typeface="+mn-ea"/>
                <a:cs typeface="+mn-cs"/>
              </a:rPr>
              <a:t>How They Did It</a:t>
            </a:r>
          </a:p>
          <a:p>
            <a:pPr lvl="1"/>
            <a:r>
              <a:rPr lang="en-US" sz="900" kern="1200" dirty="0">
                <a:solidFill>
                  <a:schemeClr val="tx1"/>
                </a:solidFill>
                <a:effectLst/>
                <a:latin typeface="Segoe UI Light" pitchFamily="34" charset="0"/>
                <a:ea typeface="+mn-ea"/>
                <a:cs typeface="+mn-cs"/>
              </a:rPr>
              <a:t>Extract Data from current Oracle Database and load into SQL Server</a:t>
            </a:r>
          </a:p>
          <a:p>
            <a:pPr lvl="2"/>
            <a:r>
              <a:rPr lang="en-US" sz="900" kern="1200" dirty="0">
                <a:solidFill>
                  <a:schemeClr val="tx1"/>
                </a:solidFill>
                <a:effectLst/>
                <a:latin typeface="Segoe UI Light" pitchFamily="34" charset="0"/>
                <a:ea typeface="+mn-ea"/>
                <a:cs typeface="+mn-cs"/>
              </a:rPr>
              <a:t>Use system generated Keys for Customer, Meter </a:t>
            </a:r>
          </a:p>
          <a:p>
            <a:pPr lvl="2"/>
            <a:r>
              <a:rPr lang="en-US" sz="900" kern="1200" dirty="0">
                <a:solidFill>
                  <a:schemeClr val="tx1"/>
                </a:solidFill>
                <a:effectLst/>
                <a:latin typeface="Segoe UI Light" pitchFamily="34" charset="0"/>
                <a:ea typeface="+mn-ea"/>
                <a:cs typeface="+mn-cs"/>
              </a:rPr>
              <a:t>Move a copy of the data without any PII information to Azure Blob Storage</a:t>
            </a:r>
          </a:p>
          <a:p>
            <a:pPr lvl="1"/>
            <a:r>
              <a:rPr lang="en-US" sz="900" kern="1200" dirty="0">
                <a:solidFill>
                  <a:schemeClr val="tx1"/>
                </a:solidFill>
                <a:effectLst/>
                <a:latin typeface="Segoe UI Light" pitchFamily="34" charset="0"/>
                <a:ea typeface="+mn-ea"/>
                <a:cs typeface="+mn-cs"/>
              </a:rPr>
              <a:t>Use Hadoop to execute scripts and SQL Server Job Agent to orchestrate</a:t>
            </a:r>
          </a:p>
          <a:p>
            <a:pPr lvl="2"/>
            <a:r>
              <a:rPr lang="en-US" sz="900" kern="1200" dirty="0">
                <a:solidFill>
                  <a:schemeClr val="tx1"/>
                </a:solidFill>
                <a:effectLst/>
                <a:latin typeface="Segoe UI Light" pitchFamily="34" charset="0"/>
                <a:ea typeface="+mn-ea"/>
                <a:cs typeface="+mn-cs"/>
              </a:rPr>
              <a:t>Hive and Pig scripts executed using PowerShell and orchestrated using SQL Server Job agent</a:t>
            </a:r>
          </a:p>
          <a:p>
            <a:pPr lvl="2"/>
            <a:r>
              <a:rPr lang="en-US" sz="900" kern="1200" dirty="0">
                <a:solidFill>
                  <a:schemeClr val="tx1"/>
                </a:solidFill>
                <a:effectLst/>
                <a:latin typeface="Segoe UI Light" pitchFamily="34" charset="0"/>
                <a:ea typeface="+mn-ea"/>
                <a:cs typeface="+mn-cs"/>
              </a:rPr>
              <a:t>Output of the script processing stored in external HIVE tables</a:t>
            </a:r>
          </a:p>
          <a:p>
            <a:pPr lvl="2"/>
            <a:r>
              <a:rPr lang="en-US" sz="900" kern="1200" dirty="0">
                <a:solidFill>
                  <a:schemeClr val="tx1"/>
                </a:solidFill>
                <a:effectLst/>
                <a:latin typeface="Segoe UI Light" pitchFamily="34" charset="0"/>
                <a:ea typeface="+mn-ea"/>
                <a:cs typeface="+mn-cs"/>
              </a:rPr>
              <a:t>Data downloaded Using </a:t>
            </a:r>
            <a:r>
              <a:rPr lang="en-US" sz="900" kern="1200" dirty="0" err="1">
                <a:solidFill>
                  <a:schemeClr val="tx1"/>
                </a:solidFill>
                <a:effectLst/>
                <a:latin typeface="Segoe UI Light" pitchFamily="34" charset="0"/>
                <a:ea typeface="+mn-ea"/>
                <a:cs typeface="+mn-cs"/>
              </a:rPr>
              <a:t>AZCopy</a:t>
            </a:r>
            <a:r>
              <a:rPr lang="en-US" sz="900" kern="1200" dirty="0">
                <a:solidFill>
                  <a:schemeClr val="tx1"/>
                </a:solidFill>
                <a:effectLst/>
                <a:latin typeface="Segoe UI Light" pitchFamily="34" charset="0"/>
                <a:ea typeface="+mn-ea"/>
                <a:cs typeface="+mn-cs"/>
              </a:rPr>
              <a:t> to a local BI Server</a:t>
            </a:r>
          </a:p>
          <a:p>
            <a:pPr lvl="2"/>
            <a:r>
              <a:rPr lang="en-US" sz="900" kern="1200" dirty="0">
                <a:solidFill>
                  <a:schemeClr val="tx1"/>
                </a:solidFill>
                <a:effectLst/>
                <a:latin typeface="Segoe UI Light" pitchFamily="34" charset="0"/>
                <a:ea typeface="+mn-ea"/>
                <a:cs typeface="+mn-cs"/>
              </a:rPr>
              <a:t>Downloaded data loaded to SQL Tables using SSIS</a:t>
            </a:r>
          </a:p>
          <a:p>
            <a:pPr lvl="1"/>
            <a:r>
              <a:rPr lang="en-US" sz="900" kern="1200" dirty="0">
                <a:solidFill>
                  <a:schemeClr val="tx1"/>
                </a:solidFill>
                <a:effectLst/>
                <a:latin typeface="Segoe UI Light" pitchFamily="34" charset="0"/>
                <a:ea typeface="+mn-ea"/>
                <a:cs typeface="+mn-cs"/>
              </a:rPr>
              <a:t>Analytics and Reporting</a:t>
            </a:r>
          </a:p>
          <a:p>
            <a:pPr lvl="2"/>
            <a:r>
              <a:rPr lang="en-US" sz="900" kern="1200" dirty="0">
                <a:solidFill>
                  <a:schemeClr val="tx1"/>
                </a:solidFill>
                <a:effectLst/>
                <a:latin typeface="Segoe UI Light" pitchFamily="34" charset="0"/>
                <a:ea typeface="+mn-ea"/>
                <a:cs typeface="+mn-cs"/>
              </a:rPr>
              <a:t>SQL Server Analysis Services Cube processed </a:t>
            </a:r>
          </a:p>
          <a:p>
            <a:pPr lvl="2"/>
            <a:r>
              <a:rPr lang="en-US" sz="900" kern="1200" dirty="0">
                <a:solidFill>
                  <a:schemeClr val="tx1"/>
                </a:solidFill>
                <a:effectLst/>
                <a:latin typeface="Segoe UI Light" pitchFamily="34" charset="0"/>
                <a:ea typeface="+mn-ea"/>
                <a:cs typeface="+mn-cs"/>
              </a:rPr>
              <a:t>Provide users with customizable interface</a:t>
            </a:r>
          </a:p>
          <a:p>
            <a:pPr lvl="2"/>
            <a:r>
              <a:rPr lang="en-US" sz="900" kern="1200" dirty="0">
                <a:solidFill>
                  <a:schemeClr val="tx1"/>
                </a:solidFill>
                <a:effectLst/>
                <a:latin typeface="Segoe UI Light" pitchFamily="34" charset="0"/>
                <a:ea typeface="+mn-ea"/>
                <a:cs typeface="+mn-cs"/>
              </a:rPr>
              <a:t>Use Office BI tools for Self Service BI and SSRS for canned reports.</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5/20/2016 9:13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val="44499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Challenge</a:t>
            </a:r>
          </a:p>
          <a:p>
            <a:pPr lvl="1"/>
            <a:r>
              <a:rPr lang="en-US" dirty="0"/>
              <a:t>Manage sites used for dispensing liquefied natural gas (clean fuel for commercial customers who do heavy-duty road transportation)</a:t>
            </a:r>
          </a:p>
          <a:p>
            <a:pPr lvl="1"/>
            <a:r>
              <a:rPr lang="en-US" dirty="0"/>
              <a:t>Built LNG refueling stations across US interstate highway</a:t>
            </a:r>
          </a:p>
          <a:p>
            <a:pPr lvl="1"/>
            <a:r>
              <a:rPr lang="en-US" dirty="0"/>
              <a:t>Stations are unmanned so they built 24x7 remote management and monitoring to track diagnostics of each station for maintenance or tuning</a:t>
            </a:r>
          </a:p>
          <a:p>
            <a:pPr lvl="1"/>
            <a:r>
              <a:rPr lang="en-US" dirty="0"/>
              <a:t>Built internet-connected sensors embedded in 350 dispenser sites worldwide generating tens of thousands data points per second</a:t>
            </a:r>
          </a:p>
          <a:p>
            <a:pPr lvl="2"/>
            <a:r>
              <a:rPr lang="en-US" dirty="0"/>
              <a:t>Temperature, pressure, vibration, etc.</a:t>
            </a:r>
          </a:p>
          <a:p>
            <a:pPr lvl="1"/>
            <a:r>
              <a:rPr lang="en-US" dirty="0"/>
              <a:t>Data needs outgrew company’s internal datacenter and data warehouse</a:t>
            </a:r>
          </a:p>
          <a:p>
            <a:pPr marL="349415" lvl="1" indent="0">
              <a:buNone/>
            </a:pPr>
            <a:endParaRPr lang="en-US" dirty="0"/>
          </a:p>
          <a:p>
            <a:pPr lvl="0"/>
            <a:r>
              <a:rPr lang="en-US" dirty="0"/>
              <a:t>Solution</a:t>
            </a:r>
          </a:p>
          <a:p>
            <a:pPr lvl="1"/>
            <a:r>
              <a:rPr lang="en-US" dirty="0"/>
              <a:t>Chose Azure HDInsight, Data Factory, SQL Database</a:t>
            </a:r>
          </a:p>
          <a:p>
            <a:pPr lvl="1"/>
            <a:r>
              <a:rPr lang="en-US" dirty="0"/>
              <a:t>Dashboards used to detect anomalies for proactive maintenance</a:t>
            </a:r>
          </a:p>
          <a:p>
            <a:pPr lvl="2"/>
            <a:r>
              <a:rPr lang="en-US" dirty="0"/>
              <a:t>Changes in performance of the components</a:t>
            </a:r>
          </a:p>
          <a:p>
            <a:pPr lvl="2"/>
            <a:r>
              <a:rPr lang="en-US" dirty="0"/>
              <a:t>Energy consumption of components </a:t>
            </a:r>
          </a:p>
          <a:p>
            <a:pPr lvl="2"/>
            <a:r>
              <a:rPr lang="en-US" dirty="0"/>
              <a:t>Component downtime and reliability </a:t>
            </a:r>
          </a:p>
          <a:p>
            <a:pPr lvl="1"/>
            <a:r>
              <a:rPr lang="en-US" dirty="0"/>
              <a:t>Future: Goal is to expand program to hundreds of thousands of dispensers</a:t>
            </a:r>
          </a:p>
          <a:p>
            <a:pPr lvl="1"/>
            <a:endParaRPr lang="en-US" dirty="0"/>
          </a:p>
          <a:p>
            <a:pPr lvl="0"/>
            <a:r>
              <a:rPr lang="en-US" sz="2400" dirty="0"/>
              <a:t>How They Did It</a:t>
            </a:r>
          </a:p>
          <a:p>
            <a:pPr lvl="1"/>
            <a:r>
              <a:rPr lang="en-US" sz="1400" dirty="0"/>
              <a:t>Collect data from internet-collected sensors</a:t>
            </a:r>
          </a:p>
          <a:p>
            <a:pPr lvl="2"/>
            <a:r>
              <a:rPr lang="en-US" sz="1600" dirty="0"/>
              <a:t>Tens of thousands data points per second</a:t>
            </a:r>
          </a:p>
          <a:p>
            <a:pPr lvl="2"/>
            <a:r>
              <a:rPr lang="en-US" sz="1600" dirty="0"/>
              <a:t>Interpolate time-series prior to analysis</a:t>
            </a:r>
          </a:p>
          <a:p>
            <a:pPr lvl="2"/>
            <a:r>
              <a:rPr lang="en-US" sz="1600" dirty="0"/>
              <a:t>Stored raw sensor data in Blobs every 5 minutes</a:t>
            </a:r>
          </a:p>
          <a:p>
            <a:pPr lvl="1"/>
            <a:r>
              <a:rPr lang="en-US" sz="1400" dirty="0"/>
              <a:t>Use Hadoop to execute scripts and Data Factory to orchestrate</a:t>
            </a:r>
          </a:p>
          <a:p>
            <a:pPr lvl="2"/>
            <a:r>
              <a:rPr lang="en-US" sz="1600" dirty="0"/>
              <a:t>Hive and Pig scripts orchestrated by Data Factory</a:t>
            </a:r>
          </a:p>
          <a:p>
            <a:pPr lvl="2"/>
            <a:r>
              <a:rPr lang="en-US" sz="1600" dirty="0"/>
              <a:t>Data resulting from scripts loaded in SQL Database</a:t>
            </a:r>
          </a:p>
          <a:p>
            <a:pPr lvl="2"/>
            <a:r>
              <a:rPr lang="en-US" sz="1600" dirty="0"/>
              <a:t>Queries detect site anomalies to indicate maintenance/tuning</a:t>
            </a:r>
          </a:p>
          <a:p>
            <a:pPr lvl="1"/>
            <a:r>
              <a:rPr lang="en-US" sz="1400" dirty="0"/>
              <a:t>Produced dashboards with role-based reporting</a:t>
            </a:r>
          </a:p>
          <a:p>
            <a:pPr lvl="2"/>
            <a:r>
              <a:rPr lang="en-US" sz="1600" dirty="0"/>
              <a:t>Azure Machine Learning , SSRS, Power BI for O365</a:t>
            </a:r>
          </a:p>
          <a:p>
            <a:pPr lvl="2"/>
            <a:r>
              <a:rPr lang="en-US" sz="1600" dirty="0"/>
              <a:t>Provide users with customizable interface</a:t>
            </a:r>
          </a:p>
          <a:p>
            <a:pPr lvl="2"/>
            <a:r>
              <a:rPr lang="en-US" sz="1600" dirty="0"/>
              <a:t>View current and historical data (day-to-day operations, asset performance over time, etc.)</a:t>
            </a:r>
          </a:p>
          <a:p>
            <a:pPr lvl="2"/>
            <a:r>
              <a:rPr lang="en-US" sz="1600" dirty="0"/>
              <a:t>Leveraged Azure Mobile Notification Hub for real-time notifications, alarms, or important events</a:t>
            </a:r>
          </a:p>
          <a:p>
            <a:pPr lvl="1"/>
            <a:endParaRPr lang="en-US" sz="1400" dirty="0"/>
          </a:p>
          <a:p>
            <a:pPr lvl="1"/>
            <a:endParaRPr lang="en-US" dirty="0"/>
          </a:p>
          <a:p>
            <a:pPr lvl="1"/>
            <a:endParaRPr lang="en-US" dirty="0"/>
          </a:p>
          <a:p>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38EEC551-8CDA-4EB6-89BB-2A86C9F091C8}" type="datetime8">
              <a:rPr lang="en-US">
                <a:solidFill>
                  <a:prstClr val="black"/>
                </a:solidFill>
              </a:rPr>
              <a:pPr defTabSz="950464">
                <a:defRPr/>
              </a:pPr>
              <a:t>5/20/2016 9:13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4</a:t>
            </a:fld>
            <a:endParaRPr lang="en-US" dirty="0">
              <a:solidFill>
                <a:prstClr val="black"/>
              </a:solidFill>
            </a:endParaRPr>
          </a:p>
        </p:txBody>
      </p:sp>
    </p:spTree>
    <p:extLst>
      <p:ext uri="{BB962C8B-B14F-4D97-AF65-F5344CB8AC3E}">
        <p14:creationId xmlns:p14="http://schemas.microsoft.com/office/powerpoint/2010/main" val="2451127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Heartland’s Data Ingestion System. The HOT path implementation is complete. We still need to implement the cold path.</a:t>
            </a:r>
          </a:p>
          <a:p>
            <a:r>
              <a:rPr lang="en-US" baseline="0" dirty="0" smtClean="0"/>
              <a:t>Along with batch input. Explain the need with batch.</a:t>
            </a:r>
          </a:p>
        </p:txBody>
      </p:sp>
      <p:sp>
        <p:nvSpPr>
          <p:cNvPr id="4" name="Slide Number Placeholder 3"/>
          <p:cNvSpPr>
            <a:spLocks noGrp="1"/>
          </p:cNvSpPr>
          <p:nvPr>
            <p:ph type="sldNum" sz="quarter" idx="10"/>
          </p:nvPr>
        </p:nvSpPr>
        <p:spPr/>
        <p:txBody>
          <a:bodyPr/>
          <a:lstStyle/>
          <a:p>
            <a:fld id="{AEBEEF56-D15A-42DE-8717-BCA9CF0310FA}" type="slidenum">
              <a:rPr lang="en-US" smtClean="0"/>
              <a:t>5</a:t>
            </a:fld>
            <a:endParaRPr lang="en-US"/>
          </a:p>
        </p:txBody>
      </p:sp>
    </p:spTree>
    <p:extLst>
      <p:ext uri="{BB962C8B-B14F-4D97-AF65-F5344CB8AC3E}">
        <p14:creationId xmlns:p14="http://schemas.microsoft.com/office/powerpoint/2010/main" val="4111488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Data Factory: Is</a:t>
            </a:r>
            <a:r>
              <a:rPr lang="en-US" sz="1200" kern="1200" baseline="0" dirty="0" smtClean="0">
                <a:solidFill>
                  <a:schemeClr val="tx1"/>
                </a:solidFill>
                <a:effectLst/>
                <a:latin typeface="Segoe UI Light" pitchFamily="34" charset="0"/>
                <a:ea typeface="+mn-ea"/>
                <a:cs typeface="+mn-cs"/>
              </a:rPr>
              <a:t> the ETL tool offered by Microsoft. Can potentially replace SSIS</a:t>
            </a:r>
            <a:r>
              <a:rPr lang="en-US" sz="1200" kern="1200" baseline="0" dirty="0" smtClean="0">
                <a:solidFill>
                  <a:schemeClr val="tx1"/>
                </a:solidFill>
                <a:effectLst/>
                <a:latin typeface="Segoe UI Light" pitchFamily="34" charset="0"/>
                <a:ea typeface="+mn-ea"/>
                <a:cs typeface="+mn-cs"/>
              </a:rPr>
              <a:t>. </a:t>
            </a:r>
          </a:p>
          <a:p>
            <a:r>
              <a:rPr lang="en-US" sz="1200" kern="1200" baseline="0" dirty="0" smtClean="0">
                <a:solidFill>
                  <a:schemeClr val="tx1"/>
                </a:solidFill>
                <a:effectLst/>
                <a:latin typeface="Segoe UI Light" pitchFamily="34" charset="0"/>
                <a:ea typeface="+mn-ea"/>
                <a:cs typeface="+mn-cs"/>
              </a:rPr>
              <a:t>- There IS NO DF Source Connector for Mongo. There is one for </a:t>
            </a:r>
            <a:r>
              <a:rPr lang="en-US" sz="1200" kern="1200" baseline="0" dirty="0" err="1" smtClean="0">
                <a:solidFill>
                  <a:schemeClr val="tx1"/>
                </a:solidFill>
                <a:effectLst/>
                <a:latin typeface="Segoe UI Light" pitchFamily="34" charset="0"/>
                <a:ea typeface="+mn-ea"/>
                <a:cs typeface="+mn-cs"/>
              </a:rPr>
              <a:t>DocDB</a:t>
            </a:r>
            <a:endParaRPr lang="en-US" sz="1200" kern="1200" baseline="0" dirty="0" smtClean="0">
              <a:solidFill>
                <a:schemeClr val="tx1"/>
              </a:solidFill>
              <a:effectLst/>
              <a:latin typeface="Segoe UI Light" pitchFamily="34" charset="0"/>
              <a:ea typeface="+mn-ea"/>
              <a:cs typeface="+mn-cs"/>
            </a:endParaRPr>
          </a:p>
          <a:p>
            <a:r>
              <a:rPr lang="en-US" sz="1200" kern="1200" baseline="0" dirty="0" smtClean="0">
                <a:solidFill>
                  <a:schemeClr val="tx1"/>
                </a:solidFill>
                <a:effectLst/>
                <a:latin typeface="Segoe UI Light" pitchFamily="34" charset="0"/>
                <a:ea typeface="+mn-ea"/>
                <a:cs typeface="+mn-cs"/>
              </a:rPr>
              <a:t>Event Hub, and IOT Hub, for streaming event data into the system as part of a hot path.</a:t>
            </a:r>
          </a:p>
          <a:p>
            <a:r>
              <a:rPr lang="en-US" sz="1200" kern="1200" baseline="0" dirty="0" smtClean="0">
                <a:solidFill>
                  <a:schemeClr val="tx1"/>
                </a:solidFill>
                <a:effectLst/>
                <a:latin typeface="Segoe UI Light" pitchFamily="34" charset="0"/>
                <a:ea typeface="+mn-ea"/>
                <a:cs typeface="+mn-cs"/>
              </a:rPr>
              <a:t>Data Lake Analytics instead of HDInsight, for MS-based big data implementations.</a:t>
            </a:r>
          </a:p>
          <a:p>
            <a:r>
              <a:rPr lang="en-US" sz="1200" kern="1200" dirty="0" smtClean="0">
                <a:solidFill>
                  <a:schemeClr val="tx1"/>
                </a:solidFill>
                <a:effectLst/>
                <a:latin typeface="Segoe UI Light" pitchFamily="34" charset="0"/>
                <a:ea typeface="+mn-ea"/>
                <a:cs typeface="+mn-cs"/>
              </a:rPr>
              <a:t>Stream</a:t>
            </a:r>
            <a:r>
              <a:rPr lang="en-US" sz="1200" kern="1200" baseline="0" dirty="0" smtClean="0">
                <a:solidFill>
                  <a:schemeClr val="tx1"/>
                </a:solidFill>
                <a:effectLst/>
                <a:latin typeface="Segoe UI Light" pitchFamily="34" charset="0"/>
                <a:ea typeface="+mn-ea"/>
                <a:cs typeface="+mn-cs"/>
              </a:rPr>
              <a:t> analytics enables ongoing query to be run against streaming input data (like from Event/IOT Hubs), then output to streaming reports (something that </a:t>
            </a:r>
            <a:r>
              <a:rPr lang="en-US" sz="1200" kern="1200" baseline="0" dirty="0" err="1" smtClean="0">
                <a:solidFill>
                  <a:schemeClr val="tx1"/>
                </a:solidFill>
                <a:effectLst/>
                <a:latin typeface="Segoe UI Light" pitchFamily="34" charset="0"/>
                <a:ea typeface="+mn-ea"/>
                <a:cs typeface="+mn-cs"/>
              </a:rPr>
              <a:t>PowerBI</a:t>
            </a:r>
            <a:r>
              <a:rPr lang="en-US" sz="1200" kern="1200" baseline="0" dirty="0" smtClean="0">
                <a:solidFill>
                  <a:schemeClr val="tx1"/>
                </a:solidFill>
                <a:effectLst/>
                <a:latin typeface="Segoe UI Light" pitchFamily="34" charset="0"/>
                <a:ea typeface="+mn-ea"/>
                <a:cs typeface="+mn-cs"/>
              </a:rPr>
              <a:t> can handle).</a:t>
            </a:r>
          </a:p>
          <a:p>
            <a:r>
              <a:rPr lang="en-US" sz="1200" kern="1200" baseline="0" dirty="0" smtClean="0">
                <a:solidFill>
                  <a:schemeClr val="tx1"/>
                </a:solidFill>
                <a:effectLst/>
                <a:latin typeface="Segoe UI Light" pitchFamily="34" charset="0"/>
                <a:ea typeface="+mn-ea"/>
                <a:cs typeface="+mn-cs"/>
              </a:rPr>
              <a:t>Talk about intelligence capability demos. </a:t>
            </a:r>
          </a:p>
          <a:p>
            <a:r>
              <a:rPr lang="en-US" sz="1200" kern="1200" baseline="0" dirty="0" smtClean="0">
                <a:solidFill>
                  <a:schemeClr val="tx1"/>
                </a:solidFill>
                <a:effectLst/>
                <a:latin typeface="Segoe UI Light" pitchFamily="34" charset="0"/>
                <a:ea typeface="+mn-ea"/>
                <a:cs typeface="+mn-cs"/>
              </a:rPr>
              <a:t>Then transition into Machine Learning.</a:t>
            </a:r>
          </a:p>
          <a:p>
            <a:endParaRPr lang="en-US" sz="1200" kern="1200" dirty="0" smtClean="0">
              <a:solidFill>
                <a:schemeClr val="tx1"/>
              </a:solidFill>
              <a:effectLst/>
              <a:latin typeface="Segoe UI Light" pitchFamily="34" charset="0"/>
              <a:ea typeface="+mn-ea"/>
              <a:cs typeface="+mn-cs"/>
            </a:endParaRPr>
          </a:p>
          <a:p>
            <a:endParaRPr lang="en-US" sz="1200" kern="1200" dirty="0" smtClean="0">
              <a:solidFill>
                <a:schemeClr val="tx1"/>
              </a:solidFill>
              <a:effectLst/>
              <a:latin typeface="Segoe UI Light" pitchFamily="34" charset="0"/>
              <a:ea typeface="+mn-ea"/>
              <a:cs typeface="+mn-cs"/>
            </a:endParaRPr>
          </a:p>
          <a:p>
            <a:r>
              <a:rPr lang="en-US" sz="1200" kern="1200" dirty="0" smtClean="0">
                <a:solidFill>
                  <a:schemeClr val="tx1"/>
                </a:solidFill>
                <a:effectLst/>
                <a:latin typeface="Segoe UI Light" pitchFamily="34" charset="0"/>
                <a:ea typeface="+mn-ea"/>
                <a:cs typeface="+mn-cs"/>
              </a:rPr>
              <a:t>Cortana </a:t>
            </a:r>
            <a:r>
              <a:rPr lang="en-US" sz="1200" kern="1200" dirty="0">
                <a:solidFill>
                  <a:schemeClr val="tx1"/>
                </a:solidFill>
                <a:effectLst/>
                <a:latin typeface="Segoe UI Light" pitchFamily="34" charset="0"/>
                <a:ea typeface="+mn-ea"/>
                <a:cs typeface="+mn-cs"/>
              </a:rPr>
              <a:t>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914400">
              <a:defRPr/>
            </a:pPr>
            <a:fld id="{96CD5F8F-46C9-46A5-9E1B-00B0A72B40BF}" type="slidenum">
              <a:rPr lang="en-US" sz="1800" kern="0" smtClean="0">
                <a:solidFill>
                  <a:sysClr val="windowText" lastClr="000000"/>
                </a:solidFill>
              </a:rPr>
              <a:pPr defTabSz="914400">
                <a:defRPr/>
              </a:pPr>
              <a:t>6</a:t>
            </a:fld>
            <a:endParaRPr lang="en-US" sz="1800" kern="0">
              <a:solidFill>
                <a:sysClr val="windowText" lastClr="000000"/>
              </a:solidFill>
            </a:endParaRPr>
          </a:p>
        </p:txBody>
      </p:sp>
    </p:spTree>
    <p:extLst>
      <p:ext uri="{BB962C8B-B14F-4D97-AF65-F5344CB8AC3E}">
        <p14:creationId xmlns:p14="http://schemas.microsoft.com/office/powerpoint/2010/main" val="3072951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HDInsight,</a:t>
            </a:r>
            <a:r>
              <a:rPr lang="en-US" baseline="0" dirty="0" smtClean="0"/>
              <a:t> which is Apache Hadoop, has been ported to Azure and runs as a first-class service. </a:t>
            </a:r>
          </a:p>
          <a:p>
            <a:r>
              <a:rPr lang="en-US" baseline="0" dirty="0" smtClean="0"/>
              <a:t>Reason was to enable existing java-based Hadoop projects to easily be moved onto Azure. </a:t>
            </a:r>
          </a:p>
          <a:p>
            <a:r>
              <a:rPr lang="en-US" dirty="0" smtClean="0"/>
              <a:t>Azure Data Lake Analytics leverages Hadoop</a:t>
            </a:r>
            <a:r>
              <a:rPr lang="en-US" baseline="0" dirty="0" smtClean="0"/>
              <a:t> and MS’ own big data technologies. </a:t>
            </a:r>
          </a:p>
          <a:p>
            <a:r>
              <a:rPr lang="en-US" baseline="0" dirty="0" smtClean="0"/>
              <a:t>It is built on .NET so Map Reduce functions can be built in C#, as opposed to java, or through standard </a:t>
            </a:r>
            <a:r>
              <a:rPr lang="en-US" baseline="0" dirty="0" err="1" smtClean="0"/>
              <a:t>io</a:t>
            </a:r>
            <a:r>
              <a:rPr lang="en-US" baseline="0" dirty="0" smtClean="0"/>
              <a:t> shims (called streaming)</a:t>
            </a:r>
          </a:p>
          <a:p>
            <a:r>
              <a:rPr lang="en-US" baseline="0" dirty="0" smtClean="0"/>
              <a:t>Cluster node management is handled by ADLA under-the-covers so developers don’t necessarily need to know details.</a:t>
            </a:r>
          </a:p>
          <a:p>
            <a:r>
              <a:rPr lang="en-US" baseline="0" dirty="0" smtClean="0"/>
              <a:t>Currently in preview. Omid Afnan, Group Program Manager of Big Data @ MS is getting us hooked up with Heartland.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320292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EEF56-D15A-42DE-8717-BCA9CF0310FA}" type="slidenum">
              <a:rPr lang="en-US" smtClean="0"/>
              <a:t>8</a:t>
            </a:fld>
            <a:endParaRPr lang="en-US"/>
          </a:p>
        </p:txBody>
      </p:sp>
    </p:spTree>
    <p:extLst>
      <p:ext uri="{BB962C8B-B14F-4D97-AF65-F5344CB8AC3E}">
        <p14:creationId xmlns:p14="http://schemas.microsoft.com/office/powerpoint/2010/main" val="7898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a:t>
            </a:r>
            <a:r>
              <a:rPr lang="en-US" baseline="0" dirty="0" smtClean="0"/>
              <a:t> learning is an Azure service whereby Azure learns from historical data, then builds a knowledge model for predicting future events.</a:t>
            </a:r>
          </a:p>
          <a:p>
            <a:endParaRPr lang="en-US" dirty="0" smtClean="0"/>
          </a:p>
          <a:p>
            <a:endParaRPr lang="en-US" dirty="0" smtClean="0"/>
          </a:p>
          <a:p>
            <a:endParaRPr lang="en-US" dirty="0" smtClean="0"/>
          </a:p>
          <a:p>
            <a:endParaRPr lang="en-US" dirty="0" smtClean="0"/>
          </a:p>
          <a:p>
            <a:r>
              <a:rPr lang="en-US" dirty="0" smtClean="0"/>
              <a:t>First</a:t>
            </a:r>
            <a:r>
              <a:rPr lang="en-US" baseline="0" dirty="0" smtClean="0"/>
              <a:t> let’s start by level setting what we mean by Advanced Analytics. We often get asked whether Advanced Analytics is just “BI” with fancier branding. This chart helps to illustrate why that is not the case. </a:t>
            </a:r>
          </a:p>
          <a:p>
            <a:endParaRPr lang="en-US" baseline="0" dirty="0" smtClean="0"/>
          </a:p>
          <a:p>
            <a:r>
              <a:rPr lang="en-US" baseline="0" dirty="0" smtClean="0"/>
              <a:t>Put simply, BI is a tool that is designed to show you what has happened so you can make your own decisions about what to do next. The next level – Advanced Analytics – allows you to take that data to the next level by having the </a:t>
            </a:r>
            <a:r>
              <a:rPr lang="en-US" b="1" baseline="0" dirty="0" smtClean="0"/>
              <a:t>computer</a:t>
            </a:r>
            <a:r>
              <a:rPr lang="en-US" baseline="0" dirty="0" smtClean="0"/>
              <a:t> predict what will happen next. This is more accurate than a human can ever hope to be, as the computer can reason over far more variables than a human can on a BI dashboard. But predictive is only the first step, the next step is once you are accurately predicting the future you can program the computer further to anticipate those occurrences and react accordingly. </a:t>
            </a:r>
            <a:endParaRPr lang="en-US" dirty="0" smtClean="0"/>
          </a:p>
          <a:p>
            <a:endParaRPr lang="en-US" dirty="0" smtClean="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5/20/2016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6386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1.xml"/><Relationship Id="rId5" Type="http://schemas.openxmlformats.org/officeDocument/2006/relationships/image" Target="../media/image26.png"/><Relationship Id="rId4" Type="http://schemas.microsoft.com/office/2007/relationships/hdphoto" Target="../media/hdphoto1.wdp"/></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6.emf"/><Relationship Id="rId4" Type="http://schemas.openxmlformats.org/officeDocument/2006/relationships/oleObject" Target="../embeddings/oleObject2.bin"/></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6.emf"/><Relationship Id="rId4" Type="http://schemas.openxmlformats.org/officeDocument/2006/relationships/oleObject" Target="../embeddings/oleObject3.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227" y="469890"/>
            <a:ext cx="1829287" cy="352673"/>
          </a:xfrm>
          <a:prstGeom prst="rect">
            <a:avLst/>
          </a:prstGeom>
        </p:spPr>
      </p:pic>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5294" spc="-89"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5"/>
            <a:ext cx="8964187" cy="1792327"/>
          </a:xfrm>
          <a:noFill/>
        </p:spPr>
        <p:txBody>
          <a:bodyPr lIns="182880" tIns="146304" rIns="182880" bIns="146304">
            <a:noAutofit/>
          </a:bodyPr>
          <a:lstStyle>
            <a:lvl1pPr marL="0" indent="0">
              <a:spcBef>
                <a:spcPts val="0"/>
              </a:spcBef>
              <a:buNone/>
              <a:defRPr sz="3176" spc="0" baseline="0">
                <a:gradFill>
                  <a:gsLst>
                    <a:gs pos="5833">
                      <a:schemeClr val="tx1"/>
                    </a:gs>
                    <a:gs pos="53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4285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Conten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840">
                <a:solidFill>
                  <a:srgbClr val="3D3F3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611347" y="1449389"/>
            <a:ext cx="10975659" cy="1894108"/>
          </a:xfrm>
        </p:spPr>
        <p:txBody>
          <a:bodyPr>
            <a:spAutoFit/>
          </a:bodyPr>
          <a:lstStyle>
            <a:lvl1pPr marL="0" indent="0">
              <a:buNone/>
              <a:defRPr sz="3240" spc="-90" baseline="0">
                <a:gradFill>
                  <a:gsLst>
                    <a:gs pos="86250">
                      <a:srgbClr val="0071BC"/>
                    </a:gs>
                    <a:gs pos="72500">
                      <a:srgbClr val="0071BC"/>
                    </a:gs>
                  </a:gsLst>
                  <a:lin ang="5400000" scaled="0"/>
                </a:gradFill>
                <a:latin typeface="Segoe UI Light" pitchFamily="34" charset="0"/>
              </a:defRPr>
            </a:lvl1pPr>
            <a:lvl2pPr marL="2858" indent="0">
              <a:buNone/>
              <a:defRPr sz="1800" spc="-90" baseline="0">
                <a:latin typeface="+mn-lt"/>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641879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719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hasCustomPrompt="1"/>
          </p:nvPr>
        </p:nvSpPr>
        <p:spPr>
          <a:xfrm>
            <a:off x="575734" y="1492252"/>
            <a:ext cx="11015133" cy="3764067"/>
          </a:xfrm>
        </p:spPr>
        <p:txBody>
          <a:bodyPr/>
          <a:lstStyle>
            <a:lvl1pPr marL="0" indent="0">
              <a:buNone/>
              <a:defRPr sz="2400"/>
            </a:lvl1pPr>
            <a:lvl3pPr marL="393694" marR="0" indent="-393694" algn="l" defTabSz="1219184"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
        <p:nvSpPr>
          <p:cNvPr id="13" name="Slide Number Placeholder 1"/>
          <p:cNvSpPr>
            <a:spLocks noGrp="1"/>
          </p:cNvSpPr>
          <p:nvPr>
            <p:ph type="sldNum" sz="quarter" idx="4"/>
          </p:nvPr>
        </p:nvSpPr>
        <p:spPr>
          <a:xfrm>
            <a:off x="705405" y="6434019"/>
            <a:ext cx="2844800" cy="366183"/>
          </a:xfrm>
          <a:prstGeom prst="rect">
            <a:avLst/>
          </a:prstGeom>
        </p:spPr>
        <p:txBody>
          <a:bodyPr vert="horz" lIns="91440" tIns="45720" rIns="91440" bIns="45720" rtlCol="0" anchor="ctr"/>
          <a:lstStyle>
            <a:lvl1pPr algn="l">
              <a:defRPr sz="1400" b="0">
                <a:solidFill>
                  <a:schemeClr val="accent5"/>
                </a:solidFill>
              </a:defRPr>
            </a:lvl1pPr>
          </a:lstStyle>
          <a:p>
            <a:fld id="{2501BE23-1565-7B4A-A660-ADF397564F82}" type="slidenum">
              <a:rPr smtClean="0">
                <a:solidFill>
                  <a:srgbClr val="002050"/>
                </a:solidFill>
              </a:rPr>
              <a:pPr/>
              <a:t>‹#›</a:t>
            </a:fld>
            <a:endParaRPr>
              <a:solidFill>
                <a:srgbClr val="002050"/>
              </a:solidFill>
            </a:endParaRPr>
          </a:p>
        </p:txBody>
      </p:sp>
    </p:spTree>
    <p:extLst>
      <p:ext uri="{BB962C8B-B14F-4D97-AF65-F5344CB8AC3E}">
        <p14:creationId xmlns:p14="http://schemas.microsoft.com/office/powerpoint/2010/main" val="21707379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14184844-3093-4096-96E9-B0B5A64A4C0B}"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929131A5-9B68-454E-90D4-2DEF20AC33E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584652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213747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9610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1" y="1219200"/>
            <a:ext cx="10972800" cy="4876800"/>
          </a:xfrm>
          <a:noFill/>
        </p:spPr>
        <p:txBody>
          <a:bodyPr lIns="182880" tIns="91440" rIns="91440" bIns="91440">
            <a:normAutofit/>
          </a:bodyPr>
          <a:lstStyle>
            <a:lvl1pPr marL="304811" indent="-304811">
              <a:lnSpc>
                <a:spcPct val="100000"/>
              </a:lnSpc>
              <a:buFont typeface="Arial" pitchFamily="34" charset="0"/>
              <a:buChar char="•"/>
              <a:defRPr/>
            </a:lvl1pPr>
            <a:lvl2pPr marL="609622" indent="-300577">
              <a:lnSpc>
                <a:spcPct val="100000"/>
              </a:lnSpc>
              <a:buFont typeface="Arial" pitchFamily="34" charset="0"/>
              <a:buChar char="•"/>
              <a:defRPr/>
            </a:lvl2pPr>
            <a:lvl3pPr marL="914433" indent="-304811">
              <a:lnSpc>
                <a:spcPct val="100000"/>
              </a:lnSpc>
              <a:buFont typeface="Arial" pitchFamily="34" charset="0"/>
              <a:buChar char="•"/>
              <a:defRPr/>
            </a:lvl3pPr>
            <a:lvl4pPr marL="1219245" indent="-304811">
              <a:lnSpc>
                <a:spcPct val="100000"/>
              </a:lnSpc>
              <a:buFont typeface="Arial" pitchFamily="34" charset="0"/>
              <a:buChar char="•"/>
              <a:defRPr/>
            </a:lvl4pPr>
            <a:lvl5pPr marL="1524056" indent="-304811">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418875730"/>
      </p:ext>
    </p:extLst>
  </p:cSld>
  <p:clrMapOvr>
    <a:masterClrMapping/>
  </p:clrMapOvr>
  <p:transition>
    <p:fade/>
  </p:transition>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24117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5703836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615104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3107087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11753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299447457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9" y="1533105"/>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100" indent="0">
              <a:buNone/>
              <a:defRPr sz="1176"/>
            </a:lvl3pPr>
            <a:lvl4pPr marL="448198" indent="0">
              <a:buNone/>
              <a:defRPr sz="1078"/>
            </a:lvl4pPr>
            <a:lvl5pPr marL="672298"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256929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09955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554"/>
            <a:fld id="{65ED0E64-484B-469D-A2E6-957BFB048805}"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57F9A8D5-934D-4098-A1B9-49B3AB41B586}"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9222825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54940" y="2698308"/>
            <a:ext cx="7171399" cy="564835"/>
          </a:xfrm>
        </p:spPr>
        <p:txBody>
          <a:bodyPr anchor="ctr"/>
          <a:lstStyle>
            <a:lvl1pPr marL="0" indent="0">
              <a:spcBef>
                <a:spcPts val="588"/>
              </a:spcBef>
              <a:spcAft>
                <a:spcPts val="588"/>
              </a:spcAft>
              <a:buNone/>
              <a:defRPr sz="2745">
                <a:solidFill>
                  <a:schemeClr val="accent6"/>
                </a:solidFill>
              </a:defRPr>
            </a:lvl1pPr>
            <a:lvl2pPr marL="0" indent="0">
              <a:buFontTx/>
              <a:buNone/>
              <a:defRPr sz="1766">
                <a:solidFill>
                  <a:schemeClr val="accent1"/>
                </a:solidFill>
              </a:defRPr>
            </a:lvl2pPr>
            <a:lvl3pPr marL="224085" indent="0">
              <a:buNone/>
              <a:defRPr sz="1372"/>
            </a:lvl3pPr>
            <a:lvl4pPr marL="448168" indent="0">
              <a:buNone/>
              <a:defRPr sz="1176"/>
            </a:lvl4pPr>
            <a:lvl5pPr marL="672254" indent="0">
              <a:buNone/>
              <a:defRPr sz="1176"/>
            </a:lvl5pPr>
          </a:lstStyle>
          <a:p>
            <a:pPr lvl="0"/>
            <a:r>
              <a:rPr lang="en-US" dirty="0"/>
              <a:t>Click to edit Master text styles</a:t>
            </a:r>
          </a:p>
        </p:txBody>
      </p:sp>
    </p:spTree>
    <p:extLst>
      <p:ext uri="{BB962C8B-B14F-4D97-AF65-F5344CB8AC3E}">
        <p14:creationId xmlns:p14="http://schemas.microsoft.com/office/powerpoint/2010/main" val="3957941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5"/>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100" indent="0">
              <a:buNone/>
              <a:defRPr sz="1372"/>
            </a:lvl3pPr>
            <a:lvl4pPr marL="448198" indent="0">
              <a:buNone/>
              <a:defRPr sz="1176"/>
            </a:lvl4pPr>
            <a:lvl5pPr marL="672298"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56254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01084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hasCustomPrompt="1"/>
          </p:nvPr>
        </p:nvSpPr>
        <p:spPr>
          <a:xfrm>
            <a:off x="575734" y="1492252"/>
            <a:ext cx="11015133" cy="3764067"/>
          </a:xfrm>
        </p:spPr>
        <p:txBody>
          <a:bodyPr/>
          <a:lstStyle>
            <a:lvl1pPr marL="0" indent="0">
              <a:buNone/>
              <a:defRPr sz="2400"/>
            </a:lvl1pPr>
            <a:lvl3pPr marL="393694" marR="0" indent="-393694" algn="l" defTabSz="1219184"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
        <p:nvSpPr>
          <p:cNvPr id="13" name="Slide Number Placeholder 1"/>
          <p:cNvSpPr>
            <a:spLocks noGrp="1"/>
          </p:cNvSpPr>
          <p:nvPr>
            <p:ph type="sldNum" sz="quarter" idx="4"/>
          </p:nvPr>
        </p:nvSpPr>
        <p:spPr>
          <a:xfrm>
            <a:off x="705405" y="6434019"/>
            <a:ext cx="2844800" cy="366183"/>
          </a:xfrm>
          <a:prstGeom prst="rect">
            <a:avLst/>
          </a:prstGeom>
        </p:spPr>
        <p:txBody>
          <a:bodyPr vert="horz" lIns="91440" tIns="45720" rIns="91440" bIns="45720" rtlCol="0" anchor="ctr"/>
          <a:lstStyle>
            <a:lvl1pPr algn="l">
              <a:defRPr sz="1400" b="0">
                <a:solidFill>
                  <a:schemeClr val="accent5"/>
                </a:solidFill>
              </a:defRPr>
            </a:lvl1pPr>
          </a:lstStyle>
          <a:p>
            <a:fld id="{2501BE23-1565-7B4A-A660-ADF397564F82}" type="slidenum">
              <a:rPr smtClean="0">
                <a:solidFill>
                  <a:srgbClr val="002050"/>
                </a:solidFill>
              </a:rPr>
              <a:pPr/>
              <a:t>‹#›</a:t>
            </a:fld>
            <a:endParaRPr>
              <a:solidFill>
                <a:srgbClr val="002050"/>
              </a:solidFill>
            </a:endParaRPr>
          </a:p>
        </p:txBody>
      </p:sp>
    </p:spTree>
    <p:extLst>
      <p:ext uri="{BB962C8B-B14F-4D97-AF65-F5344CB8AC3E}">
        <p14:creationId xmlns:p14="http://schemas.microsoft.com/office/powerpoint/2010/main" val="44753880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14184844-3093-4096-96E9-B0B5A64A4C0B}"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929131A5-9B68-454E-90D4-2DEF20AC33E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677035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3"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22" fontAlgn="base">
              <a:lnSpc>
                <a:spcPct val="90000"/>
              </a:lnSpc>
              <a:spcBef>
                <a:spcPct val="0"/>
              </a:spcBef>
              <a:spcAft>
                <a:spcPct val="0"/>
              </a:spcAft>
              <a:defRPr/>
            </a:pPr>
            <a:r>
              <a:rPr lang="en-US" sz="2745"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3"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22" fontAlgn="base">
              <a:lnSpc>
                <a:spcPct val="90000"/>
              </a:lnSpc>
              <a:spcBef>
                <a:spcPct val="0"/>
              </a:spcBef>
              <a:spcAft>
                <a:spcPct val="0"/>
              </a:spcAft>
              <a:defRPr/>
            </a:pPr>
            <a:r>
              <a:rPr lang="en-US" sz="1372"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1195373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090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8" indent="0">
              <a:buNone/>
              <a:defRPr/>
            </a:lvl3pPr>
            <a:lvl4pPr marL="448153" indent="0">
              <a:buNone/>
              <a:defRPr/>
            </a:lvl4pPr>
            <a:lvl5pPr marL="6722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9398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78" indent="0">
              <a:buNone/>
              <a:defRPr sz="1800">
                <a:solidFill>
                  <a:schemeClr val="bg1"/>
                </a:solidFill>
              </a:defRPr>
            </a:lvl3pPr>
            <a:lvl4pPr marL="448153" indent="0">
              <a:buNone/>
              <a:defRPr sz="1600">
                <a:solidFill>
                  <a:schemeClr val="bg1"/>
                </a:solidFill>
              </a:defRPr>
            </a:lvl4pPr>
            <a:lvl5pPr marL="67223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346381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820092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4474952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9" indent="0">
              <a:buNone/>
              <a:tabLst/>
              <a:defRPr sz="1961"/>
            </a:lvl3pPr>
            <a:lvl4pPr marL="451266" indent="0">
              <a:buNone/>
              <a:defRPr/>
            </a:lvl4pPr>
            <a:lvl5pPr marL="6722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9" indent="0">
              <a:buNone/>
              <a:tabLst/>
              <a:defRPr sz="1961"/>
            </a:lvl3pPr>
            <a:lvl4pPr marL="451266" indent="0">
              <a:buNone/>
              <a:defRPr/>
            </a:lvl4pPr>
            <a:lvl5pPr marL="6722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166624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652" indent="-281652">
              <a:spcBef>
                <a:spcPts val="1200"/>
              </a:spcBef>
              <a:buClr>
                <a:schemeClr val="tx1"/>
              </a:buClr>
              <a:buFont typeface="Arial" pitchFamily="34" charset="0"/>
              <a:buChar char="•"/>
              <a:defRPr sz="3137"/>
            </a:lvl1pPr>
            <a:lvl2pPr marL="520656" indent="-228581">
              <a:defRPr sz="2353"/>
            </a:lvl2pPr>
            <a:lvl3pPr marL="685742" indent="-165087">
              <a:tabLst/>
              <a:defRPr sz="1961"/>
            </a:lvl3pPr>
            <a:lvl4pPr marL="863527" indent="-177785">
              <a:defRPr/>
            </a:lvl4pPr>
            <a:lvl5pPr marL="1028613" indent="-1650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652" indent="-281652">
              <a:spcBef>
                <a:spcPts val="1200"/>
              </a:spcBef>
              <a:buClr>
                <a:schemeClr val="tx1"/>
              </a:buClr>
              <a:buFont typeface="Arial" pitchFamily="34" charset="0"/>
              <a:buChar char="•"/>
              <a:defRPr sz="3137"/>
            </a:lvl1pPr>
            <a:lvl2pPr marL="520656" indent="-228581">
              <a:defRPr sz="2353"/>
            </a:lvl2pPr>
            <a:lvl3pPr marL="685742" indent="-165087">
              <a:tabLst/>
              <a:defRPr sz="1961"/>
            </a:lvl3pPr>
            <a:lvl4pPr marL="863527" indent="-177785">
              <a:defRPr/>
            </a:lvl4pPr>
            <a:lvl5pPr marL="1028613" indent="-1650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82590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443442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2" y="964751"/>
            <a:ext cx="11655840" cy="683264"/>
          </a:xfrm>
        </p:spPr>
        <p:txBody>
          <a:bodyPr/>
          <a:lstStyle>
            <a:lvl1pPr marL="0" indent="0" algn="l" defTabSz="91428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62406738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2" y="1625151"/>
            <a:ext cx="11655840" cy="683264"/>
          </a:xfrm>
        </p:spPr>
        <p:txBody>
          <a:bodyPr/>
          <a:lstStyle>
            <a:lvl1pPr marL="0" indent="0" algn="l" defTabSz="91428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8709506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7"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6"/>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85680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97784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7"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42076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76234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046206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980402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023898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01139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4753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5831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2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0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13549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61"/>
            <a:ext cx="11623331" cy="395317"/>
          </a:xfrm>
          <a:prstGeom prst="rect">
            <a:avLst/>
          </a:prstGeom>
          <a:noFill/>
          <a:ln w="12700">
            <a:noFill/>
            <a:miter lim="800000"/>
            <a:headEnd type="none" w="sm" len="sm"/>
            <a:tailEnd type="none" w="sm" len="sm"/>
          </a:ln>
          <a:effectLst/>
        </p:spPr>
        <p:txBody>
          <a:bodyPr vert="horz" wrap="square" lIns="179260" tIns="143407" rIns="179260" bIns="143407" numCol="1" anchor="t" anchorCtr="0" compatLnSpc="1">
            <a:prstTxWarp prst="textNoShape">
              <a:avLst/>
            </a:prstTxWarp>
            <a:spAutoFit/>
          </a:bodyPr>
          <a:lstStyle/>
          <a:p>
            <a:pPr defTabSz="91384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188776283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808213382"/>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5" indent="-284765">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2" indent="-275429">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7" indent="-28476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34" indent="-22407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11" indent="-22407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98720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8"/>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defTabSz="932481"/>
            <a:endParaRPr lang="en-US" sz="1050" kern="0">
              <a:solidFill>
                <a:srgbClr val="333333"/>
              </a:solidFill>
            </a:endParaRPr>
          </a:p>
        </p:txBody>
      </p:sp>
      <p:sp>
        <p:nvSpPr>
          <p:cNvPr id="6" name="Freeform 539"/>
          <p:cNvSpPr>
            <a:spLocks noChangeAspect="1"/>
          </p:cNvSpPr>
          <p:nvPr userDrawn="1"/>
        </p:nvSpPr>
        <p:spPr bwMode="auto">
          <a:xfrm>
            <a:off x="9303796" y="5959092"/>
            <a:ext cx="1968056"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defTabSz="932481">
              <a:defRPr/>
            </a:pPr>
            <a:endParaRPr lang="en-US" sz="1050" kern="0" dirty="0">
              <a:solidFill>
                <a:srgbClr val="333333"/>
              </a:solidFill>
            </a:endParaRPr>
          </a:p>
        </p:txBody>
      </p:sp>
      <p:grpSp>
        <p:nvGrpSpPr>
          <p:cNvPr id="9" name="Group 8"/>
          <p:cNvGrpSpPr/>
          <p:nvPr userDrawn="1"/>
        </p:nvGrpSpPr>
        <p:grpSpPr>
          <a:xfrm>
            <a:off x="9338576"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defTabSz="914320">
                  <a:defRPr/>
                </a:pPr>
                <a:endParaRPr lang="en-US" sz="1800" kern="0">
                  <a:solidFill>
                    <a:srgbClr val="FFFFFF"/>
                  </a:solidFill>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 name="Group 25"/>
          <p:cNvGrpSpPr/>
          <p:nvPr userDrawn="1"/>
        </p:nvGrpSpPr>
        <p:grpSpPr>
          <a:xfrm rot="16200000">
            <a:off x="2686557" y="3784725"/>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4" y="6687743"/>
            <a:ext cx="3820135"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5"/>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0" fontAlgn="base">
              <a:spcBef>
                <a:spcPct val="0"/>
              </a:spcBef>
              <a:spcAft>
                <a:spcPct val="0"/>
              </a:spcAft>
            </a:pPr>
            <a:endParaRPr lang="en-US" sz="2400">
              <a:solidFill>
                <a:srgbClr val="FFFFFF"/>
              </a:solidFill>
              <a:ea typeface="Segoe UI" pitchFamily="34" charset="0"/>
              <a:cs typeface="Segoe UI" pitchFamily="34" charset="0"/>
            </a:endParaRPr>
          </a:p>
        </p:txBody>
      </p:sp>
      <p:sp>
        <p:nvSpPr>
          <p:cNvPr id="45" name="Bent Arrow 44"/>
          <p:cNvSpPr/>
          <p:nvPr userDrawn="1"/>
        </p:nvSpPr>
        <p:spPr bwMode="auto">
          <a:xfrm rot="16200000">
            <a:off x="11536785" y="6610172"/>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defTabSz="914320">
              <a:defRPr/>
            </a:pPr>
            <a:endParaRPr lang="en-US" sz="1800" kern="0">
              <a:solidFill>
                <a:srgbClr val="FFFFFF"/>
              </a:solidFill>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defTabSz="914320">
              <a:defRPr/>
            </a:pPr>
            <a:endParaRPr lang="en-US" sz="1800" kern="0">
              <a:solidFill>
                <a:srgbClr val="FFFFFF"/>
              </a:solidFill>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0" fontAlgn="base">
              <a:spcBef>
                <a:spcPct val="0"/>
              </a:spcBef>
              <a:spcAft>
                <a:spcPct val="0"/>
              </a:spcAft>
            </a:pPr>
            <a:endParaRPr lang="en-US" sz="2400">
              <a:solidFill>
                <a:srgbClr val="FFFFFF"/>
              </a:solidFill>
              <a:ea typeface="Segoe UI" pitchFamily="34" charset="0"/>
              <a:cs typeface="Segoe UI" pitchFamily="34" charset="0"/>
            </a:endParaRPr>
          </a:p>
        </p:txBody>
      </p:sp>
      <p:sp>
        <p:nvSpPr>
          <p:cNvPr id="52" name="Rectangle 51"/>
          <p:cNvSpPr/>
          <p:nvPr userDrawn="1"/>
        </p:nvSpPr>
        <p:spPr bwMode="auto">
          <a:xfrm>
            <a:off x="-391885"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0" fontAlgn="base">
              <a:spcBef>
                <a:spcPct val="0"/>
              </a:spcBef>
              <a:spcAft>
                <a:spcPct val="0"/>
              </a:spcAft>
            </a:pPr>
            <a:endParaRPr lang="en-US" sz="2400">
              <a:solidFill>
                <a:srgbClr val="FFFFFF"/>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0" fontAlgn="base">
              <a:spcBef>
                <a:spcPct val="0"/>
              </a:spcBef>
              <a:spcAft>
                <a:spcPct val="0"/>
              </a:spcAft>
            </a:pPr>
            <a:endParaRPr lang="en-US" sz="2400">
              <a:solidFill>
                <a:srgbClr val="FFFFFF"/>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60274921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pPr defTabSz="914554"/>
            <a:fld id="{B55D4DEC-2A5A-4BC1-8355-E326628895F0}" type="slidenum">
              <a:rPr lang="en-US" smtClean="0">
                <a:solidFill>
                  <a:prstClr val="white"/>
                </a:solidFill>
              </a:rPr>
              <a:pPr defTabSz="914554"/>
              <a:t>‹#›</a:t>
            </a:fld>
            <a:endParaRPr lang="en-US">
              <a:solidFill>
                <a:prstClr val="white"/>
              </a:solidFill>
            </a:endParaRPr>
          </a:p>
        </p:txBody>
      </p:sp>
    </p:spTree>
    <p:extLst>
      <p:ext uri="{BB962C8B-B14F-4D97-AF65-F5344CB8AC3E}">
        <p14:creationId xmlns:p14="http://schemas.microsoft.com/office/powerpoint/2010/main" val="310782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982286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91543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1" y="1219200"/>
            <a:ext cx="10972800" cy="4876800"/>
          </a:xfrm>
          <a:noFill/>
        </p:spPr>
        <p:txBody>
          <a:bodyPr lIns="182880" tIns="91440" rIns="91440" bIns="91440">
            <a:normAutofit/>
          </a:bodyPr>
          <a:lstStyle>
            <a:lvl1pPr marL="304811" indent="-304811">
              <a:lnSpc>
                <a:spcPct val="100000"/>
              </a:lnSpc>
              <a:buFont typeface="Arial" pitchFamily="34" charset="0"/>
              <a:buChar char="•"/>
              <a:defRPr/>
            </a:lvl1pPr>
            <a:lvl2pPr marL="609622" indent="-300577">
              <a:lnSpc>
                <a:spcPct val="100000"/>
              </a:lnSpc>
              <a:buFont typeface="Arial" pitchFamily="34" charset="0"/>
              <a:buChar char="•"/>
              <a:defRPr/>
            </a:lvl2pPr>
            <a:lvl3pPr marL="914433" indent="-304811">
              <a:lnSpc>
                <a:spcPct val="100000"/>
              </a:lnSpc>
              <a:buFont typeface="Arial" pitchFamily="34" charset="0"/>
              <a:buChar char="•"/>
              <a:defRPr/>
            </a:lvl3pPr>
            <a:lvl4pPr marL="1219245" indent="-304811">
              <a:lnSpc>
                <a:spcPct val="100000"/>
              </a:lnSpc>
              <a:buFont typeface="Arial" pitchFamily="34" charset="0"/>
              <a:buChar char="•"/>
              <a:defRPr/>
            </a:lvl4pPr>
            <a:lvl5pPr marL="1524056" indent="-304811">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2258432908"/>
      </p:ext>
    </p:extLst>
  </p:cSld>
  <p:clrMapOvr>
    <a:masterClrMapping/>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044117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303257038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63793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2013994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332257768"/>
      </p:ext>
    </p:extLst>
  </p:cSld>
  <p:clrMapOvr>
    <a:masterClrMapping/>
  </p:clrMapOvr>
  <p:transition spd="slow"/>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123624327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9" y="1533105"/>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100" indent="0">
              <a:buNone/>
              <a:defRPr sz="1176"/>
            </a:lvl3pPr>
            <a:lvl4pPr marL="448198" indent="0">
              <a:buNone/>
              <a:defRPr sz="1078"/>
            </a:lvl4pPr>
            <a:lvl5pPr marL="672298"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861689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93588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54940" y="2698308"/>
            <a:ext cx="7171399" cy="564835"/>
          </a:xfrm>
        </p:spPr>
        <p:txBody>
          <a:bodyPr anchor="ctr"/>
          <a:lstStyle>
            <a:lvl1pPr marL="0" indent="0">
              <a:spcBef>
                <a:spcPts val="588"/>
              </a:spcBef>
              <a:spcAft>
                <a:spcPts val="588"/>
              </a:spcAft>
              <a:buNone/>
              <a:defRPr sz="2745">
                <a:solidFill>
                  <a:schemeClr val="accent6"/>
                </a:solidFill>
              </a:defRPr>
            </a:lvl1pPr>
            <a:lvl2pPr marL="0" indent="0">
              <a:buFontTx/>
              <a:buNone/>
              <a:defRPr sz="1766">
                <a:solidFill>
                  <a:schemeClr val="accent1"/>
                </a:solidFill>
              </a:defRPr>
            </a:lvl2pPr>
            <a:lvl3pPr marL="224085" indent="0">
              <a:buNone/>
              <a:defRPr sz="1372"/>
            </a:lvl3pPr>
            <a:lvl4pPr marL="448168" indent="0">
              <a:buNone/>
              <a:defRPr sz="1176"/>
            </a:lvl4pPr>
            <a:lvl5pPr marL="672254" indent="0">
              <a:buNone/>
              <a:defRPr sz="1176"/>
            </a:lvl5pPr>
          </a:lstStyle>
          <a:p>
            <a:pPr lvl="0"/>
            <a:r>
              <a:rPr lang="en-US" dirty="0"/>
              <a:t>Click to edit Master text styles</a:t>
            </a:r>
          </a:p>
        </p:txBody>
      </p:sp>
    </p:spTree>
    <p:extLst>
      <p:ext uri="{BB962C8B-B14F-4D97-AF65-F5344CB8AC3E}">
        <p14:creationId xmlns:p14="http://schemas.microsoft.com/office/powerpoint/2010/main" val="353423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5"/>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100" indent="0">
              <a:buNone/>
              <a:defRPr sz="1372"/>
            </a:lvl3pPr>
            <a:lvl4pPr marL="448198" indent="0">
              <a:buNone/>
              <a:defRPr sz="1176"/>
            </a:lvl4pPr>
            <a:lvl5pPr marL="672298"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86689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8391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hasCustomPrompt="1"/>
          </p:nvPr>
        </p:nvSpPr>
        <p:spPr>
          <a:xfrm>
            <a:off x="575734" y="1492252"/>
            <a:ext cx="11015133" cy="3764067"/>
          </a:xfrm>
        </p:spPr>
        <p:txBody>
          <a:bodyPr/>
          <a:lstStyle>
            <a:lvl1pPr marL="0" indent="0">
              <a:buNone/>
              <a:defRPr sz="2400"/>
            </a:lvl1pPr>
            <a:lvl3pPr marL="393694" marR="0" indent="-393694" algn="l" defTabSz="1219184"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
        <p:nvSpPr>
          <p:cNvPr id="13" name="Slide Number Placeholder 1"/>
          <p:cNvSpPr>
            <a:spLocks noGrp="1"/>
          </p:cNvSpPr>
          <p:nvPr>
            <p:ph type="sldNum" sz="quarter" idx="4"/>
          </p:nvPr>
        </p:nvSpPr>
        <p:spPr>
          <a:xfrm>
            <a:off x="705405" y="6434019"/>
            <a:ext cx="2844800" cy="366183"/>
          </a:xfrm>
          <a:prstGeom prst="rect">
            <a:avLst/>
          </a:prstGeom>
        </p:spPr>
        <p:txBody>
          <a:bodyPr vert="horz" lIns="91440" tIns="45720" rIns="91440" bIns="45720" rtlCol="0" anchor="ctr"/>
          <a:lstStyle>
            <a:lvl1pPr algn="l">
              <a:defRPr sz="1400" b="0">
                <a:solidFill>
                  <a:schemeClr val="accent5"/>
                </a:solidFill>
              </a:defRPr>
            </a:lvl1pPr>
          </a:lstStyle>
          <a:p>
            <a:fld id="{2501BE23-1565-7B4A-A660-ADF397564F82}" type="slidenum">
              <a:rPr smtClean="0">
                <a:solidFill>
                  <a:srgbClr val="002050"/>
                </a:solidFill>
              </a:rPr>
              <a:pPr/>
              <a:t>‹#›</a:t>
            </a:fld>
            <a:endParaRPr>
              <a:solidFill>
                <a:srgbClr val="002050"/>
              </a:solidFill>
            </a:endParaRPr>
          </a:p>
        </p:txBody>
      </p:sp>
    </p:spTree>
    <p:extLst>
      <p:ext uri="{BB962C8B-B14F-4D97-AF65-F5344CB8AC3E}">
        <p14:creationId xmlns:p14="http://schemas.microsoft.com/office/powerpoint/2010/main" val="37241754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14184844-3093-4096-96E9-B0B5A64A4C0B}"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929131A5-9B68-454E-90D4-2DEF20AC33E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286830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2064602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3935434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123712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15925544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2401539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1621696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89597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161871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545564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264622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2852532908"/>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511973"/>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4744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82087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16906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38858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458576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75955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58460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06634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7962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70185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268228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1121489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477876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091677"/>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693577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38892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289497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934147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386172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7897039"/>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0562980"/>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5624894"/>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700734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854914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3228662741"/>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929943"/>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3327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99699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9300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31638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31279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64125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90251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229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2"/>
            <a:ext cx="12192000" cy="673454"/>
          </a:xfrm>
        </p:spPr>
        <p:txBody>
          <a:bodyPr/>
          <a:lstStyle>
            <a:lvl1pPr marL="0" indent="0">
              <a:buNone/>
              <a:defRPr/>
            </a:lvl1pPr>
          </a:lstStyle>
          <a:p>
            <a:r>
              <a:rPr lang="en-US" dirty="0" smtClean="0"/>
              <a:t>Click icon to add picture</a:t>
            </a:r>
            <a:endParaRPr lang="en-US" dirty="0"/>
          </a:p>
        </p:txBody>
      </p:sp>
      <p:sp>
        <p:nvSpPr>
          <p:cNvPr id="7" name="Text Placeholder 4"/>
          <p:cNvSpPr>
            <a:spLocks noGrp="1"/>
          </p:cNvSpPr>
          <p:nvPr>
            <p:ph type="body" sz="quarter" idx="12" hasCustomPrompt="1"/>
          </p:nvPr>
        </p:nvSpPr>
        <p:spPr>
          <a:xfrm>
            <a:off x="271106" y="3877272"/>
            <a:ext cx="5095209" cy="999080"/>
          </a:xfrm>
          <a:noFill/>
        </p:spPr>
        <p:txBody>
          <a:bodyPr lIns="182880" tIns="146304" rIns="182880" bIns="146304">
            <a:noAutofit/>
          </a:bodyPr>
          <a:lstStyle>
            <a:lvl1pPr marL="0" indent="0">
              <a:spcBef>
                <a:spcPts val="0"/>
              </a:spcBef>
              <a:buNone/>
              <a:defRPr sz="3176"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5" y="2084187"/>
            <a:ext cx="5085476" cy="1793104"/>
          </a:xfrm>
          <a:noFill/>
        </p:spPr>
        <p:txBody>
          <a:bodyPr lIns="146304" tIns="91440" rIns="146304" bIns="91440" anchor="t" anchorCtr="0"/>
          <a:lstStyle>
            <a:lvl1pPr>
              <a:defRPr sz="5294" spc="-89"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41251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1621639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61437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210304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9646359"/>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006089"/>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557492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Yammer hashtag</a:t>
            </a:r>
            <a:endParaRPr lang="en-US" dirty="0"/>
          </a:p>
        </p:txBody>
      </p:sp>
    </p:spTree>
    <p:extLst>
      <p:ext uri="{BB962C8B-B14F-4D97-AF65-F5344CB8AC3E}">
        <p14:creationId xmlns:p14="http://schemas.microsoft.com/office/powerpoint/2010/main" val="3891654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Yammer hashtag</a:t>
            </a:r>
            <a:endParaRPr lang="en-US" dirty="0"/>
          </a:p>
        </p:txBody>
      </p:sp>
    </p:spTree>
    <p:extLst>
      <p:ext uri="{BB962C8B-B14F-4D97-AF65-F5344CB8AC3E}">
        <p14:creationId xmlns:p14="http://schemas.microsoft.com/office/powerpoint/2010/main" val="277992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511429286"/>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9982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185090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100488059"/>
      </p:ext>
    </p:extLst>
  </p:cSld>
  <p:clrMapOvr>
    <a:masterClrMapping/>
  </p:clrMapOvr>
  <p:transition spd="slow"/>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8412327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5647343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185857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07353268"/>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146515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1597561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2939871"/>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99752989"/>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4108080"/>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7125141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9609428"/>
      </p:ext>
    </p:extLst>
  </p:cSld>
  <p:clrMapOvr>
    <a:masterClrMapping/>
  </p:clrMapOvr>
  <p:transition spd="slow"/>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952299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35058671"/>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92188400"/>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1684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08529342"/>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4077284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4637799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61431123"/>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0265345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35203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049193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3547173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23396942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12653363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3" name="Rectangle 2"/>
          <p:cNvSpPr/>
          <p:nvPr userDrawn="1"/>
        </p:nvSpPr>
        <p:spPr>
          <a:xfrm>
            <a:off x="8035284" y="93645"/>
            <a:ext cx="4003486" cy="301770"/>
          </a:xfrm>
          <a:prstGeom prst="rect">
            <a:avLst/>
          </a:prstGeom>
        </p:spPr>
        <p:txBody>
          <a:bodyPr wrap="square">
            <a:spAutoFit/>
          </a:bodyPr>
          <a:lstStyle/>
          <a:p>
            <a:pPr algn="r" defTabSz="914225" fontAlgn="base">
              <a:spcAft>
                <a:spcPts val="1176"/>
              </a:spcAft>
              <a:buSzPts val="1400"/>
              <a:defRPr/>
            </a:pPr>
            <a:r>
              <a:rPr lang="en-US" sz="1372" dirty="0" smtClean="0">
                <a:gradFill>
                  <a:gsLst>
                    <a:gs pos="19444">
                      <a:srgbClr val="FFFFFF">
                        <a:lumMod val="50000"/>
                      </a:srgbClr>
                    </a:gs>
                    <a:gs pos="100000">
                      <a:srgbClr val="FFFFFF">
                        <a:lumMod val="50000"/>
                      </a:srgbClr>
                    </a:gs>
                  </a:gsLst>
                  <a:lin ang="0" scaled="0"/>
                </a:gradFill>
                <a:latin typeface="Segoe UI Semilight" panose="020B0402040204020203" pitchFamily="34" charset="0"/>
                <a:cs typeface="Segoe UI Semilight" panose="020B0402040204020203" pitchFamily="34" charset="0"/>
              </a:rPr>
              <a:t>Developer and app platform</a:t>
            </a:r>
            <a:endParaRPr lang="en-US" sz="1372" dirty="0">
              <a:gradFill>
                <a:gsLst>
                  <a:gs pos="19444">
                    <a:srgbClr val="FFFFFF">
                      <a:lumMod val="50000"/>
                    </a:srgbClr>
                  </a:gs>
                  <a:gs pos="100000">
                    <a:srgbClr val="FFFFFF">
                      <a:lumMod val="50000"/>
                    </a:srgbClr>
                  </a:gs>
                </a:gsLst>
                <a:lin ang="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389000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4"/>
            <a:ext cx="5181600" cy="27279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4"/>
            <a:ext cx="5181600" cy="27279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defRPr/>
            </a:pPr>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defRPr/>
            </a:pPr>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defRPr/>
            </a:pPr>
            <a:fld id="{A96C389C-0192-4AE2-8ADE-E01FEE1F73B0}" type="slidenum">
              <a:rPr lang="en-US" smtClean="0">
                <a:solidFill>
                  <a:srgbClr val="FFFFFF"/>
                </a:solidFill>
              </a:rPr>
              <a:pPr defTabSz="914367">
                <a:defRPr/>
              </a:pPr>
              <a:t>‹#›</a:t>
            </a:fld>
            <a:endParaRPr lang="en-US">
              <a:solidFill>
                <a:srgbClr val="FFFFFF"/>
              </a:solidFill>
            </a:endParaRPr>
          </a:p>
        </p:txBody>
      </p:sp>
    </p:spTree>
    <p:extLst>
      <p:ext uri="{BB962C8B-B14F-4D97-AF65-F5344CB8AC3E}">
        <p14:creationId xmlns:p14="http://schemas.microsoft.com/office/powerpoint/2010/main" val="416025394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69116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p:cNvSpPr/>
          <p:nvPr userDrawn="1"/>
        </p:nvSpPr>
        <p:spPr bwMode="gray">
          <a:xfrm>
            <a:off x="269239" y="2084172"/>
            <a:ext cx="6274974" cy="35862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2635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sp>
        <p:nvSpPr>
          <p:cNvPr id="18" name="Rectangle 17"/>
          <p:cNvSpPr/>
          <p:nvPr userDrawn="1"/>
        </p:nvSpPr>
        <p:spPr bwMode="gray">
          <a:xfrm>
            <a:off x="269239" y="2084172"/>
            <a:ext cx="6274974" cy="26896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15054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87437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80937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8527938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15344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04163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9647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3693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25844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1872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70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677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58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020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8289275"/>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782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594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47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45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719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00860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50076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902976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79627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301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8774147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8034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006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98065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4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9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738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288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57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09249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360849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2426035326"/>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defTabSz="914192">
              <a:defRPr/>
            </a:pPr>
            <a:endParaRPr lang="en-US" sz="1029" kern="0">
              <a:solidFill>
                <a:srgbClr val="333333"/>
              </a:solidFill>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defTabSz="914192">
              <a:defRPr/>
            </a:pPr>
            <a:endParaRPr lang="en-US" sz="1029" kern="0" dirty="0">
              <a:solidFill>
                <a:srgbClr val="333333"/>
              </a:solidFill>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a:defRPr/>
            </a:pPr>
            <a:endParaRPr lang="en-US" sz="1765" kern="0">
              <a:solidFill>
                <a:srgbClr val="FFFFFF"/>
              </a:solidFill>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a:defRPr/>
            </a:pPr>
            <a:endParaRPr lang="en-US" sz="1765" kern="0">
              <a:solidFill>
                <a:srgbClr val="FFFFFF"/>
              </a:solidFill>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141266244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35453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p:cNvSpPr/>
          <p:nvPr userDrawn="1"/>
        </p:nvSpPr>
        <p:spPr bwMode="gray">
          <a:xfrm>
            <a:off x="269239" y="2084172"/>
            <a:ext cx="6274974" cy="35862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96416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sp>
        <p:nvSpPr>
          <p:cNvPr id="18" name="Rectangle 17"/>
          <p:cNvSpPr/>
          <p:nvPr userDrawn="1"/>
        </p:nvSpPr>
        <p:spPr bwMode="gray">
          <a:xfrm>
            <a:off x="269239" y="2084172"/>
            <a:ext cx="6274974" cy="26896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860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327803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251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06883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64222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7936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90863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998548"/>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1587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57534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96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741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293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490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323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009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754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488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85418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539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16034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57534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75309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2148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957609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1586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78557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1275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6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8"/>
          </a:xfrm>
        </p:spPr>
        <p:txBody>
          <a:bodyPr/>
          <a:lstStyle>
            <a:lvl1pPr>
              <a:defRPr sz="3840">
                <a:solidFill>
                  <a:srgbClr val="3D3F3F"/>
                </a:solidFill>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42" y="1663938"/>
            <a:ext cx="10757097" cy="1734629"/>
          </a:xfrm>
        </p:spPr>
        <p:txBody>
          <a:bodyPr/>
          <a:lstStyle>
            <a:lvl1pPr>
              <a:defRPr sz="2294">
                <a:gradFill>
                  <a:gsLst>
                    <a:gs pos="1250">
                      <a:schemeClr val="tx1"/>
                    </a:gs>
                    <a:gs pos="100000">
                      <a:schemeClr val="tx1"/>
                    </a:gs>
                  </a:gsLst>
                  <a:lin ang="5400000" scaled="0"/>
                </a:gradFill>
                <a:latin typeface="+mn-lt"/>
              </a:defRPr>
            </a:lvl1pPr>
            <a:lvl2pPr>
              <a:defRPr sz="2118"/>
            </a:lvl2pPr>
            <a:lvl3pPr>
              <a:defRPr sz="1765"/>
            </a:lvl3pPr>
            <a:lvl4pPr>
              <a:defRPr sz="1589"/>
            </a:lvl4pPr>
            <a:lvl5pPr>
              <a:defRPr sz="158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6614259"/>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16680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5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62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150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993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82191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9"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3359359"/>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defTabSz="914192">
              <a:defRPr/>
            </a:pPr>
            <a:endParaRPr lang="en-US" sz="1029" kern="0">
              <a:solidFill>
                <a:srgbClr val="333333"/>
              </a:solidFill>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defTabSz="914192">
              <a:defRPr/>
            </a:pPr>
            <a:endParaRPr lang="en-US" sz="1029" kern="0" dirty="0">
              <a:solidFill>
                <a:srgbClr val="333333"/>
              </a:solidFill>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1765" kern="0">
                  <a:solidFill>
                    <a:srgbClr val="FFFFFF"/>
                  </a:solidFill>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a:defRPr/>
            </a:pPr>
            <a:endParaRPr lang="en-US" sz="1765" kern="0">
              <a:solidFill>
                <a:srgbClr val="FFFFFF"/>
              </a:solidFill>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a:defRPr/>
            </a:pPr>
            <a:endParaRPr lang="en-US" sz="1765" kern="0">
              <a:solidFill>
                <a:srgbClr val="FFFFFF"/>
              </a:solidFill>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191174363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eaLnBrk="0" hangingPunct="0">
              <a:defRPr>
                <a:solidFill>
                  <a:srgbClr val="000000"/>
                </a:solidFill>
                <a:latin typeface="Segoe UI" panose="020B0502040204020203" pitchFamily="34" charset="0"/>
                <a:ea typeface="MS PGothic" panose="020B0600070205080204" pitchFamily="34" charset="-128"/>
              </a:defRPr>
            </a:lvl1pPr>
          </a:lstStyle>
          <a:p>
            <a:pPr fontAlgn="base">
              <a:spcBef>
                <a:spcPct val="0"/>
              </a:spcBef>
              <a:spcAft>
                <a:spcPct val="0"/>
              </a:spcAft>
              <a:defRPr/>
            </a:pPr>
            <a:fld id="{B37241D8-908F-420C-BBDD-699FF7EA4559}"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08974281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57474236"/>
      </p:ext>
    </p:extLst>
  </p:cSld>
  <p:clrMapOvr>
    <a:masterClrMapping/>
  </p:clrMapOvr>
  <p:transition spd="med">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0"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a:spLocks noGrp="1"/>
          </p:cNvSpPr>
          <p:nvPr>
            <p:ph type="title"/>
          </p:nvPr>
        </p:nvSpPr>
        <p:spPr>
          <a:xfrm>
            <a:off x="573712" y="259792"/>
            <a:ext cx="11005512" cy="1075884"/>
          </a:xfrm>
        </p:spPr>
        <p:txBody>
          <a:bodyPr lIns="0"/>
          <a:lstStyle>
            <a:lvl1pPr>
              <a:lnSpc>
                <a:spcPts val="4803"/>
              </a:lnSpc>
              <a:defRPr sz="4313" baseline="0">
                <a:solidFill>
                  <a:schemeClr val="accent1"/>
                </a:solidFill>
              </a:defRPr>
            </a:lvl1pPr>
          </a:lstStyle>
          <a:p>
            <a:r>
              <a:rPr lang="en-US" smtClean="0"/>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endParaRPr/>
          </a:p>
        </p:txBody>
      </p:sp>
      <p:sp>
        <p:nvSpPr>
          <p:cNvPr id="5" name="Slide Number Placeholder 3"/>
          <p:cNvSpPr>
            <a:spLocks noGrp="1"/>
          </p:cNvSpPr>
          <p:nvPr>
            <p:ph type="sldNum" sz="quarter" idx="11"/>
          </p:nvPr>
        </p:nvSpPr>
        <p:spPr/>
        <p:txBody>
          <a:bodyPr/>
          <a:lstStyle>
            <a:lvl1pPr defTabSz="913505" eaLnBrk="0" hangingPunct="0">
              <a:defRPr>
                <a:latin typeface="Segoe UI" panose="020B0502040204020203" pitchFamily="34" charset="0"/>
                <a:ea typeface="MS PGothic" panose="020B0600070205080204" pitchFamily="34" charset="-128"/>
              </a:defRPr>
            </a:lvl1pPr>
          </a:lstStyle>
          <a:p>
            <a:pPr fontAlgn="base">
              <a:spcBef>
                <a:spcPct val="0"/>
              </a:spcBef>
              <a:spcAft>
                <a:spcPct val="0"/>
              </a:spcAft>
              <a:defRPr/>
            </a:pPr>
            <a:fld id="{994EFCDE-5E72-405F-A934-F82F1BE3A79C}" type="slidenum">
              <a:rPr lang="en-US"/>
              <a:pPr fontAlgn="base">
                <a:spcBef>
                  <a:spcPct val="0"/>
                </a:spcBef>
                <a:spcAft>
                  <a:spcPct val="0"/>
                </a:spcAft>
                <a:defRPr/>
              </a:pPr>
              <a:t>‹#›</a:t>
            </a:fld>
            <a:endParaRPr lang="en-US" dirty="0"/>
          </a:p>
        </p:txBody>
      </p:sp>
    </p:spTree>
    <p:extLst>
      <p:ext uri="{BB962C8B-B14F-4D97-AF65-F5344CB8AC3E}">
        <p14:creationId xmlns:p14="http://schemas.microsoft.com/office/powerpoint/2010/main" val="3856456555"/>
      </p:ext>
    </p:extLst>
  </p:cSld>
  <p:clrMapOvr>
    <a:masterClrMapping/>
  </p:clrMapOvr>
  <p:transition spd="slow">
    <p:wip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26122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579996"/>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2684213"/>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93837084"/>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2419256"/>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69239" y="286381"/>
            <a:ext cx="11151917" cy="927940"/>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176894112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835554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041346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81839"/>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6378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33272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6495198"/>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564356"/>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665240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defRPr/>
            </a:pPr>
            <a:r>
              <a:rPr lang="en-US" sz="686" dirty="0">
                <a:gradFill>
                  <a:gsLst>
                    <a:gs pos="12389">
                      <a:srgbClr val="FFFFFF"/>
                    </a:gs>
                    <a:gs pos="54000">
                      <a:srgbClr val="FFFFFF"/>
                    </a:gs>
                  </a:gsLst>
                  <a:lin ang="5400000" scaled="0"/>
                </a:gradFill>
                <a:ea typeface="MS PGothic" panose="020B0600070205080204" pitchFamily="34" charset="-128"/>
                <a:cs typeface="Segoe UI" pitchFamily="34" charset="0"/>
              </a:rPr>
              <a:t>© </a:t>
            </a:r>
            <a:r>
              <a:rPr lang="en-US" sz="686" dirty="0" smtClean="0">
                <a:gradFill>
                  <a:gsLst>
                    <a:gs pos="12389">
                      <a:srgbClr val="FFFFFF"/>
                    </a:gs>
                    <a:gs pos="54000">
                      <a:srgbClr val="FFFFFF"/>
                    </a:gs>
                  </a:gsLst>
                  <a:lin ang="5400000" scaled="0"/>
                </a:gradFill>
                <a:ea typeface="MS PGothic" panose="020B0600070205080204" pitchFamily="34" charset="-128"/>
                <a:cs typeface="Segoe UI" pitchFamily="34" charset="0"/>
              </a:rPr>
              <a:t>2015 </a:t>
            </a:r>
            <a:r>
              <a:rPr lang="en-US" sz="686" dirty="0">
                <a:gradFill>
                  <a:gsLst>
                    <a:gs pos="12389">
                      <a:srgbClr val="FFFFFF"/>
                    </a:gs>
                    <a:gs pos="54000">
                      <a:srgbClr val="FFFFFF"/>
                    </a:gs>
                  </a:gsLst>
                  <a:lin ang="5400000" scaled="0"/>
                </a:gradFill>
                <a:ea typeface="MS PGothic" panose="020B0600070205080204" pitchFamily="34" charset="-128"/>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34117841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260489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294967295" pos="288">
          <p15:clr>
            <a:srgbClr val="C35EA4"/>
          </p15:clr>
        </p15:guide>
        <p15:guide id="4294967295" pos="7545">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55384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1" y="1219200"/>
            <a:ext cx="10972800" cy="4876800"/>
          </a:xfrm>
          <a:noFill/>
        </p:spPr>
        <p:txBody>
          <a:bodyPr lIns="182880" tIns="91440" rIns="91440" bIns="91440">
            <a:normAutofit/>
          </a:bodyPr>
          <a:lstStyle>
            <a:lvl1pPr marL="304811" indent="-304811">
              <a:lnSpc>
                <a:spcPct val="100000"/>
              </a:lnSpc>
              <a:buFont typeface="Arial" pitchFamily="34" charset="0"/>
              <a:buChar char="•"/>
              <a:defRPr/>
            </a:lvl1pPr>
            <a:lvl2pPr marL="609622" indent="-300577">
              <a:lnSpc>
                <a:spcPct val="100000"/>
              </a:lnSpc>
              <a:buFont typeface="Arial" pitchFamily="34" charset="0"/>
              <a:buChar char="•"/>
              <a:defRPr/>
            </a:lvl2pPr>
            <a:lvl3pPr marL="914433" indent="-304811">
              <a:lnSpc>
                <a:spcPct val="100000"/>
              </a:lnSpc>
              <a:buFont typeface="Arial" pitchFamily="34" charset="0"/>
              <a:buChar char="•"/>
              <a:defRPr/>
            </a:lvl3pPr>
            <a:lvl4pPr marL="1219245" indent="-304811">
              <a:lnSpc>
                <a:spcPct val="100000"/>
              </a:lnSpc>
              <a:buFont typeface="Arial" pitchFamily="34" charset="0"/>
              <a:buChar char="•"/>
              <a:defRPr/>
            </a:lvl4pPr>
            <a:lvl5pPr marL="1524056" indent="-304811">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932891598"/>
      </p:ext>
    </p:extLst>
  </p:cSld>
  <p:clrMapOvr>
    <a:masterClrMapping/>
  </p:clrMapOvr>
  <p:transition>
    <p:fade/>
  </p:transition>
  <p:hf hdr="0" ftr="0" dt="0"/>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689089"/>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285563053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90869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158848457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9095756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eaLnBrk="0" hangingPunct="0">
              <a:defRPr/>
            </a:pPr>
            <a:r>
              <a:rPr lang="en-US" sz="686" dirty="0">
                <a:gradFill>
                  <a:gsLst>
                    <a:gs pos="0">
                      <a:srgbClr val="FFFFFF"/>
                    </a:gs>
                    <a:gs pos="100000">
                      <a:srgbClr val="FFFFFF"/>
                    </a:gs>
                  </a:gsLst>
                  <a:lin ang="5400000" scaled="0"/>
                </a:gradFill>
                <a:ea typeface="MS PGothic" panose="020B0600070205080204"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5179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9" y="1533105"/>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100" indent="0">
              <a:buNone/>
              <a:defRPr sz="1176"/>
            </a:lvl3pPr>
            <a:lvl4pPr marL="448198" indent="0">
              <a:buNone/>
              <a:defRPr sz="1078"/>
            </a:lvl4pPr>
            <a:lvl5pPr marL="672298"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252371"/>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64758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554"/>
            <a:fld id="{65ED0E64-484B-469D-A2E6-957BFB048805}"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57F9A8D5-934D-4098-A1B9-49B3AB41B586}"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3088587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54940" y="2698308"/>
            <a:ext cx="7171399" cy="564835"/>
          </a:xfrm>
        </p:spPr>
        <p:txBody>
          <a:bodyPr anchor="ctr"/>
          <a:lstStyle>
            <a:lvl1pPr marL="0" indent="0">
              <a:spcBef>
                <a:spcPts val="588"/>
              </a:spcBef>
              <a:spcAft>
                <a:spcPts val="588"/>
              </a:spcAft>
              <a:buNone/>
              <a:defRPr sz="2745">
                <a:solidFill>
                  <a:schemeClr val="accent6"/>
                </a:solidFill>
              </a:defRPr>
            </a:lvl1pPr>
            <a:lvl2pPr marL="0" indent="0">
              <a:buFontTx/>
              <a:buNone/>
              <a:defRPr sz="1766">
                <a:solidFill>
                  <a:schemeClr val="accent1"/>
                </a:solidFill>
              </a:defRPr>
            </a:lvl2pPr>
            <a:lvl3pPr marL="224085" indent="0">
              <a:buNone/>
              <a:defRPr sz="1372"/>
            </a:lvl3pPr>
            <a:lvl4pPr marL="448168" indent="0">
              <a:buNone/>
              <a:defRPr sz="1176"/>
            </a:lvl4pPr>
            <a:lvl5pPr marL="672254" indent="0">
              <a:buNone/>
              <a:defRPr sz="1176"/>
            </a:lvl5pPr>
          </a:lstStyle>
          <a:p>
            <a:pPr lvl="0"/>
            <a:r>
              <a:rPr lang="en-US" dirty="0"/>
              <a:t>Click to edit Master text styles</a:t>
            </a:r>
          </a:p>
        </p:txBody>
      </p:sp>
    </p:spTree>
    <p:extLst>
      <p:ext uri="{BB962C8B-B14F-4D97-AF65-F5344CB8AC3E}">
        <p14:creationId xmlns:p14="http://schemas.microsoft.com/office/powerpoint/2010/main" val="167146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5"/>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100" indent="0">
              <a:buNone/>
              <a:defRPr sz="1372"/>
            </a:lvl3pPr>
            <a:lvl4pPr marL="448198" indent="0">
              <a:buNone/>
              <a:defRPr sz="1176"/>
            </a:lvl4pPr>
            <a:lvl5pPr marL="672298"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25432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742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hasCustomPrompt="1"/>
          </p:nvPr>
        </p:nvSpPr>
        <p:spPr>
          <a:xfrm>
            <a:off x="575734" y="1492252"/>
            <a:ext cx="11015133" cy="3764067"/>
          </a:xfrm>
        </p:spPr>
        <p:txBody>
          <a:bodyPr/>
          <a:lstStyle>
            <a:lvl1pPr marL="0" indent="0">
              <a:buNone/>
              <a:defRPr sz="2400"/>
            </a:lvl1pPr>
            <a:lvl3pPr marL="393694" marR="0" indent="-393694" algn="l" defTabSz="1219184"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
        <p:nvSpPr>
          <p:cNvPr id="13" name="Slide Number Placeholder 1"/>
          <p:cNvSpPr>
            <a:spLocks noGrp="1"/>
          </p:cNvSpPr>
          <p:nvPr>
            <p:ph type="sldNum" sz="quarter" idx="4"/>
          </p:nvPr>
        </p:nvSpPr>
        <p:spPr>
          <a:xfrm>
            <a:off x="705405" y="6434019"/>
            <a:ext cx="2844800" cy="366183"/>
          </a:xfrm>
          <a:prstGeom prst="rect">
            <a:avLst/>
          </a:prstGeom>
        </p:spPr>
        <p:txBody>
          <a:bodyPr vert="horz" lIns="91440" tIns="45720" rIns="91440" bIns="45720" rtlCol="0" anchor="ctr"/>
          <a:lstStyle>
            <a:lvl1pPr algn="l">
              <a:defRPr sz="1400" b="0">
                <a:solidFill>
                  <a:schemeClr val="accent5"/>
                </a:solidFill>
              </a:defRPr>
            </a:lvl1pPr>
          </a:lstStyle>
          <a:p>
            <a:fld id="{2501BE23-1565-7B4A-A660-ADF397564F82}" type="slidenum">
              <a:rPr smtClean="0">
                <a:solidFill>
                  <a:srgbClr val="002050"/>
                </a:solidFill>
              </a:rPr>
              <a:pPr/>
              <a:t>‹#›</a:t>
            </a:fld>
            <a:endParaRPr>
              <a:solidFill>
                <a:srgbClr val="002050"/>
              </a:solidFill>
            </a:endParaRPr>
          </a:p>
        </p:txBody>
      </p:sp>
    </p:spTree>
    <p:extLst>
      <p:ext uri="{BB962C8B-B14F-4D97-AF65-F5344CB8AC3E}">
        <p14:creationId xmlns:p14="http://schemas.microsoft.com/office/powerpoint/2010/main" val="270290090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14184844-3093-4096-96E9-B0B5A64A4C0B}"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929131A5-9B68-454E-90D4-2DEF20AC33E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56804269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446162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294967295" pos="288">
          <p15:clr>
            <a:srgbClr val="C35EA4"/>
          </p15:clr>
        </p15:guide>
        <p15:guide id="4294967295" pos="7545">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7227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772615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1" y="1219200"/>
            <a:ext cx="10972800" cy="4876800"/>
          </a:xfrm>
          <a:noFill/>
        </p:spPr>
        <p:txBody>
          <a:bodyPr lIns="182880" tIns="91440" rIns="91440" bIns="91440">
            <a:normAutofit/>
          </a:bodyPr>
          <a:lstStyle>
            <a:lvl1pPr marL="304811" indent="-304811">
              <a:lnSpc>
                <a:spcPct val="100000"/>
              </a:lnSpc>
              <a:buFont typeface="Arial" pitchFamily="34" charset="0"/>
              <a:buChar char="•"/>
              <a:defRPr/>
            </a:lvl1pPr>
            <a:lvl2pPr marL="609622" indent="-300577">
              <a:lnSpc>
                <a:spcPct val="100000"/>
              </a:lnSpc>
              <a:buFont typeface="Arial" pitchFamily="34" charset="0"/>
              <a:buChar char="•"/>
              <a:defRPr/>
            </a:lvl2pPr>
            <a:lvl3pPr marL="914433" indent="-304811">
              <a:lnSpc>
                <a:spcPct val="100000"/>
              </a:lnSpc>
              <a:buFont typeface="Arial" pitchFamily="34" charset="0"/>
              <a:buChar char="•"/>
              <a:defRPr/>
            </a:lvl3pPr>
            <a:lvl4pPr marL="1219245" indent="-304811">
              <a:lnSpc>
                <a:spcPct val="100000"/>
              </a:lnSpc>
              <a:buFont typeface="Arial" pitchFamily="34" charset="0"/>
              <a:buChar char="•"/>
              <a:defRPr/>
            </a:lvl4pPr>
            <a:lvl5pPr marL="1524056" indent="-304811">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2950167814"/>
      </p:ext>
    </p:extLst>
  </p:cSld>
  <p:clrMapOvr>
    <a:masterClrMapping/>
  </p:clrMapOvr>
  <p:transition>
    <p:fade/>
  </p:transition>
  <p:hf hdr="0" ftr="0" dt="0"/>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91386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362567022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6480716"/>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132730893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127441463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899377"/>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554"/>
            <a:fld id="{65ED0E64-484B-469D-A2E6-957BFB048805}"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57F9A8D5-934D-4098-A1B9-49B3AB41B586}"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2927700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54940" y="2698308"/>
            <a:ext cx="7171399" cy="564835"/>
          </a:xfrm>
        </p:spPr>
        <p:txBody>
          <a:bodyPr anchor="ctr"/>
          <a:lstStyle>
            <a:lvl1pPr marL="0" indent="0">
              <a:spcBef>
                <a:spcPts val="588"/>
              </a:spcBef>
              <a:spcAft>
                <a:spcPts val="588"/>
              </a:spcAft>
              <a:buNone/>
              <a:defRPr sz="2745">
                <a:solidFill>
                  <a:schemeClr val="accent6"/>
                </a:solidFill>
              </a:defRPr>
            </a:lvl1pPr>
            <a:lvl2pPr marL="0" indent="0">
              <a:buFontTx/>
              <a:buNone/>
              <a:defRPr sz="1766">
                <a:solidFill>
                  <a:schemeClr val="accent1"/>
                </a:solidFill>
              </a:defRPr>
            </a:lvl2pPr>
            <a:lvl3pPr marL="224085" indent="0">
              <a:buNone/>
              <a:defRPr sz="1372"/>
            </a:lvl3pPr>
            <a:lvl4pPr marL="448168" indent="0">
              <a:buNone/>
              <a:defRPr sz="1176"/>
            </a:lvl4pPr>
            <a:lvl5pPr marL="672254" indent="0">
              <a:buNone/>
              <a:defRPr sz="1176"/>
            </a:lvl5pPr>
          </a:lstStyle>
          <a:p>
            <a:pPr lvl="0"/>
            <a:r>
              <a:rPr lang="en-US" dirty="0"/>
              <a:t>Click to edit Master text styles</a:t>
            </a:r>
          </a:p>
        </p:txBody>
      </p:sp>
    </p:spTree>
    <p:extLst>
      <p:ext uri="{BB962C8B-B14F-4D97-AF65-F5344CB8AC3E}">
        <p14:creationId xmlns:p14="http://schemas.microsoft.com/office/powerpoint/2010/main" val="408863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5"/>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100" indent="0">
              <a:buNone/>
              <a:defRPr sz="1372"/>
            </a:lvl3pPr>
            <a:lvl4pPr marL="448198" indent="0">
              <a:buNone/>
              <a:defRPr sz="1176"/>
            </a:lvl4pPr>
            <a:lvl5pPr marL="672298"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95856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8291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2075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hasCustomPrompt="1"/>
          </p:nvPr>
        </p:nvSpPr>
        <p:spPr>
          <a:xfrm>
            <a:off x="575734" y="1492252"/>
            <a:ext cx="11015133" cy="3764067"/>
          </a:xfrm>
        </p:spPr>
        <p:txBody>
          <a:bodyPr/>
          <a:lstStyle>
            <a:lvl1pPr marL="0" indent="0">
              <a:buNone/>
              <a:defRPr sz="2400"/>
            </a:lvl1pPr>
            <a:lvl3pPr marL="393694" marR="0" indent="-393694" algn="l" defTabSz="1219184"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
        <p:nvSpPr>
          <p:cNvPr id="13" name="Slide Number Placeholder 1"/>
          <p:cNvSpPr>
            <a:spLocks noGrp="1"/>
          </p:cNvSpPr>
          <p:nvPr>
            <p:ph type="sldNum" sz="quarter" idx="4"/>
          </p:nvPr>
        </p:nvSpPr>
        <p:spPr>
          <a:xfrm>
            <a:off x="705405" y="6434019"/>
            <a:ext cx="2844800" cy="366183"/>
          </a:xfrm>
          <a:prstGeom prst="rect">
            <a:avLst/>
          </a:prstGeom>
        </p:spPr>
        <p:txBody>
          <a:bodyPr vert="horz" lIns="91440" tIns="45720" rIns="91440" bIns="45720" rtlCol="0" anchor="ctr"/>
          <a:lstStyle>
            <a:lvl1pPr algn="l">
              <a:defRPr sz="1400" b="0">
                <a:solidFill>
                  <a:schemeClr val="accent5"/>
                </a:solidFill>
              </a:defRPr>
            </a:lvl1pPr>
          </a:lstStyle>
          <a:p>
            <a:fld id="{2501BE23-1565-7B4A-A660-ADF397564F82}" type="slidenum">
              <a:rPr smtClean="0">
                <a:solidFill>
                  <a:srgbClr val="002050"/>
                </a:solidFill>
              </a:rPr>
              <a:pPr/>
              <a:t>‹#›</a:t>
            </a:fld>
            <a:endParaRPr>
              <a:solidFill>
                <a:srgbClr val="002050"/>
              </a:solidFill>
            </a:endParaRPr>
          </a:p>
        </p:txBody>
      </p:sp>
    </p:spTree>
    <p:extLst>
      <p:ext uri="{BB962C8B-B14F-4D97-AF65-F5344CB8AC3E}">
        <p14:creationId xmlns:p14="http://schemas.microsoft.com/office/powerpoint/2010/main" val="173507443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14184844-3093-4096-96E9-B0B5A64A4C0B}"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929131A5-9B68-454E-90D4-2DEF20AC33E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60173944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247508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294967295" pos="288">
          <p15:clr>
            <a:srgbClr val="C35EA4"/>
          </p15:clr>
        </p15:guide>
        <p15:guide id="4294967295" pos="7545">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23878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1" y="1219200"/>
            <a:ext cx="10972800" cy="4876800"/>
          </a:xfrm>
          <a:noFill/>
        </p:spPr>
        <p:txBody>
          <a:bodyPr lIns="182880" tIns="91440" rIns="91440" bIns="91440">
            <a:normAutofit/>
          </a:bodyPr>
          <a:lstStyle>
            <a:lvl1pPr marL="304811" indent="-304811">
              <a:lnSpc>
                <a:spcPct val="100000"/>
              </a:lnSpc>
              <a:buFont typeface="Arial" pitchFamily="34" charset="0"/>
              <a:buChar char="•"/>
              <a:defRPr/>
            </a:lvl1pPr>
            <a:lvl2pPr marL="609622" indent="-300577">
              <a:lnSpc>
                <a:spcPct val="100000"/>
              </a:lnSpc>
              <a:buFont typeface="Arial" pitchFamily="34" charset="0"/>
              <a:buChar char="•"/>
              <a:defRPr/>
            </a:lvl2pPr>
            <a:lvl3pPr marL="914433" indent="-304811">
              <a:lnSpc>
                <a:spcPct val="100000"/>
              </a:lnSpc>
              <a:buFont typeface="Arial" pitchFamily="34" charset="0"/>
              <a:buChar char="•"/>
              <a:defRPr/>
            </a:lvl3pPr>
            <a:lvl4pPr marL="1219245" indent="-304811">
              <a:lnSpc>
                <a:spcPct val="100000"/>
              </a:lnSpc>
              <a:buFont typeface="Arial" pitchFamily="34" charset="0"/>
              <a:buChar char="•"/>
              <a:defRPr/>
            </a:lvl4pPr>
            <a:lvl5pPr marL="1524056" indent="-304811">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71004608"/>
      </p:ext>
    </p:extLst>
  </p:cSld>
  <p:clrMapOvr>
    <a:masterClrMapping/>
  </p:clrMapOvr>
  <p:transition>
    <p:fade/>
  </p:transition>
  <p:hf hdr="0" ftr="0" dt="0"/>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85531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58237196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845604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10541853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595764198"/>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4266608074"/>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9" y="1533105"/>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100" indent="0">
              <a:buNone/>
              <a:defRPr sz="1176"/>
            </a:lvl3pPr>
            <a:lvl4pPr marL="448198" indent="0">
              <a:buNone/>
              <a:defRPr sz="1078"/>
            </a:lvl4pPr>
            <a:lvl5pPr marL="672298"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247061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538042"/>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554"/>
            <a:fld id="{65ED0E64-484B-469D-A2E6-957BFB048805}"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57F9A8D5-934D-4098-A1B9-49B3AB41B586}"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89950751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54940" y="2698308"/>
            <a:ext cx="7171399" cy="564835"/>
          </a:xfrm>
        </p:spPr>
        <p:txBody>
          <a:bodyPr anchor="ctr"/>
          <a:lstStyle>
            <a:lvl1pPr marL="0" indent="0">
              <a:spcBef>
                <a:spcPts val="588"/>
              </a:spcBef>
              <a:spcAft>
                <a:spcPts val="588"/>
              </a:spcAft>
              <a:buNone/>
              <a:defRPr sz="2745">
                <a:solidFill>
                  <a:schemeClr val="accent6"/>
                </a:solidFill>
              </a:defRPr>
            </a:lvl1pPr>
            <a:lvl2pPr marL="0" indent="0">
              <a:buFontTx/>
              <a:buNone/>
              <a:defRPr sz="1766">
                <a:solidFill>
                  <a:schemeClr val="accent1"/>
                </a:solidFill>
              </a:defRPr>
            </a:lvl2pPr>
            <a:lvl3pPr marL="224085" indent="0">
              <a:buNone/>
              <a:defRPr sz="1372"/>
            </a:lvl3pPr>
            <a:lvl4pPr marL="448168" indent="0">
              <a:buNone/>
              <a:defRPr sz="1176"/>
            </a:lvl4pPr>
            <a:lvl5pPr marL="672254" indent="0">
              <a:buNone/>
              <a:defRPr sz="1176"/>
            </a:lvl5pPr>
          </a:lstStyle>
          <a:p>
            <a:pPr lvl="0"/>
            <a:r>
              <a:rPr lang="en-US" dirty="0"/>
              <a:t>Click to edit Master text styles</a:t>
            </a:r>
          </a:p>
        </p:txBody>
      </p:sp>
    </p:spTree>
    <p:extLst>
      <p:ext uri="{BB962C8B-B14F-4D97-AF65-F5344CB8AC3E}">
        <p14:creationId xmlns:p14="http://schemas.microsoft.com/office/powerpoint/2010/main" val="3267380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5"/>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100" indent="0">
              <a:buNone/>
              <a:defRPr sz="1372"/>
            </a:lvl3pPr>
            <a:lvl4pPr marL="448198" indent="0">
              <a:buNone/>
              <a:defRPr sz="1176"/>
            </a:lvl4pPr>
            <a:lvl5pPr marL="672298"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690843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8947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hasCustomPrompt="1"/>
          </p:nvPr>
        </p:nvSpPr>
        <p:spPr>
          <a:xfrm>
            <a:off x="575734" y="1492252"/>
            <a:ext cx="11015133" cy="3764067"/>
          </a:xfrm>
        </p:spPr>
        <p:txBody>
          <a:bodyPr/>
          <a:lstStyle>
            <a:lvl1pPr marL="0" indent="0">
              <a:buNone/>
              <a:defRPr sz="2400"/>
            </a:lvl1pPr>
            <a:lvl3pPr marL="393694" marR="0" indent="-393694" algn="l" defTabSz="1219184"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
        <p:nvSpPr>
          <p:cNvPr id="13" name="Slide Number Placeholder 1"/>
          <p:cNvSpPr>
            <a:spLocks noGrp="1"/>
          </p:cNvSpPr>
          <p:nvPr>
            <p:ph type="sldNum" sz="quarter" idx="4"/>
          </p:nvPr>
        </p:nvSpPr>
        <p:spPr>
          <a:xfrm>
            <a:off x="705405" y="6434019"/>
            <a:ext cx="2844800" cy="366183"/>
          </a:xfrm>
          <a:prstGeom prst="rect">
            <a:avLst/>
          </a:prstGeom>
        </p:spPr>
        <p:txBody>
          <a:bodyPr vert="horz" lIns="91440" tIns="45720" rIns="91440" bIns="45720" rtlCol="0" anchor="ctr"/>
          <a:lstStyle>
            <a:lvl1pPr algn="l">
              <a:defRPr sz="1400" b="0">
                <a:solidFill>
                  <a:schemeClr val="accent5"/>
                </a:solidFill>
              </a:defRPr>
            </a:lvl1pPr>
          </a:lstStyle>
          <a:p>
            <a:fld id="{2501BE23-1565-7B4A-A660-ADF397564F82}" type="slidenum">
              <a:rPr smtClean="0">
                <a:solidFill>
                  <a:srgbClr val="002050"/>
                </a:solidFill>
              </a:rPr>
              <a:pPr/>
              <a:t>‹#›</a:t>
            </a:fld>
            <a:endParaRPr>
              <a:solidFill>
                <a:srgbClr val="002050"/>
              </a:solidFill>
            </a:endParaRPr>
          </a:p>
        </p:txBody>
      </p:sp>
    </p:spTree>
    <p:extLst>
      <p:ext uri="{BB962C8B-B14F-4D97-AF65-F5344CB8AC3E}">
        <p14:creationId xmlns:p14="http://schemas.microsoft.com/office/powerpoint/2010/main" val="33705705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14184844-3093-4096-96E9-B0B5A64A4C0B}"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929131A5-9B68-454E-90D4-2DEF20AC33E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2790596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922089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428402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810365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40">
                <a:solidFill>
                  <a:srgbClr val="3D3F3F"/>
                </a:solidFill>
              </a:defRPr>
            </a:lvl1pPr>
          </a:lstStyle>
          <a:p>
            <a:r>
              <a:rPr lang="en-US" dirty="0" smtClean="0"/>
              <a:t>Click to edit Master title style</a:t>
            </a:r>
            <a:endParaRPr lang="en-US" dirty="0"/>
          </a:p>
        </p:txBody>
      </p:sp>
      <p:sp>
        <p:nvSpPr>
          <p:cNvPr id="3" name="TextBox 2"/>
          <p:cNvSpPr txBox="1"/>
          <p:nvPr/>
        </p:nvSpPr>
        <p:spPr>
          <a:xfrm>
            <a:off x="11671169" y="6508287"/>
            <a:ext cx="365855" cy="166199"/>
          </a:xfrm>
          <a:prstGeom prst="rect">
            <a:avLst/>
          </a:prstGeom>
          <a:noFill/>
        </p:spPr>
        <p:txBody>
          <a:bodyPr wrap="square" lIns="0" tIns="0" rIns="0" bIns="0" rtlCol="0">
            <a:spAutoFit/>
          </a:bodyPr>
          <a:lstStyle/>
          <a:p>
            <a:pPr defTabSz="1097236">
              <a:tabLst>
                <a:tab pos="276226" algn="l"/>
              </a:tabLst>
              <a:defRPr/>
            </a:pPr>
            <a:fld id="{2015F7A6-E3E7-448A-96A9-0A291B5DECAB}" type="slidenum">
              <a:rPr lang="en-US" sz="1080">
                <a:solidFill>
                  <a:srgbClr val="5F5F5F"/>
                </a:solidFill>
                <a:latin typeface="Segoe UI Light" panose="020B0502040204020203" pitchFamily="34" charset="0"/>
                <a:cs typeface="Segoe UI Light" panose="020B0502040204020203" pitchFamily="34" charset="0"/>
              </a:rPr>
              <a:pPr defTabSz="1097236">
                <a:tabLst>
                  <a:tab pos="276226" algn="l"/>
                </a:tabLst>
                <a:defRPr/>
              </a:pPr>
              <a:t>‹#›</a:t>
            </a:fld>
            <a:endParaRPr lang="en-US" sz="1080" dirty="0">
              <a:solidFill>
                <a:srgbClr val="5F5F5F"/>
              </a:solidFill>
              <a:latin typeface="Segoe UI Light" panose="020B0502040204020203" pitchFamily="34" charset="0"/>
              <a:cs typeface="Segoe UI Light" panose="020B0502040204020203" pitchFamily="34" charset="0"/>
            </a:endParaRPr>
          </a:p>
        </p:txBody>
      </p:sp>
      <p:cxnSp>
        <p:nvCxnSpPr>
          <p:cNvPr id="4" name="Straight Connector 3"/>
          <p:cNvCxnSpPr/>
          <p:nvPr/>
        </p:nvCxnSpPr>
        <p:spPr>
          <a:xfrm rot="5400000">
            <a:off x="11345579" y="6577534"/>
            <a:ext cx="228600" cy="0"/>
          </a:xfrm>
          <a:prstGeom prst="line">
            <a:avLst/>
          </a:prstGeom>
          <a:noFill/>
          <a:ln w="9525" cap="flat" cmpd="sng" algn="ctr">
            <a:solidFill>
              <a:srgbClr val="5F5F5F">
                <a:lumMod val="60000"/>
                <a:lumOff val="40000"/>
              </a:srgbClr>
            </a:solidFill>
            <a:prstDash val="solid"/>
          </a:ln>
          <a:effectLst/>
        </p:spPr>
      </p:cxnSp>
    </p:spTree>
    <p:extLst>
      <p:ext uri="{BB962C8B-B14F-4D97-AF65-F5344CB8AC3E}">
        <p14:creationId xmlns:p14="http://schemas.microsoft.com/office/powerpoint/2010/main" val="138227913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032004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91162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5819096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398695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71569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867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954219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3402855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97667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8793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40">
                <a:solidFill>
                  <a:srgbClr val="3D3F3F"/>
                </a:solidFill>
              </a:defRPr>
            </a:lvl1pPr>
          </a:lstStyle>
          <a:p>
            <a:r>
              <a:rPr lang="en-US" dirty="0" smtClean="0"/>
              <a:t>Click to edit Master title style</a:t>
            </a:r>
            <a:endParaRPr lang="en-US" dirty="0"/>
          </a:p>
        </p:txBody>
      </p:sp>
      <p:sp>
        <p:nvSpPr>
          <p:cNvPr id="3" name="TextBox 2"/>
          <p:cNvSpPr txBox="1"/>
          <p:nvPr/>
        </p:nvSpPr>
        <p:spPr>
          <a:xfrm>
            <a:off x="11671169" y="6508287"/>
            <a:ext cx="365855" cy="166199"/>
          </a:xfrm>
          <a:prstGeom prst="rect">
            <a:avLst/>
          </a:prstGeom>
          <a:noFill/>
        </p:spPr>
        <p:txBody>
          <a:bodyPr wrap="square" lIns="0" tIns="0" rIns="0" bIns="0" rtlCol="0">
            <a:spAutoFit/>
          </a:bodyPr>
          <a:lstStyle/>
          <a:p>
            <a:pPr defTabSz="1097236">
              <a:tabLst>
                <a:tab pos="276226" algn="l"/>
              </a:tabLst>
              <a:defRPr/>
            </a:pPr>
            <a:fld id="{2015F7A6-E3E7-448A-96A9-0A291B5DECAB}" type="slidenum">
              <a:rPr lang="en-US" sz="1080">
                <a:solidFill>
                  <a:srgbClr val="5F5F5F"/>
                </a:solidFill>
                <a:latin typeface="Segoe UI Light" panose="020B0502040204020203" pitchFamily="34" charset="0"/>
                <a:cs typeface="Segoe UI Light" panose="020B0502040204020203" pitchFamily="34" charset="0"/>
              </a:rPr>
              <a:pPr defTabSz="1097236">
                <a:tabLst>
                  <a:tab pos="276226" algn="l"/>
                </a:tabLst>
                <a:defRPr/>
              </a:pPr>
              <a:t>‹#›</a:t>
            </a:fld>
            <a:endParaRPr lang="en-US" sz="1080" dirty="0">
              <a:solidFill>
                <a:srgbClr val="5F5F5F"/>
              </a:solidFill>
              <a:latin typeface="Segoe UI Light" panose="020B0502040204020203" pitchFamily="34" charset="0"/>
              <a:cs typeface="Segoe UI Light" panose="020B0502040204020203" pitchFamily="34" charset="0"/>
            </a:endParaRPr>
          </a:p>
        </p:txBody>
      </p:sp>
      <p:cxnSp>
        <p:nvCxnSpPr>
          <p:cNvPr id="4" name="Straight Connector 3"/>
          <p:cNvCxnSpPr/>
          <p:nvPr/>
        </p:nvCxnSpPr>
        <p:spPr>
          <a:xfrm rot="5400000">
            <a:off x="11345579" y="6577534"/>
            <a:ext cx="228600" cy="0"/>
          </a:xfrm>
          <a:prstGeom prst="line">
            <a:avLst/>
          </a:prstGeom>
          <a:noFill/>
          <a:ln w="9525" cap="flat" cmpd="sng" algn="ctr">
            <a:solidFill>
              <a:srgbClr val="5F5F5F">
                <a:lumMod val="60000"/>
                <a:lumOff val="40000"/>
              </a:srgbClr>
            </a:solidFill>
            <a:prstDash val="solid"/>
          </a:ln>
          <a:effectLst/>
        </p:spPr>
      </p:cxnSp>
    </p:spTree>
    <p:extLst>
      <p:ext uri="{BB962C8B-B14F-4D97-AF65-F5344CB8AC3E}">
        <p14:creationId xmlns:p14="http://schemas.microsoft.com/office/powerpoint/2010/main" val="612245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376370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21563951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7574995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6734166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0794709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2338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202893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21855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1618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1186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237" y="-32553"/>
            <a:ext cx="12251912" cy="6858001"/>
          </a:xfrm>
          <a:prstGeom prst="rect">
            <a:avLst/>
          </a:prstGeom>
        </p:spPr>
      </p:pic>
      <p:sp>
        <p:nvSpPr>
          <p:cNvPr id="5" name="Rectangle 4"/>
          <p:cNvSpPr/>
          <p:nvPr/>
        </p:nvSpPr>
        <p:spPr>
          <a:xfrm>
            <a:off x="0" y="279401"/>
            <a:ext cx="6096000" cy="6299200"/>
          </a:xfrm>
          <a:prstGeom prst="rect">
            <a:avLst/>
          </a:prstGeom>
          <a:solidFill>
            <a:srgbClr val="0072C6">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1099">
              <a:defRPr/>
            </a:pPr>
            <a:endParaRPr lang="en-US" sz="2160" dirty="0">
              <a:solidFill>
                <a:srgbClr val="FFFFFF"/>
              </a:solidFill>
            </a:endParaRPr>
          </a:p>
        </p:txBody>
      </p:sp>
      <p:sp>
        <p:nvSpPr>
          <p:cNvPr id="21" name="Rectangle 20"/>
          <p:cNvSpPr/>
          <p:nvPr/>
        </p:nvSpPr>
        <p:spPr>
          <a:xfrm>
            <a:off x="-1" y="0"/>
            <a:ext cx="12242676"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1099">
              <a:defRPr/>
            </a:pPr>
            <a:endParaRPr lang="en-US" sz="2160" dirty="0">
              <a:solidFill>
                <a:srgbClr val="FFFFFF"/>
              </a:solidFill>
            </a:endParaRPr>
          </a:p>
        </p:txBody>
      </p:sp>
      <p:sp>
        <p:nvSpPr>
          <p:cNvPr id="8" name="Text Placeholder 7"/>
          <p:cNvSpPr>
            <a:spLocks noGrp="1"/>
          </p:cNvSpPr>
          <p:nvPr>
            <p:ph type="body" sz="quarter" idx="10"/>
          </p:nvPr>
        </p:nvSpPr>
        <p:spPr>
          <a:xfrm>
            <a:off x="136009" y="2209800"/>
            <a:ext cx="4581235" cy="2630056"/>
          </a:xfrm>
          <a:noFill/>
        </p:spPr>
        <p:txBody>
          <a:bodyPr>
            <a:noAutofit/>
          </a:bodyPr>
          <a:lstStyle>
            <a:lvl1pPr marL="0" indent="0">
              <a:lnSpc>
                <a:spcPct val="85000"/>
              </a:lnSpc>
              <a:spcBef>
                <a:spcPts val="0"/>
              </a:spcBef>
              <a:spcAft>
                <a:spcPts val="1080"/>
              </a:spcAft>
              <a:buNone/>
              <a:defRPr sz="4320" spc="-120" baseline="0">
                <a:solidFill>
                  <a:schemeClr val="accent1">
                    <a:lumMod val="20000"/>
                    <a:lumOff val="80000"/>
                  </a:schemeClr>
                </a:solidFill>
                <a:latin typeface="Segoe UI Light" pitchFamily="34" charset="0"/>
              </a:defRPr>
            </a:lvl1pPr>
            <a:lvl2pPr marL="545521" indent="0">
              <a:buNone/>
              <a:defRPr>
                <a:solidFill>
                  <a:schemeClr val="accent1">
                    <a:lumMod val="20000"/>
                    <a:lumOff val="80000"/>
                  </a:schemeClr>
                </a:solidFill>
                <a:latin typeface="Segoe UI Light" pitchFamily="34" charset="0"/>
              </a:defRPr>
            </a:lvl2pPr>
            <a:lvl3pPr marL="1091029" indent="0">
              <a:buNone/>
              <a:defRPr>
                <a:solidFill>
                  <a:schemeClr val="accent1">
                    <a:lumMod val="20000"/>
                    <a:lumOff val="80000"/>
                  </a:schemeClr>
                </a:solidFill>
                <a:latin typeface="Segoe UI Light" pitchFamily="34" charset="0"/>
              </a:defRPr>
            </a:lvl3pPr>
            <a:lvl4pPr marL="1636867" indent="0">
              <a:buNone/>
              <a:defRPr>
                <a:solidFill>
                  <a:schemeClr val="accent1">
                    <a:lumMod val="20000"/>
                    <a:lumOff val="80000"/>
                  </a:schemeClr>
                </a:solidFill>
                <a:latin typeface="Segoe UI Light" pitchFamily="34" charset="0"/>
              </a:defRPr>
            </a:lvl4pPr>
            <a:lvl5pPr marL="2182486" indent="0">
              <a:buNone/>
              <a:defRPr>
                <a:solidFill>
                  <a:schemeClr val="accent1">
                    <a:lumMod val="20000"/>
                    <a:lumOff val="80000"/>
                  </a:schemeClr>
                </a:solidFill>
                <a:latin typeface="Segoe UI Light" pitchFamily="34" charset="0"/>
              </a:defRPr>
            </a:lvl5pPr>
          </a:lstStyle>
          <a:p>
            <a:pPr lvl="0"/>
            <a:r>
              <a:rPr lang="en-US" dirty="0" smtClean="0"/>
              <a:t>Click to edit Master text styles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3164" y="558444"/>
            <a:ext cx="1588176" cy="584200"/>
          </a:xfrm>
          <a:prstGeom prst="rect">
            <a:avLst/>
          </a:prstGeom>
        </p:spPr>
      </p:pic>
    </p:spTree>
    <p:extLst>
      <p:ext uri="{BB962C8B-B14F-4D97-AF65-F5344CB8AC3E}">
        <p14:creationId xmlns:p14="http://schemas.microsoft.com/office/powerpoint/2010/main" val="276381483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01462889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847943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90960354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5446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Blue Tile Titl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9458"/>
            <a:ext cx="12192000" cy="6867460"/>
          </a:xfrm>
          <a:prstGeom prst="rect">
            <a:avLst/>
          </a:prstGeom>
        </p:spPr>
      </p:pic>
      <p:sp>
        <p:nvSpPr>
          <p:cNvPr id="9" name="Text Placeholder 8"/>
          <p:cNvSpPr>
            <a:spLocks noGrp="1"/>
          </p:cNvSpPr>
          <p:nvPr>
            <p:ph type="body" sz="quarter" idx="10" hasCustomPrompt="1"/>
          </p:nvPr>
        </p:nvSpPr>
        <p:spPr>
          <a:xfrm>
            <a:off x="4" y="4266148"/>
            <a:ext cx="4466561" cy="1313180"/>
          </a:xfrm>
          <a:solidFill>
            <a:srgbClr val="003963">
              <a:alpha val="90000"/>
            </a:srgbClr>
          </a:solidFill>
        </p:spPr>
        <p:txBody>
          <a:bodyPr/>
          <a:lstStyle>
            <a:lvl1pPr marL="0" indent="0">
              <a:lnSpc>
                <a:spcPts val="3811"/>
              </a:lnSpc>
              <a:spcBef>
                <a:spcPts val="0"/>
              </a:spcBef>
              <a:buFontTx/>
              <a:buNone/>
              <a:defRPr sz="3456">
                <a:solidFill>
                  <a:schemeClr val="bg1"/>
                </a:solidFill>
              </a:defRPr>
            </a:lvl1pPr>
            <a:lvl2pPr marL="0" indent="0">
              <a:lnSpc>
                <a:spcPts val="2065"/>
              </a:lnSpc>
              <a:spcBef>
                <a:spcPts val="2858"/>
              </a:spcBef>
              <a:spcAft>
                <a:spcPts val="1907"/>
              </a:spcAft>
              <a:buFontTx/>
              <a:buNone/>
              <a:defRPr sz="1728">
                <a:solidFill>
                  <a:schemeClr val="bg1"/>
                </a:solidFill>
              </a:defRPr>
            </a:lvl2pPr>
            <a:lvl3pPr marL="182797" indent="-181537">
              <a:lnSpc>
                <a:spcPts val="2143"/>
              </a:lnSpc>
              <a:spcBef>
                <a:spcPts val="0"/>
              </a:spcBef>
              <a:defRPr sz="1589">
                <a:solidFill>
                  <a:schemeClr val="bg1"/>
                </a:solidFill>
              </a:defRPr>
            </a:lvl3pPr>
            <a:lvl4pPr marL="182797" indent="-181537">
              <a:lnSpc>
                <a:spcPts val="2143"/>
              </a:lnSpc>
              <a:spcBef>
                <a:spcPts val="0"/>
              </a:spcBef>
              <a:defRPr sz="1589">
                <a:solidFill>
                  <a:schemeClr val="bg1"/>
                </a:solidFill>
              </a:defRPr>
            </a:lvl4pPr>
            <a:lvl5pPr marL="182797" indent="-181537">
              <a:lnSpc>
                <a:spcPts val="2143"/>
              </a:lnSpc>
              <a:spcBef>
                <a:spcPts val="0"/>
              </a:spcBef>
              <a:defRPr sz="1589">
                <a:solidFill>
                  <a:schemeClr val="bg1"/>
                </a:solidFill>
              </a:defRPr>
            </a:lvl5pPr>
          </a:lstStyle>
          <a:p>
            <a:pPr lvl="0"/>
            <a:r>
              <a:rPr lang="en-US" dirty="0" smtClean="0"/>
              <a:t>Title</a:t>
            </a:r>
          </a:p>
          <a:p>
            <a:pPr lvl="1"/>
            <a:r>
              <a:rPr lang="en-US" dirty="0" smtClean="0"/>
              <a:t>Second level</a:t>
            </a:r>
          </a:p>
        </p:txBody>
      </p:sp>
      <p:sp>
        <p:nvSpPr>
          <p:cNvPr id="3" name="TextBox 2"/>
          <p:cNvSpPr txBox="1"/>
          <p:nvPr/>
        </p:nvSpPr>
        <p:spPr>
          <a:xfrm>
            <a:off x="-1783299" y="-448276"/>
            <a:ext cx="896425" cy="896552"/>
          </a:xfrm>
          <a:prstGeom prst="rect">
            <a:avLst/>
          </a:prstGeom>
          <a:noFill/>
        </p:spPr>
        <p:txBody>
          <a:bodyPr wrap="none" lIns="145222" tIns="116177" rIns="145222" bIns="116177" rtlCol="0">
            <a:noAutofit/>
          </a:bodyPr>
          <a:lstStyle/>
          <a:p>
            <a:pPr>
              <a:lnSpc>
                <a:spcPct val="90000"/>
              </a:lnSpc>
              <a:spcAft>
                <a:spcPts val="476"/>
              </a:spcAft>
            </a:pPr>
            <a:endParaRPr lang="en-US" sz="1907" dirty="0">
              <a:gradFill>
                <a:gsLst>
                  <a:gs pos="2917">
                    <a:srgbClr val="FFFFFF"/>
                  </a:gs>
                  <a:gs pos="30000">
                    <a:srgbClr val="FFFFFF"/>
                  </a:gs>
                </a:gsLst>
                <a:lin ang="5400000" scaled="0"/>
              </a:gradFill>
            </a:endParaRPr>
          </a:p>
        </p:txBody>
      </p:sp>
      <p:sp>
        <p:nvSpPr>
          <p:cNvPr id="2" name="TextBox 1"/>
          <p:cNvSpPr txBox="1"/>
          <p:nvPr/>
        </p:nvSpPr>
        <p:spPr>
          <a:xfrm>
            <a:off x="15605765" y="-3195558"/>
            <a:ext cx="896425" cy="896552"/>
          </a:xfrm>
          <a:prstGeom prst="rect">
            <a:avLst/>
          </a:prstGeom>
          <a:noFill/>
        </p:spPr>
        <p:txBody>
          <a:bodyPr wrap="none" lIns="145222" tIns="116177" rIns="145222" bIns="116177" rtlCol="0">
            <a:noAutofit/>
          </a:bodyPr>
          <a:lstStyle/>
          <a:p>
            <a:pPr>
              <a:lnSpc>
                <a:spcPct val="90000"/>
              </a:lnSpc>
              <a:spcAft>
                <a:spcPts val="476"/>
              </a:spcAft>
            </a:pPr>
            <a:endParaRPr lang="en-US" sz="1907" dirty="0">
              <a:gradFill>
                <a:gsLst>
                  <a:gs pos="2917">
                    <a:srgbClr val="FFFFFF"/>
                  </a:gs>
                  <a:gs pos="30000">
                    <a:srgbClr val="FFFFFF"/>
                  </a:gs>
                </a:gsLst>
                <a:lin ang="5400000" scaled="0"/>
              </a:gra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93234" y="93989"/>
            <a:ext cx="1720967" cy="569743"/>
          </a:xfrm>
          <a:prstGeom prst="rect">
            <a:avLst/>
          </a:prstGeom>
        </p:spPr>
      </p:pic>
    </p:spTree>
    <p:extLst>
      <p:ext uri="{BB962C8B-B14F-4D97-AF65-F5344CB8AC3E}">
        <p14:creationId xmlns:p14="http://schemas.microsoft.com/office/powerpoint/2010/main" val="3386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3" y="6437245"/>
            <a:ext cx="3859607" cy="134483"/>
          </a:xfrm>
          <a:prstGeom prst="rect">
            <a:avLst/>
          </a:prstGeom>
        </p:spPr>
        <p:txBody>
          <a:bodyPr/>
          <a:lstStyle>
            <a:lvl1pPr>
              <a:defRPr>
                <a:solidFill>
                  <a:schemeClr val="tx2"/>
                </a:solidFill>
              </a:defRPr>
            </a:lvl1pPr>
          </a:lstStyle>
          <a:p>
            <a:r>
              <a:rPr lang="en-US" smtClean="0">
                <a:solidFill>
                  <a:srgbClr val="0078D7"/>
                </a:solidFill>
              </a:rPr>
              <a:t>Microsoft Confidential – Internal Use Only </a:t>
            </a:r>
            <a:endParaRPr lang="en-US" dirty="0">
              <a:solidFill>
                <a:srgbClr val="0078D7"/>
              </a:solidFill>
            </a:endParaRPr>
          </a:p>
        </p:txBody>
      </p:sp>
      <p:sp>
        <p:nvSpPr>
          <p:cNvPr id="6" name="Slide Number Placeholder 5"/>
          <p:cNvSpPr>
            <a:spLocks noGrp="1"/>
          </p:cNvSpPr>
          <p:nvPr>
            <p:ph type="sldNum" sz="quarter" idx="12"/>
          </p:nvPr>
        </p:nvSpPr>
        <p:spPr>
          <a:xfrm>
            <a:off x="11367171" y="6437245"/>
            <a:ext cx="555596" cy="134483"/>
          </a:xfrm>
          <a:prstGeom prst="rect">
            <a:avLst/>
          </a:prstGeom>
        </p:spPr>
        <p:txBody>
          <a:bodyPr/>
          <a:lstStyle>
            <a:lvl1pPr>
              <a:defRPr>
                <a:solidFill>
                  <a:schemeClr val="tx2"/>
                </a:solidFill>
              </a:defRPr>
            </a:lvl1pPr>
          </a:lstStyle>
          <a:p>
            <a:fld id="{701EF8F4-3127-4F0B-9FA1-9C31610D72B1}" type="slidenum">
              <a:rPr lang="en-US" smtClean="0">
                <a:solidFill>
                  <a:srgbClr val="0078D7"/>
                </a:solidFill>
              </a:rPr>
              <a:pPr/>
              <a:t>‹#›</a:t>
            </a:fld>
            <a:endParaRPr lang="en-US" dirty="0">
              <a:solidFill>
                <a:srgbClr val="0078D7"/>
              </a:solidFill>
            </a:endParaRPr>
          </a:p>
        </p:txBody>
      </p:sp>
      <p:sp>
        <p:nvSpPr>
          <p:cNvPr id="7" name="Text Placeholder 4"/>
          <p:cNvSpPr>
            <a:spLocks noGrp="1"/>
          </p:cNvSpPr>
          <p:nvPr>
            <p:ph type="body" sz="quarter" idx="13"/>
          </p:nvPr>
        </p:nvSpPr>
        <p:spPr>
          <a:xfrm>
            <a:off x="269244" y="361912"/>
            <a:ext cx="10757097" cy="1004683"/>
          </a:xfrm>
          <a:prstGeom prst="rect">
            <a:avLst/>
          </a:prstGeom>
        </p:spPr>
        <p:txBody>
          <a:bodyPr lIns="146304" tIns="91440" rIns="146304" bIns="91440">
            <a:noAutofit/>
          </a:bodyPr>
          <a:lstStyle>
            <a:lvl1pPr marL="0" indent="0">
              <a:lnSpc>
                <a:spcPct val="90000"/>
              </a:lnSpc>
              <a:spcBef>
                <a:spcPts val="953"/>
              </a:spcBef>
              <a:spcAft>
                <a:spcPts val="1907"/>
              </a:spcAft>
              <a:buFontTx/>
              <a:buNone/>
              <a:defRPr lang="en-US" sz="3840" b="0" i="0" kern="1200" spc="-84" baseline="0" dirty="0" smtClean="0">
                <a:solidFill>
                  <a:schemeClr val="tx2"/>
                </a:solidFill>
                <a:latin typeface="+mj-lt"/>
                <a:ea typeface="+mn-ea"/>
                <a:cs typeface="+mn-cs"/>
              </a:defRPr>
            </a:lvl1pPr>
          </a:lstStyle>
          <a:p>
            <a:pPr marL="0" marR="0" lvl="0" indent="0" algn="l" defTabSz="740713" rtl="0" eaLnBrk="1" fontAlgn="auto" latinLnBrk="0" hangingPunct="1">
              <a:lnSpc>
                <a:spcPct val="90000"/>
              </a:lnSpc>
              <a:spcBef>
                <a:spcPts val="953"/>
              </a:spcBef>
              <a:spcAft>
                <a:spcPts val="1907"/>
              </a:spcAft>
              <a:buClrTx/>
              <a:buSzPct val="90000"/>
              <a:buFontTx/>
              <a:buNone/>
              <a:tabLst/>
            </a:pPr>
            <a:r>
              <a:rPr lang="en-US" dirty="0" smtClean="0"/>
              <a:t>Click to edit Master text styles</a:t>
            </a:r>
          </a:p>
        </p:txBody>
      </p:sp>
    </p:spTree>
    <p:extLst>
      <p:ext uri="{BB962C8B-B14F-4D97-AF65-F5344CB8AC3E}">
        <p14:creationId xmlns:p14="http://schemas.microsoft.com/office/powerpoint/2010/main" val="281004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4" y="231400"/>
            <a:ext cx="10975657" cy="914400"/>
          </a:xfrm>
        </p:spPr>
        <p:txBody>
          <a:bodyPr/>
          <a:lstStyle>
            <a:lvl1pPr>
              <a:defRPr sz="4800" spc="-120" baseline="0"/>
            </a:lvl1pPr>
          </a:lstStyle>
          <a:p>
            <a:r>
              <a:rPr lang="en-US" dirty="0" smtClean="0"/>
              <a:t>Click to edit Master title style</a:t>
            </a:r>
            <a:endParaRPr lang="en-US" dirty="0"/>
          </a:p>
        </p:txBody>
      </p:sp>
      <p:sp>
        <p:nvSpPr>
          <p:cNvPr id="3" name="TextBox 2"/>
          <p:cNvSpPr txBox="1"/>
          <p:nvPr userDrawn="1"/>
        </p:nvSpPr>
        <p:spPr>
          <a:xfrm>
            <a:off x="11671169" y="6508287"/>
            <a:ext cx="365855" cy="166199"/>
          </a:xfrm>
          <a:prstGeom prst="rect">
            <a:avLst/>
          </a:prstGeom>
          <a:noFill/>
        </p:spPr>
        <p:txBody>
          <a:bodyPr wrap="square" lIns="0" tIns="0" rIns="0" bIns="0" rtlCol="0">
            <a:spAutoFit/>
          </a:bodyPr>
          <a:lstStyle/>
          <a:p>
            <a:pPr defTabSz="1097236">
              <a:tabLst>
                <a:tab pos="276226" algn="l"/>
              </a:tabLst>
            </a:pPr>
            <a:fld id="{2015F7A6-E3E7-448A-96A9-0A291B5DECAB}" type="slidenum">
              <a:rPr lang="en-US" sz="1080">
                <a:gradFill>
                  <a:gsLst>
                    <a:gs pos="0">
                      <a:srgbClr val="00BCF2"/>
                    </a:gs>
                    <a:gs pos="86000">
                      <a:srgbClr val="00BCF2"/>
                    </a:gs>
                  </a:gsLst>
                  <a:lin ang="5400000" scaled="0"/>
                </a:gradFill>
              </a:rPr>
              <a:pPr defTabSz="1097236">
                <a:tabLst>
                  <a:tab pos="276226" algn="l"/>
                </a:tabLst>
              </a:pPr>
              <a:t>‹#›</a:t>
            </a:fld>
            <a:endParaRPr lang="en-US" sz="1080" dirty="0">
              <a:gradFill>
                <a:gsLst>
                  <a:gs pos="0">
                    <a:srgbClr val="00BCF2"/>
                  </a:gs>
                  <a:gs pos="86000">
                    <a:srgbClr val="00BCF2"/>
                  </a:gs>
                </a:gsLst>
                <a:lin ang="5400000" scaled="0"/>
              </a:gradFill>
            </a:endParaRPr>
          </a:p>
        </p:txBody>
      </p:sp>
      <p:cxnSp>
        <p:nvCxnSpPr>
          <p:cNvPr id="4" name="Straight Connector 3"/>
          <p:cNvCxnSpPr/>
          <p:nvPr userDrawn="1"/>
        </p:nvCxnSpPr>
        <p:spPr>
          <a:xfrm rot="5400000">
            <a:off x="11345579" y="6577534"/>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86895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800"/>
            </a:lvl2pPr>
            <a:lvl3pPr marL="201680" indent="0">
              <a:buNone/>
              <a:defRPr/>
            </a:lvl3pPr>
            <a:lvl4pPr marL="403360" indent="0">
              <a:buNone/>
              <a:defRPr/>
            </a:lvl4pPr>
            <a:lvl5pPr marL="60504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94296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18"/>
            </a:lvl1pPr>
          </a:lstStyle>
          <a:p>
            <a:r>
              <a:rPr lang="en-US" smtClean="0"/>
              <a:t>Click to edit Master title style</a:t>
            </a:r>
            <a:endParaRPr lang="en-US" dirty="0"/>
          </a:p>
        </p:txBody>
      </p:sp>
    </p:spTree>
    <p:extLst>
      <p:ext uri="{BB962C8B-B14F-4D97-AF65-F5344CB8AC3E}">
        <p14:creationId xmlns:p14="http://schemas.microsoft.com/office/powerpoint/2010/main" val="324593672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88811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66097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0"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611348" y="1449389"/>
            <a:ext cx="10975658" cy="2001673"/>
          </a:xfrm>
        </p:spPr>
        <p:txBody>
          <a:bodyPr>
            <a:spAutoFit/>
          </a:bodyPr>
          <a:lstStyle>
            <a:lvl1pPr marL="0" indent="0">
              <a:spcBef>
                <a:spcPts val="0"/>
              </a:spcBef>
              <a:spcAft>
                <a:spcPts val="600"/>
              </a:spcAft>
              <a:buNone/>
              <a:defRPr sz="2800" spc="-100" baseline="0">
                <a:gradFill>
                  <a:gsLst>
                    <a:gs pos="10000">
                      <a:srgbClr val="FF8A00"/>
                    </a:gs>
                    <a:gs pos="29583">
                      <a:srgbClr val="FF8A00"/>
                    </a:gs>
                  </a:gsLst>
                  <a:lin ang="5400000" scaled="0"/>
                </a:gradFill>
                <a:latin typeface="+mn-lt"/>
              </a:defRPr>
            </a:lvl1pPr>
            <a:lvl2pPr marL="0" indent="0">
              <a:spcBef>
                <a:spcPts val="0"/>
              </a:spcBef>
              <a:spcAft>
                <a:spcPts val="1200"/>
              </a:spcAft>
              <a:buNone/>
              <a:defRPr sz="2000">
                <a:latin typeface="Segoe UI Light" pitchFamily="34" charset="0"/>
                <a:ea typeface="Segoe UI" pitchFamily="34" charset="0"/>
                <a:cs typeface="Segoe UI"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74806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8963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93446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1" y="1219200"/>
            <a:ext cx="10972800" cy="4876800"/>
          </a:xfrm>
          <a:noFill/>
        </p:spPr>
        <p:txBody>
          <a:bodyPr lIns="182880" tIns="91440" rIns="91440" bIns="91440">
            <a:normAutofit/>
          </a:bodyPr>
          <a:lstStyle>
            <a:lvl1pPr marL="304811" indent="-304811">
              <a:lnSpc>
                <a:spcPct val="100000"/>
              </a:lnSpc>
              <a:buFont typeface="Arial" pitchFamily="34" charset="0"/>
              <a:buChar char="•"/>
              <a:defRPr/>
            </a:lvl1pPr>
            <a:lvl2pPr marL="609622" indent="-300577">
              <a:lnSpc>
                <a:spcPct val="100000"/>
              </a:lnSpc>
              <a:buFont typeface="Arial" pitchFamily="34" charset="0"/>
              <a:buChar char="•"/>
              <a:defRPr/>
            </a:lvl2pPr>
            <a:lvl3pPr marL="914433" indent="-304811">
              <a:lnSpc>
                <a:spcPct val="100000"/>
              </a:lnSpc>
              <a:buFont typeface="Arial" pitchFamily="34" charset="0"/>
              <a:buChar char="•"/>
              <a:defRPr/>
            </a:lvl3pPr>
            <a:lvl4pPr marL="1219245" indent="-304811">
              <a:lnSpc>
                <a:spcPct val="100000"/>
              </a:lnSpc>
              <a:buFont typeface="Arial" pitchFamily="34" charset="0"/>
              <a:buChar char="•"/>
              <a:defRPr/>
            </a:lvl4pPr>
            <a:lvl5pPr marL="1524056" indent="-304811">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2548397599"/>
      </p:ext>
    </p:extLst>
  </p:cSld>
  <p:clrMapOvr>
    <a:masterClrMapping/>
  </p:clrMapOvr>
  <p:transition>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30929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25857518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9752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4206060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257997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9" y="1533105"/>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100" indent="0">
              <a:buNone/>
              <a:defRPr sz="1176"/>
            </a:lvl3pPr>
            <a:lvl4pPr marL="448198" indent="0">
              <a:buNone/>
              <a:defRPr sz="1078"/>
            </a:lvl4pPr>
            <a:lvl5pPr marL="672298"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81676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46" y="292144"/>
            <a:ext cx="10757097" cy="1004683"/>
          </a:xfrm>
          <a:prstGeom prst="rect">
            <a:avLst/>
          </a:prstGeom>
        </p:spPr>
        <p:txBody>
          <a:bodyPr lIns="146304" tIns="91440" rIns="146304" bIns="91440">
            <a:noAutofit/>
          </a:bodyPr>
          <a:lstStyle>
            <a:lvl1pPr marL="0" indent="0">
              <a:lnSpc>
                <a:spcPct val="90000"/>
              </a:lnSpc>
              <a:spcBef>
                <a:spcPts val="953"/>
              </a:spcBef>
              <a:spcAft>
                <a:spcPts val="1907"/>
              </a:spcAft>
              <a:buFontTx/>
              <a:buNone/>
              <a:defRPr lang="en-US" sz="3840" b="0" i="0" kern="1200" spc="-84" baseline="0" dirty="0" smtClean="0">
                <a:solidFill>
                  <a:srgbClr val="3D3F3F"/>
                </a:solidFill>
                <a:latin typeface="+mj-lt"/>
                <a:ea typeface="+mn-ea"/>
                <a:cs typeface="+mn-cs"/>
              </a:defRPr>
            </a:lvl1pPr>
          </a:lstStyle>
          <a:p>
            <a:pPr marL="0" marR="0" lvl="0" indent="0" algn="l" defTabSz="740706" rtl="0" eaLnBrk="1" fontAlgn="auto" latinLnBrk="0" hangingPunct="1">
              <a:lnSpc>
                <a:spcPct val="90000"/>
              </a:lnSpc>
              <a:spcBef>
                <a:spcPts val="953"/>
              </a:spcBef>
              <a:spcAft>
                <a:spcPts val="1907"/>
              </a:spcAft>
              <a:buClrTx/>
              <a:buSzPct val="90000"/>
              <a:buFontTx/>
              <a:buNone/>
              <a:tabLst/>
            </a:pPr>
            <a:r>
              <a:rPr lang="en-US" dirty="0" smtClean="0"/>
              <a:t>Click to edit Master text styles</a:t>
            </a:r>
          </a:p>
        </p:txBody>
      </p:sp>
    </p:spTree>
    <p:extLst>
      <p:ext uri="{BB962C8B-B14F-4D97-AF65-F5344CB8AC3E}">
        <p14:creationId xmlns:p14="http://schemas.microsoft.com/office/powerpoint/2010/main" val="267360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9194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554"/>
            <a:fld id="{65ED0E64-484B-469D-A2E6-957BFB048805}"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57F9A8D5-934D-4098-A1B9-49B3AB41B586}"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437622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54940" y="2698308"/>
            <a:ext cx="7171399" cy="564835"/>
          </a:xfrm>
        </p:spPr>
        <p:txBody>
          <a:bodyPr anchor="ctr"/>
          <a:lstStyle>
            <a:lvl1pPr marL="0" indent="0">
              <a:spcBef>
                <a:spcPts val="588"/>
              </a:spcBef>
              <a:spcAft>
                <a:spcPts val="588"/>
              </a:spcAft>
              <a:buNone/>
              <a:defRPr sz="2745">
                <a:solidFill>
                  <a:schemeClr val="accent6"/>
                </a:solidFill>
              </a:defRPr>
            </a:lvl1pPr>
            <a:lvl2pPr marL="0" indent="0">
              <a:buFontTx/>
              <a:buNone/>
              <a:defRPr sz="1766">
                <a:solidFill>
                  <a:schemeClr val="accent1"/>
                </a:solidFill>
              </a:defRPr>
            </a:lvl2pPr>
            <a:lvl3pPr marL="224085" indent="0">
              <a:buNone/>
              <a:defRPr sz="1372"/>
            </a:lvl3pPr>
            <a:lvl4pPr marL="448168" indent="0">
              <a:buNone/>
              <a:defRPr sz="1176"/>
            </a:lvl4pPr>
            <a:lvl5pPr marL="672254" indent="0">
              <a:buNone/>
              <a:defRPr sz="1176"/>
            </a:lvl5pPr>
          </a:lstStyle>
          <a:p>
            <a:pPr lvl="0"/>
            <a:r>
              <a:rPr lang="en-US" dirty="0"/>
              <a:t>Click to edit Master text styles</a:t>
            </a:r>
          </a:p>
        </p:txBody>
      </p:sp>
    </p:spTree>
    <p:extLst>
      <p:ext uri="{BB962C8B-B14F-4D97-AF65-F5344CB8AC3E}">
        <p14:creationId xmlns:p14="http://schemas.microsoft.com/office/powerpoint/2010/main" val="3673031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5"/>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100" indent="0">
              <a:buNone/>
              <a:defRPr sz="1372"/>
            </a:lvl3pPr>
            <a:lvl4pPr marL="448198" indent="0">
              <a:buNone/>
              <a:defRPr sz="1176"/>
            </a:lvl4pPr>
            <a:lvl5pPr marL="672298"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4174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4992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hasCustomPrompt="1"/>
          </p:nvPr>
        </p:nvSpPr>
        <p:spPr>
          <a:xfrm>
            <a:off x="575734" y="1492252"/>
            <a:ext cx="11015133" cy="3764067"/>
          </a:xfrm>
        </p:spPr>
        <p:txBody>
          <a:bodyPr/>
          <a:lstStyle>
            <a:lvl1pPr marL="0" indent="0">
              <a:buNone/>
              <a:defRPr sz="2400"/>
            </a:lvl1pPr>
            <a:lvl3pPr marL="393694" marR="0" indent="-393694" algn="l" defTabSz="1219184"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
        <p:nvSpPr>
          <p:cNvPr id="13" name="Slide Number Placeholder 1"/>
          <p:cNvSpPr>
            <a:spLocks noGrp="1"/>
          </p:cNvSpPr>
          <p:nvPr>
            <p:ph type="sldNum" sz="quarter" idx="4"/>
          </p:nvPr>
        </p:nvSpPr>
        <p:spPr>
          <a:xfrm>
            <a:off x="705405" y="6434019"/>
            <a:ext cx="2844800" cy="366183"/>
          </a:xfrm>
          <a:prstGeom prst="rect">
            <a:avLst/>
          </a:prstGeom>
        </p:spPr>
        <p:txBody>
          <a:bodyPr vert="horz" lIns="91440" tIns="45720" rIns="91440" bIns="45720" rtlCol="0" anchor="ctr"/>
          <a:lstStyle>
            <a:lvl1pPr algn="l">
              <a:defRPr sz="1400" b="0">
                <a:solidFill>
                  <a:schemeClr val="accent5"/>
                </a:solidFill>
              </a:defRPr>
            </a:lvl1pPr>
          </a:lstStyle>
          <a:p>
            <a:fld id="{2501BE23-1565-7B4A-A660-ADF397564F82}" type="slidenum">
              <a:rPr smtClean="0">
                <a:solidFill>
                  <a:srgbClr val="002050"/>
                </a:solidFill>
              </a:rPr>
              <a:pPr/>
              <a:t>‹#›</a:t>
            </a:fld>
            <a:endParaRPr>
              <a:solidFill>
                <a:srgbClr val="002050"/>
              </a:solidFill>
            </a:endParaRPr>
          </a:p>
        </p:txBody>
      </p:sp>
    </p:spTree>
    <p:extLst>
      <p:ext uri="{BB962C8B-B14F-4D97-AF65-F5344CB8AC3E}">
        <p14:creationId xmlns:p14="http://schemas.microsoft.com/office/powerpoint/2010/main" val="6652723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14184844-3093-4096-96E9-B0B5A64A4C0B}"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929131A5-9B68-454E-90D4-2DEF20AC33E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6846015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55371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6747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1" y="1219200"/>
            <a:ext cx="10972800" cy="4876800"/>
          </a:xfrm>
          <a:noFill/>
        </p:spPr>
        <p:txBody>
          <a:bodyPr lIns="182880" tIns="91440" rIns="91440" bIns="91440">
            <a:normAutofit/>
          </a:bodyPr>
          <a:lstStyle>
            <a:lvl1pPr marL="304811" indent="-304811">
              <a:lnSpc>
                <a:spcPct val="100000"/>
              </a:lnSpc>
              <a:buFont typeface="Arial" pitchFamily="34" charset="0"/>
              <a:buChar char="•"/>
              <a:defRPr/>
            </a:lvl1pPr>
            <a:lvl2pPr marL="609622" indent="-300577">
              <a:lnSpc>
                <a:spcPct val="100000"/>
              </a:lnSpc>
              <a:buFont typeface="Arial" pitchFamily="34" charset="0"/>
              <a:buChar char="•"/>
              <a:defRPr/>
            </a:lvl2pPr>
            <a:lvl3pPr marL="914433" indent="-304811">
              <a:lnSpc>
                <a:spcPct val="100000"/>
              </a:lnSpc>
              <a:buFont typeface="Arial" pitchFamily="34" charset="0"/>
              <a:buChar char="•"/>
              <a:defRPr/>
            </a:lvl3pPr>
            <a:lvl4pPr marL="1219245" indent="-304811">
              <a:lnSpc>
                <a:spcPct val="100000"/>
              </a:lnSpc>
              <a:buFont typeface="Arial" pitchFamily="34" charset="0"/>
              <a:buChar char="•"/>
              <a:defRPr/>
            </a:lvl4pPr>
            <a:lvl5pPr marL="1524056" indent="-304811">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161788595"/>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5" y="2100819"/>
            <a:ext cx="11007660" cy="879911"/>
          </a:xfrm>
        </p:spPr>
        <p:txBody>
          <a:bodyPr/>
          <a:lstStyle>
            <a:lvl1pPr>
              <a:defRPr sz="5184">
                <a:solidFill>
                  <a:schemeClr val="bg1"/>
                </a:solidFill>
              </a:defRPr>
            </a:lvl1pPr>
          </a:lstStyle>
          <a:p>
            <a:r>
              <a:rPr lang="en-US" dirty="0" smtClean="0"/>
              <a:t>Headline here</a:t>
            </a:r>
            <a:endParaRPr lang="en-US" dirty="0"/>
          </a:p>
        </p:txBody>
      </p:sp>
      <p:sp>
        <p:nvSpPr>
          <p:cNvPr id="3" name="Subtitle 2"/>
          <p:cNvSpPr>
            <a:spLocks noGrp="1"/>
          </p:cNvSpPr>
          <p:nvPr>
            <p:ph type="subTitle" idx="1" hasCustomPrompt="1"/>
          </p:nvPr>
        </p:nvSpPr>
        <p:spPr>
          <a:xfrm>
            <a:off x="269307" y="4353455"/>
            <a:ext cx="8534711" cy="723275"/>
          </a:xfrm>
        </p:spPr>
        <p:txBody>
          <a:bodyPr/>
          <a:lstStyle>
            <a:lvl1pPr marL="0" indent="0" algn="l">
              <a:lnSpc>
                <a:spcPts val="2143"/>
              </a:lnSpc>
              <a:buNone/>
              <a:defRPr sz="1728">
                <a:solidFill>
                  <a:schemeClr val="bg1"/>
                </a:solidFill>
                <a:latin typeface="+mj-lt"/>
              </a:defRPr>
            </a:lvl1pPr>
            <a:lvl2pPr marL="363073" indent="0" algn="ctr">
              <a:buNone/>
              <a:defRPr>
                <a:solidFill>
                  <a:schemeClr val="tx1">
                    <a:tint val="75000"/>
                  </a:schemeClr>
                </a:solidFill>
              </a:defRPr>
            </a:lvl2pPr>
            <a:lvl3pPr marL="726146" indent="0" algn="ctr">
              <a:buNone/>
              <a:defRPr>
                <a:solidFill>
                  <a:schemeClr val="tx1">
                    <a:tint val="75000"/>
                  </a:schemeClr>
                </a:solidFill>
              </a:defRPr>
            </a:lvl3pPr>
            <a:lvl4pPr marL="1089220" indent="0" algn="ctr">
              <a:buNone/>
              <a:defRPr>
                <a:solidFill>
                  <a:schemeClr val="tx1">
                    <a:tint val="75000"/>
                  </a:schemeClr>
                </a:solidFill>
              </a:defRPr>
            </a:lvl4pPr>
            <a:lvl5pPr marL="1452294" indent="0" algn="ctr">
              <a:buNone/>
              <a:defRPr>
                <a:solidFill>
                  <a:schemeClr val="tx1">
                    <a:tint val="75000"/>
                  </a:schemeClr>
                </a:solidFill>
              </a:defRPr>
            </a:lvl5pPr>
            <a:lvl6pPr marL="1815367" indent="0" algn="ctr">
              <a:buNone/>
              <a:defRPr>
                <a:solidFill>
                  <a:schemeClr val="tx1">
                    <a:tint val="75000"/>
                  </a:schemeClr>
                </a:solidFill>
              </a:defRPr>
            </a:lvl6pPr>
            <a:lvl7pPr marL="2178442" indent="0" algn="ctr">
              <a:buNone/>
              <a:defRPr>
                <a:solidFill>
                  <a:schemeClr val="tx1">
                    <a:tint val="75000"/>
                  </a:schemeClr>
                </a:solidFill>
              </a:defRPr>
            </a:lvl7pPr>
            <a:lvl8pPr marL="2541515" indent="0" algn="ctr">
              <a:buNone/>
              <a:defRPr>
                <a:solidFill>
                  <a:schemeClr val="tx1">
                    <a:tint val="75000"/>
                  </a:schemeClr>
                </a:solidFill>
              </a:defRPr>
            </a:lvl8pPr>
            <a:lvl9pPr marL="2904588"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5" name="Text Placeholder 4"/>
          <p:cNvSpPr>
            <a:spLocks noGrp="1"/>
          </p:cNvSpPr>
          <p:nvPr>
            <p:ph type="body" sz="quarter" idx="10"/>
          </p:nvPr>
        </p:nvSpPr>
        <p:spPr>
          <a:xfrm>
            <a:off x="269240" y="2904862"/>
            <a:ext cx="11051237" cy="607859"/>
          </a:xfrm>
        </p:spPr>
        <p:txBody>
          <a:bodyPr/>
          <a:lstStyle>
            <a:lvl1pPr marL="0" indent="0">
              <a:lnSpc>
                <a:spcPts val="3335"/>
              </a:lnSpc>
              <a:spcBef>
                <a:spcPts val="0"/>
              </a:spcBef>
              <a:buNone/>
              <a:defRPr sz="3024" b="0">
                <a:solidFill>
                  <a:schemeClr val="bg1"/>
                </a:solidFill>
                <a:latin typeface="+mj-lt"/>
              </a:defRPr>
            </a:lvl1pPr>
            <a:lvl2pPr marL="0" indent="0">
              <a:buNone/>
              <a:defRPr sz="2780" b="0">
                <a:solidFill>
                  <a:schemeClr val="bg1"/>
                </a:solidFill>
                <a:latin typeface="+mj-lt"/>
              </a:defRPr>
            </a:lvl2pPr>
            <a:lvl3pPr marL="0" indent="0">
              <a:buNone/>
              <a:defRPr sz="2780" b="0">
                <a:solidFill>
                  <a:schemeClr val="bg1"/>
                </a:solidFill>
                <a:latin typeface="+mj-lt"/>
              </a:defRPr>
            </a:lvl3pPr>
            <a:lvl4pPr marL="0" indent="0">
              <a:buNone/>
              <a:defRPr sz="2780" b="0">
                <a:solidFill>
                  <a:schemeClr val="bg1"/>
                </a:solidFill>
                <a:latin typeface="+mj-lt"/>
              </a:defRPr>
            </a:lvl4pPr>
            <a:lvl5pPr marL="0" indent="0">
              <a:buNone/>
              <a:defRPr sz="2780" b="0">
                <a:solidFill>
                  <a:schemeClr val="bg1"/>
                </a:solidFill>
                <a:latin typeface="+mj-lt"/>
              </a:defRPr>
            </a:lvl5pPr>
          </a:lstStyle>
          <a:p>
            <a:pPr lvl="0"/>
            <a:r>
              <a:rPr lang="en-US" smtClean="0"/>
              <a:t>Click to edit Master text styles</a:t>
            </a:r>
          </a:p>
        </p:txBody>
      </p:sp>
    </p:spTree>
    <p:extLst>
      <p:ext uri="{BB962C8B-B14F-4D97-AF65-F5344CB8AC3E}">
        <p14:creationId xmlns:p14="http://schemas.microsoft.com/office/powerpoint/2010/main" val="422010118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15578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263775236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130057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23913118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Rectangle 7"/>
          <p:cNvSpPr/>
          <p:nvPr userDrawn="1"/>
        </p:nvSpPr>
        <p:spPr bwMode="auto">
          <a:xfrm>
            <a:off x="5873330" y="303903"/>
            <a:ext cx="6124134" cy="62241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1961" dirty="0">
              <a:gradFill>
                <a:gsLst>
                  <a:gs pos="0">
                    <a:srgbClr val="FFFFFF"/>
                  </a:gs>
                  <a:gs pos="100000">
                    <a:srgbClr val="FFFFFF"/>
                  </a:gs>
                </a:gsLst>
                <a:lin ang="0" scaled="0"/>
              </a:gradFill>
              <a:latin typeface="Segoe UI Light"/>
            </a:endParaRPr>
          </a:p>
        </p:txBody>
      </p:sp>
      <p:sp>
        <p:nvSpPr>
          <p:cNvPr id="12" name="Text Placeholder 11"/>
          <p:cNvSpPr>
            <a:spLocks noGrp="1"/>
          </p:cNvSpPr>
          <p:nvPr>
            <p:ph type="body" sz="quarter" idx="11"/>
          </p:nvPr>
        </p:nvSpPr>
        <p:spPr>
          <a:xfrm>
            <a:off x="6209550" y="3133545"/>
            <a:ext cx="5468540" cy="564835"/>
          </a:xfrm>
        </p:spPr>
        <p:txBody>
          <a:bodyPr anchor="ctr">
            <a:spAutoFit/>
          </a:bodyPr>
          <a:lstStyle>
            <a:lvl1pPr>
              <a:spcBef>
                <a:spcPts val="1765"/>
              </a:spcBef>
              <a:defRPr lang="en-US" sz="2745" kern="1200" dirty="0" smtClean="0">
                <a:solidFill>
                  <a:schemeClr val="bg1"/>
                </a:solidFill>
                <a:latin typeface="+mj-lt"/>
                <a:ea typeface="ＭＳ Ｐゴシック" charset="0"/>
                <a:cs typeface="Segoe UI Semibold" panose="020B07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6" name="Picture Placeholder 5"/>
          <p:cNvSpPr>
            <a:spLocks noGrp="1"/>
          </p:cNvSpPr>
          <p:nvPr>
            <p:ph type="pic" sz="quarter" idx="12"/>
          </p:nvPr>
        </p:nvSpPr>
        <p:spPr>
          <a:xfrm>
            <a:off x="261459" y="303903"/>
            <a:ext cx="5563748" cy="727892"/>
          </a:xfrm>
        </p:spPr>
        <p:txBody>
          <a:bodyPr/>
          <a:lstStyle/>
          <a:p>
            <a:endParaRPr lang="en-US"/>
          </a:p>
        </p:txBody>
      </p:sp>
    </p:spTree>
    <p:extLst>
      <p:ext uri="{BB962C8B-B14F-4D97-AF65-F5344CB8AC3E}">
        <p14:creationId xmlns:p14="http://schemas.microsoft.com/office/powerpoint/2010/main" val="38468960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9" y="1533105"/>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100" indent="0">
              <a:buNone/>
              <a:defRPr sz="1176"/>
            </a:lvl3pPr>
            <a:lvl4pPr marL="448198" indent="0">
              <a:buNone/>
              <a:defRPr sz="1078"/>
            </a:lvl4pPr>
            <a:lvl5pPr marL="672298"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4480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24889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554"/>
            <a:fld id="{65ED0E64-484B-469D-A2E6-957BFB048805}" type="datetimeFigureOut">
              <a:rPr lang="en-US" smtClean="0">
                <a:solidFill>
                  <a:srgbClr val="505050"/>
                </a:solidFill>
              </a:rPr>
              <a:pPr defTabSz="914554"/>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57F9A8D5-934D-4098-A1B9-49B3AB41B586}"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1481159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54940" y="2698308"/>
            <a:ext cx="7171399" cy="564835"/>
          </a:xfrm>
        </p:spPr>
        <p:txBody>
          <a:bodyPr anchor="ctr"/>
          <a:lstStyle>
            <a:lvl1pPr marL="0" indent="0">
              <a:spcBef>
                <a:spcPts val="588"/>
              </a:spcBef>
              <a:spcAft>
                <a:spcPts val="588"/>
              </a:spcAft>
              <a:buNone/>
              <a:defRPr sz="2745">
                <a:solidFill>
                  <a:schemeClr val="accent6"/>
                </a:solidFill>
              </a:defRPr>
            </a:lvl1pPr>
            <a:lvl2pPr marL="0" indent="0">
              <a:buFontTx/>
              <a:buNone/>
              <a:defRPr sz="1766">
                <a:solidFill>
                  <a:schemeClr val="accent1"/>
                </a:solidFill>
              </a:defRPr>
            </a:lvl2pPr>
            <a:lvl3pPr marL="224085" indent="0">
              <a:buNone/>
              <a:defRPr sz="1372"/>
            </a:lvl3pPr>
            <a:lvl4pPr marL="448168" indent="0">
              <a:buNone/>
              <a:defRPr sz="1176"/>
            </a:lvl4pPr>
            <a:lvl5pPr marL="672254" indent="0">
              <a:buNone/>
              <a:defRPr sz="1176"/>
            </a:lvl5pPr>
          </a:lstStyle>
          <a:p>
            <a:pPr lvl="0"/>
            <a:r>
              <a:rPr lang="en-US" dirty="0"/>
              <a:t>Click to edit Master text styles</a:t>
            </a:r>
          </a:p>
        </p:txBody>
      </p:sp>
    </p:spTree>
    <p:extLst>
      <p:ext uri="{BB962C8B-B14F-4D97-AF65-F5344CB8AC3E}">
        <p14:creationId xmlns:p14="http://schemas.microsoft.com/office/powerpoint/2010/main" val="2268260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5"/>
            <a:ext cx="5785204" cy="1490739"/>
          </a:xfrm>
        </p:spPr>
        <p:txBody>
          <a:bodyPr/>
          <a:lstStyle>
            <a:lvl1pPr marL="0" indent="0">
              <a:spcBef>
                <a:spcPts val="2353"/>
              </a:spcBef>
              <a:buNone/>
              <a:defRPr sz="2745">
                <a:solidFill>
                  <a:schemeClr val="accent1"/>
                </a:solidFill>
              </a:defRPr>
            </a:lvl1pPr>
            <a:lvl2pPr marL="0" indent="0">
              <a:buFontTx/>
              <a:buNone/>
              <a:defRPr sz="1765"/>
            </a:lvl2pPr>
            <a:lvl3pPr marL="224100" indent="0">
              <a:buNone/>
              <a:defRPr sz="1372"/>
            </a:lvl3pPr>
            <a:lvl4pPr marL="448198" indent="0">
              <a:buNone/>
              <a:defRPr sz="1176"/>
            </a:lvl4pPr>
            <a:lvl5pPr marL="672298"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9027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image" Target="../media/image18.png"/><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theme" Target="../theme/theme10.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image" Target="../media/image18.png"/><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theme" Target="../theme/theme11.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38" Type="http://schemas.openxmlformats.org/officeDocument/2006/relationships/image" Target="../media/image30.png"/><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37" Type="http://schemas.openxmlformats.org/officeDocument/2006/relationships/theme" Target="../theme/theme12.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36" Type="http://schemas.openxmlformats.org/officeDocument/2006/relationships/slideLayout" Target="../slideLayouts/slideLayout270.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slideLayout" Target="../slideLayouts/slideLayout2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slideLayout" Target="../slideLayouts/slideLayout296.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34" Type="http://schemas.openxmlformats.org/officeDocument/2006/relationships/slideLayout" Target="../slideLayouts/slideLayout304.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33" Type="http://schemas.openxmlformats.org/officeDocument/2006/relationships/slideLayout" Target="../slideLayouts/slideLayout303.xml"/><Relationship Id="rId38" Type="http://schemas.openxmlformats.org/officeDocument/2006/relationships/image" Target="../media/image30.png"/><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29" Type="http://schemas.openxmlformats.org/officeDocument/2006/relationships/slideLayout" Target="../slideLayouts/slideLayout299.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32" Type="http://schemas.openxmlformats.org/officeDocument/2006/relationships/slideLayout" Target="../slideLayouts/slideLayout302.xml"/><Relationship Id="rId37" Type="http://schemas.openxmlformats.org/officeDocument/2006/relationships/theme" Target="../theme/theme13.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36" Type="http://schemas.openxmlformats.org/officeDocument/2006/relationships/slideLayout" Target="../slideLayouts/slideLayout306.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31" Type="http://schemas.openxmlformats.org/officeDocument/2006/relationships/slideLayout" Target="../slideLayouts/slideLayout301.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 Id="rId35" Type="http://schemas.openxmlformats.org/officeDocument/2006/relationships/slideLayout" Target="../slideLayouts/slideLayout305.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09.xml"/><Relationship Id="rId7" Type="http://schemas.openxmlformats.org/officeDocument/2006/relationships/theme" Target="../theme/theme14.xml"/><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5" Type="http://schemas.openxmlformats.org/officeDocument/2006/relationships/slideLayout" Target="../slideLayouts/slideLayout311.xml"/><Relationship Id="rId4" Type="http://schemas.openxmlformats.org/officeDocument/2006/relationships/slideLayout" Target="../slideLayouts/slideLayout31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0.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5" Type="http://schemas.openxmlformats.org/officeDocument/2006/relationships/slideLayout" Target="../slideLayouts/slideLayout317.xml"/><Relationship Id="rId10" Type="http://schemas.openxmlformats.org/officeDocument/2006/relationships/theme" Target="../theme/theme15.xml"/><Relationship Id="rId4" Type="http://schemas.openxmlformats.org/officeDocument/2006/relationships/slideLayout" Target="../slideLayouts/slideLayout316.xml"/><Relationship Id="rId9" Type="http://schemas.openxmlformats.org/officeDocument/2006/relationships/slideLayout" Target="../slideLayouts/slideLayout3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9.xml"/><Relationship Id="rId13" Type="http://schemas.openxmlformats.org/officeDocument/2006/relationships/slideLayout" Target="../slideLayouts/slideLayout334.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theme" Target="../theme/theme16.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2" Type="http://schemas.openxmlformats.org/officeDocument/2006/relationships/slideLayout" Target="../slideLayouts/slideLayout339.xml"/><Relationship Id="rId16" Type="http://schemas.openxmlformats.org/officeDocument/2006/relationships/theme" Target="../theme/theme17.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10" Type="http://schemas.openxmlformats.org/officeDocument/2006/relationships/slideLayout" Target="../slideLayouts/slideLayout347.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theme" Target="../theme/theme18.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4.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theme" Target="../theme/theme5.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theme" Target="../theme/theme6.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image" Target="../media/image15.png"/><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theme" Target="../theme/theme7.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6" Type="http://schemas.openxmlformats.org/officeDocument/2006/relationships/theme" Target="../theme/theme8.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image" Target="../media/image18.png"/><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theme" Target="../theme/theme9.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0" cy="202486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p:nvSpPr>
        <p:spPr>
          <a:xfrm>
            <a:off x="11671169" y="6508287"/>
            <a:ext cx="365855" cy="147733"/>
          </a:xfrm>
          <a:prstGeom prst="rect">
            <a:avLst/>
          </a:prstGeom>
          <a:noFill/>
        </p:spPr>
        <p:txBody>
          <a:bodyPr wrap="square" lIns="0" tIns="0" rIns="0" bIns="0" rtlCol="0">
            <a:spAutoFit/>
          </a:bodyPr>
          <a:lstStyle/>
          <a:p>
            <a:pPr defTabSz="1097236">
              <a:tabLst>
                <a:tab pos="276226" algn="l"/>
              </a:tabLst>
              <a:defRPr/>
            </a:pPr>
            <a:fld id="{2015F7A6-E3E7-448A-96A9-0A291B5DECAB}" type="slidenum">
              <a:rPr lang="en-US" sz="960">
                <a:solidFill>
                  <a:prstClr val="white">
                    <a:lumMod val="75000"/>
                  </a:prstClr>
                </a:solidFill>
                <a:latin typeface="Segoe UI Light" panose="020B0502040204020203" pitchFamily="34" charset="0"/>
                <a:cs typeface="Segoe UI Light" panose="020B0502040204020203" pitchFamily="34" charset="0"/>
              </a:rPr>
              <a:pPr defTabSz="1097236">
                <a:tabLst>
                  <a:tab pos="276226" algn="l"/>
                </a:tabLst>
                <a:defRPr/>
              </a:pPr>
              <a:t>‹#›</a:t>
            </a:fld>
            <a:endParaRPr lang="en-US" sz="960" dirty="0">
              <a:solidFill>
                <a:prstClr val="white">
                  <a:lumMod val="75000"/>
                </a:prstClr>
              </a:solidFill>
              <a:latin typeface="Segoe UI Light" panose="020B0502040204020203" pitchFamily="34" charset="0"/>
              <a:cs typeface="Segoe UI Light" panose="020B0502040204020203" pitchFamily="34" charset="0"/>
            </a:endParaRPr>
          </a:p>
        </p:txBody>
      </p:sp>
      <p:cxnSp>
        <p:nvCxnSpPr>
          <p:cNvPr id="10" name="Straight Connector 9"/>
          <p:cNvCxnSpPr/>
          <p:nvPr/>
        </p:nvCxnSpPr>
        <p:spPr>
          <a:xfrm rot="5400000">
            <a:off x="11345579" y="6577534"/>
            <a:ext cx="228600" cy="0"/>
          </a:xfrm>
          <a:prstGeom prst="line">
            <a:avLst/>
          </a:prstGeom>
          <a:noFill/>
          <a:ln w="9525" cap="flat" cmpd="sng" algn="ctr">
            <a:solidFill>
              <a:srgbClr val="5F5F5F">
                <a:lumMod val="60000"/>
                <a:lumOff val="40000"/>
              </a:srgbClr>
            </a:solidFill>
            <a:prstDash val="solid"/>
          </a:ln>
          <a:effectLst/>
        </p:spPr>
      </p:cxnSp>
    </p:spTree>
    <p:extLst>
      <p:ext uri="{BB962C8B-B14F-4D97-AF65-F5344CB8AC3E}">
        <p14:creationId xmlns:p14="http://schemas.microsoft.com/office/powerpoint/2010/main" val="3313764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p:transition>
  <p:timing>
    <p:tnLst>
      <p:par>
        <p:cTn id="1" dur="indefinite" restart="never" nodeType="tmRoot"/>
      </p:par>
    </p:tnLst>
  </p:timing>
  <p:txStyles>
    <p:titleStyle>
      <a:lvl1pPr algn="l" defTabSz="823014" rtl="0" eaLnBrk="1" latinLnBrk="0" hangingPunct="1">
        <a:lnSpc>
          <a:spcPct val="90000"/>
        </a:lnSpc>
        <a:spcBef>
          <a:spcPct val="0"/>
        </a:spcBef>
        <a:buNone/>
        <a:defRPr lang="en-US" sz="4765" b="0" kern="1200" cap="none" spc="-9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02561" marR="0" indent="-302561" algn="l" defTabSz="823014"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15474" marR="0" indent="-212914" algn="l" defTabSz="823014" rtl="0" eaLnBrk="1" fontAlgn="auto" latinLnBrk="0" hangingPunct="1">
        <a:lnSpc>
          <a:spcPct val="90000"/>
        </a:lnSpc>
        <a:spcBef>
          <a:spcPct val="20000"/>
        </a:spcBef>
        <a:spcAft>
          <a:spcPts val="0"/>
        </a:spcAft>
        <a:buClrTx/>
        <a:buSzPct val="90000"/>
        <a:buFont typeface="Arial" pitchFamily="34" charset="0"/>
        <a:buChar char="•"/>
        <a:tabLst/>
        <a:defRPr sz="2118" kern="1200" spc="0" baseline="0">
          <a:gradFill>
            <a:gsLst>
              <a:gs pos="1250">
                <a:schemeClr val="tx1"/>
              </a:gs>
              <a:gs pos="100000">
                <a:schemeClr val="tx1"/>
              </a:gs>
            </a:gsLst>
            <a:lin ang="5400000" scaled="0"/>
          </a:gradFill>
          <a:latin typeface="+mn-lt"/>
          <a:ea typeface="+mn-ea"/>
          <a:cs typeface="+mn-cs"/>
        </a:defRPr>
      </a:lvl2pPr>
      <a:lvl3pPr marL="705977" marR="0" indent="-201708" algn="l" defTabSz="823014" rtl="0" eaLnBrk="1" fontAlgn="auto" latinLnBrk="0" hangingPunct="1">
        <a:lnSpc>
          <a:spcPct val="90000"/>
        </a:lnSpc>
        <a:spcBef>
          <a:spcPct val="20000"/>
        </a:spcBef>
        <a:spcAft>
          <a:spcPts val="0"/>
        </a:spcAft>
        <a:buClrTx/>
        <a:buSzPct val="90000"/>
        <a:buFont typeface="Arial" pitchFamily="34" charset="0"/>
        <a:buChar char="•"/>
        <a:tabLst/>
        <a:defRPr sz="2118" kern="1200" spc="0" baseline="0">
          <a:gradFill>
            <a:gsLst>
              <a:gs pos="1250">
                <a:schemeClr val="tx1"/>
              </a:gs>
              <a:gs pos="100000">
                <a:schemeClr val="tx1"/>
              </a:gs>
            </a:gsLst>
            <a:lin ang="5400000" scaled="0"/>
          </a:gradFill>
          <a:latin typeface="+mn-lt"/>
          <a:ea typeface="+mn-ea"/>
          <a:cs typeface="+mn-cs"/>
        </a:defRPr>
      </a:lvl3pPr>
      <a:lvl4pPr marL="907684" marR="0" indent="-201708" algn="l" defTabSz="8230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109392" marR="0" indent="-201708" algn="l" defTabSz="8230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263289" indent="-205754" algn="l" defTabSz="823014" rtl="0" eaLnBrk="1" latinLnBrk="0" hangingPunct="1">
        <a:spcBef>
          <a:spcPct val="20000"/>
        </a:spcBef>
        <a:buFont typeface="Arial" pitchFamily="34" charset="0"/>
        <a:buChar char="•"/>
        <a:defRPr sz="1765" kern="1200">
          <a:solidFill>
            <a:schemeClr val="tx1"/>
          </a:solidFill>
          <a:latin typeface="+mn-lt"/>
          <a:ea typeface="+mn-ea"/>
          <a:cs typeface="+mn-cs"/>
        </a:defRPr>
      </a:lvl6pPr>
      <a:lvl7pPr marL="2674796" indent="-205754" algn="l" defTabSz="823014" rtl="0" eaLnBrk="1" latinLnBrk="0" hangingPunct="1">
        <a:spcBef>
          <a:spcPct val="20000"/>
        </a:spcBef>
        <a:buFont typeface="Arial" pitchFamily="34" charset="0"/>
        <a:buChar char="•"/>
        <a:defRPr sz="1765" kern="1200">
          <a:solidFill>
            <a:schemeClr val="tx1"/>
          </a:solidFill>
          <a:latin typeface="+mn-lt"/>
          <a:ea typeface="+mn-ea"/>
          <a:cs typeface="+mn-cs"/>
        </a:defRPr>
      </a:lvl7pPr>
      <a:lvl8pPr marL="3086304" indent="-205754" algn="l" defTabSz="823014" rtl="0" eaLnBrk="1" latinLnBrk="0" hangingPunct="1">
        <a:spcBef>
          <a:spcPct val="20000"/>
        </a:spcBef>
        <a:buFont typeface="Arial" pitchFamily="34" charset="0"/>
        <a:buChar char="•"/>
        <a:defRPr sz="1765" kern="1200">
          <a:solidFill>
            <a:schemeClr val="tx1"/>
          </a:solidFill>
          <a:latin typeface="+mn-lt"/>
          <a:ea typeface="+mn-ea"/>
          <a:cs typeface="+mn-cs"/>
        </a:defRPr>
      </a:lvl8pPr>
      <a:lvl9pPr marL="3497812" indent="-205754" algn="l" defTabSz="823014" rtl="0" eaLnBrk="1" latinLnBrk="0" hangingPunct="1">
        <a:spcBef>
          <a:spcPct val="20000"/>
        </a:spcBef>
        <a:buFont typeface="Arial" pitchFamily="34" charset="0"/>
        <a:buChar char="•"/>
        <a:defRPr sz="1765" kern="1200">
          <a:solidFill>
            <a:schemeClr val="tx1"/>
          </a:solidFill>
          <a:latin typeface="+mn-lt"/>
          <a:ea typeface="+mn-ea"/>
          <a:cs typeface="+mn-cs"/>
        </a:defRPr>
      </a:lvl9pPr>
    </p:bodyStyle>
    <p:otherStyle>
      <a:defPPr>
        <a:defRPr lang="en-US"/>
      </a:defPPr>
      <a:lvl1pPr marL="0" algn="l" defTabSz="823014" rtl="0" eaLnBrk="1" latinLnBrk="0" hangingPunct="1">
        <a:defRPr sz="1589" kern="1200">
          <a:solidFill>
            <a:schemeClr val="tx1"/>
          </a:solidFill>
          <a:latin typeface="+mn-lt"/>
          <a:ea typeface="+mn-ea"/>
          <a:cs typeface="+mn-cs"/>
        </a:defRPr>
      </a:lvl1pPr>
      <a:lvl2pPr marL="411508" algn="l" defTabSz="823014" rtl="0" eaLnBrk="1" latinLnBrk="0" hangingPunct="1">
        <a:defRPr sz="1589" kern="1200">
          <a:solidFill>
            <a:schemeClr val="tx1"/>
          </a:solidFill>
          <a:latin typeface="+mn-lt"/>
          <a:ea typeface="+mn-ea"/>
          <a:cs typeface="+mn-cs"/>
        </a:defRPr>
      </a:lvl2pPr>
      <a:lvl3pPr marL="823014" algn="l" defTabSz="823014" rtl="0" eaLnBrk="1" latinLnBrk="0" hangingPunct="1">
        <a:defRPr sz="1589" kern="1200">
          <a:solidFill>
            <a:schemeClr val="tx1"/>
          </a:solidFill>
          <a:latin typeface="+mn-lt"/>
          <a:ea typeface="+mn-ea"/>
          <a:cs typeface="+mn-cs"/>
        </a:defRPr>
      </a:lvl3pPr>
      <a:lvl4pPr marL="1234522" algn="l" defTabSz="823014" rtl="0" eaLnBrk="1" latinLnBrk="0" hangingPunct="1">
        <a:defRPr sz="1589" kern="1200">
          <a:solidFill>
            <a:schemeClr val="tx1"/>
          </a:solidFill>
          <a:latin typeface="+mn-lt"/>
          <a:ea typeface="+mn-ea"/>
          <a:cs typeface="+mn-cs"/>
        </a:defRPr>
      </a:lvl4pPr>
      <a:lvl5pPr marL="1646028" algn="l" defTabSz="823014" rtl="0" eaLnBrk="1" latinLnBrk="0" hangingPunct="1">
        <a:defRPr sz="1589" kern="1200">
          <a:solidFill>
            <a:schemeClr val="tx1"/>
          </a:solidFill>
          <a:latin typeface="+mn-lt"/>
          <a:ea typeface="+mn-ea"/>
          <a:cs typeface="+mn-cs"/>
        </a:defRPr>
      </a:lvl5pPr>
      <a:lvl6pPr marL="2057537" algn="l" defTabSz="823014" rtl="0" eaLnBrk="1" latinLnBrk="0" hangingPunct="1">
        <a:defRPr sz="1589" kern="1200">
          <a:solidFill>
            <a:schemeClr val="tx1"/>
          </a:solidFill>
          <a:latin typeface="+mn-lt"/>
          <a:ea typeface="+mn-ea"/>
          <a:cs typeface="+mn-cs"/>
        </a:defRPr>
      </a:lvl6pPr>
      <a:lvl7pPr marL="2469043" algn="l" defTabSz="823014" rtl="0" eaLnBrk="1" latinLnBrk="0" hangingPunct="1">
        <a:defRPr sz="1589" kern="1200">
          <a:solidFill>
            <a:schemeClr val="tx1"/>
          </a:solidFill>
          <a:latin typeface="+mn-lt"/>
          <a:ea typeface="+mn-ea"/>
          <a:cs typeface="+mn-cs"/>
        </a:defRPr>
      </a:lvl7pPr>
      <a:lvl8pPr marL="2880550" algn="l" defTabSz="823014" rtl="0" eaLnBrk="1" latinLnBrk="0" hangingPunct="1">
        <a:defRPr sz="1589" kern="1200">
          <a:solidFill>
            <a:schemeClr val="tx1"/>
          </a:solidFill>
          <a:latin typeface="+mn-lt"/>
          <a:ea typeface="+mn-ea"/>
          <a:cs typeface="+mn-cs"/>
        </a:defRPr>
      </a:lvl8pPr>
      <a:lvl9pPr marL="3292058" algn="l" defTabSz="823014" rtl="0" eaLnBrk="1" latinLnBrk="0" hangingPunct="1">
        <a:defRPr sz="158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55982079"/>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596231960"/>
      </p:ext>
    </p:extLst>
  </p:cSld>
  <p:clrMap bg1="dk1" tx1="lt1" bg2="dk2" tx2="lt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cstate="screen">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663717538"/>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 id="2147483939" r:id="rId33"/>
    <p:sldLayoutId id="2147483940" r:id="rId34"/>
    <p:sldLayoutId id="2147483941" r:id="rId35"/>
    <p:sldLayoutId id="2147483942"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cstate="screen">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454049521"/>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3075"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defTabSz="913341" eaLnBrk="1" hangingPunct="1">
              <a:defRPr sz="882">
                <a:solidFill>
                  <a:srgbClr val="505050"/>
                </a:solidFill>
                <a:latin typeface="Segoe UI"/>
                <a:ea typeface="ＭＳ Ｐゴシック" charset="0"/>
                <a:cs typeface="+mn-cs"/>
              </a:defRPr>
            </a:lvl1pPr>
          </a:lstStyle>
          <a:p>
            <a:pPr fontAlgn="base">
              <a:spcBef>
                <a:spcPct val="0"/>
              </a:spcBef>
              <a:spcAft>
                <a:spcPct val="0"/>
              </a:spcAft>
              <a:defRPr/>
            </a:pPr>
            <a:fld id="{B424CEB5-78AC-47D8-BB01-BCED592CD15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920584312"/>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Lst>
  <p:transition>
    <p:fade/>
  </p:transition>
  <p:timing>
    <p:tnLst>
      <p:par>
        <p:cTn id="1" dur="indefinite" restart="never" nodeType="tmRoot"/>
      </p:par>
    </p:tnLst>
  </p:timing>
  <p:hf sldNum="0" hdr="0" dt="0"/>
  <p:txStyles>
    <p:titleStyle>
      <a:lvl1pPr algn="l" defTabSz="911949" rtl="0" eaLnBrk="0" fontAlgn="base" hangingPunct="0">
        <a:lnSpc>
          <a:spcPct val="90000"/>
        </a:lnSpc>
        <a:spcBef>
          <a:spcPct val="0"/>
        </a:spcBef>
        <a:spcAft>
          <a:spcPct val="0"/>
        </a:spcAft>
        <a:defRPr lang="en-US" sz="5196" kern="1200" spc="-100" dirty="0">
          <a:ln w="3175">
            <a:noFill/>
          </a:ln>
          <a:solidFill>
            <a:schemeClr val="tx2"/>
          </a:solidFill>
          <a:latin typeface="+mj-lt"/>
          <a:ea typeface="MS PGothic" panose="020B0600070205080204" pitchFamily="34" charset="-128"/>
          <a:cs typeface="Segoe UI" pitchFamily="34" charset="0"/>
        </a:defRPr>
      </a:lvl1pPr>
      <a:lvl2pPr algn="l" defTabSz="911949" rtl="0" eaLnBrk="0" fontAlgn="base" hangingPunct="0">
        <a:lnSpc>
          <a:spcPct val="90000"/>
        </a:lnSpc>
        <a:spcBef>
          <a:spcPct val="0"/>
        </a:spcBef>
        <a:spcAft>
          <a:spcPct val="0"/>
        </a:spcAft>
        <a:defRPr sz="5196">
          <a:solidFill>
            <a:schemeClr val="tx2"/>
          </a:solidFill>
          <a:latin typeface="Segoe UI Light" charset="0"/>
          <a:ea typeface="MS PGothic" panose="020B0600070205080204" pitchFamily="34" charset="-128"/>
          <a:cs typeface="Segoe UI" charset="0"/>
        </a:defRPr>
      </a:lvl2pPr>
      <a:lvl3pPr algn="l" defTabSz="911949" rtl="0" eaLnBrk="0" fontAlgn="base" hangingPunct="0">
        <a:lnSpc>
          <a:spcPct val="90000"/>
        </a:lnSpc>
        <a:spcBef>
          <a:spcPct val="0"/>
        </a:spcBef>
        <a:spcAft>
          <a:spcPct val="0"/>
        </a:spcAft>
        <a:defRPr sz="5196">
          <a:solidFill>
            <a:schemeClr val="tx2"/>
          </a:solidFill>
          <a:latin typeface="Segoe UI Light" charset="0"/>
          <a:ea typeface="MS PGothic" panose="020B0600070205080204" pitchFamily="34" charset="-128"/>
          <a:cs typeface="Segoe UI" charset="0"/>
        </a:defRPr>
      </a:lvl3pPr>
      <a:lvl4pPr algn="l" defTabSz="911949" rtl="0" eaLnBrk="0" fontAlgn="base" hangingPunct="0">
        <a:lnSpc>
          <a:spcPct val="90000"/>
        </a:lnSpc>
        <a:spcBef>
          <a:spcPct val="0"/>
        </a:spcBef>
        <a:spcAft>
          <a:spcPct val="0"/>
        </a:spcAft>
        <a:defRPr sz="5196">
          <a:solidFill>
            <a:schemeClr val="tx2"/>
          </a:solidFill>
          <a:latin typeface="Segoe UI Light" charset="0"/>
          <a:ea typeface="MS PGothic" panose="020B0600070205080204" pitchFamily="34" charset="-128"/>
          <a:cs typeface="Segoe UI" charset="0"/>
        </a:defRPr>
      </a:lvl4pPr>
      <a:lvl5pPr algn="l" defTabSz="911949" rtl="0" eaLnBrk="0" fontAlgn="base" hangingPunct="0">
        <a:lnSpc>
          <a:spcPct val="90000"/>
        </a:lnSpc>
        <a:spcBef>
          <a:spcPct val="0"/>
        </a:spcBef>
        <a:spcAft>
          <a:spcPct val="0"/>
        </a:spcAft>
        <a:defRPr sz="5196">
          <a:solidFill>
            <a:schemeClr val="tx2"/>
          </a:solidFill>
          <a:latin typeface="Segoe UI Light" charset="0"/>
          <a:ea typeface="MS PGothic" panose="020B0600070205080204" pitchFamily="34" charset="-128"/>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4589" indent="-334589" algn="l" defTabSz="911949" rtl="0" eaLnBrk="0" fontAlgn="base" hangingPunct="0">
        <a:lnSpc>
          <a:spcPct val="90000"/>
        </a:lnSpc>
        <a:spcBef>
          <a:spcPct val="20000"/>
        </a:spcBef>
        <a:spcAft>
          <a:spcPct val="0"/>
        </a:spcAft>
        <a:buSzPct val="90000"/>
        <a:buFont typeface="Arial" panose="020B0604020202020204" pitchFamily="34" charset="0"/>
        <a:buChar char="•"/>
        <a:defRPr sz="3823" kern="1200">
          <a:solidFill>
            <a:schemeClr val="tx2"/>
          </a:solidFill>
          <a:latin typeface="+mj-lt"/>
          <a:ea typeface="MS PGothic" panose="020B0600070205080204" pitchFamily="34" charset="-128"/>
          <a:cs typeface="MS PGothic"/>
        </a:defRPr>
      </a:lvl1pPr>
      <a:lvl2pPr marL="571136" indent="-234991" algn="l" defTabSz="911949" rtl="0" eaLnBrk="0" fontAlgn="base" hangingPunct="0">
        <a:lnSpc>
          <a:spcPct val="90000"/>
        </a:lnSpc>
        <a:spcBef>
          <a:spcPct val="20000"/>
        </a:spcBef>
        <a:spcAft>
          <a:spcPct val="0"/>
        </a:spcAft>
        <a:buSzPct val="90000"/>
        <a:buFont typeface="Arial" panose="020B0604020202020204" pitchFamily="34" charset="0"/>
        <a:buChar char="•"/>
        <a:defRPr sz="2353" kern="1200">
          <a:solidFill>
            <a:schemeClr val="tx2"/>
          </a:solidFill>
          <a:latin typeface="+mn-lt"/>
          <a:ea typeface="MS PGothic" panose="020B0600070205080204" pitchFamily="34" charset="-128"/>
          <a:cs typeface="MS PGothic"/>
        </a:defRPr>
      </a:lvl2pPr>
      <a:lvl3pPr marL="782782" indent="-222541" algn="l" defTabSz="911949" rtl="0" eaLnBrk="0" fontAlgn="base" hangingPunct="0">
        <a:lnSpc>
          <a:spcPct val="90000"/>
        </a:lnSpc>
        <a:spcBef>
          <a:spcPct val="20000"/>
        </a:spcBef>
        <a:spcAft>
          <a:spcPct val="0"/>
        </a:spcAft>
        <a:buSzPct val="90000"/>
        <a:buFont typeface="Arial" panose="020B0604020202020204" pitchFamily="34" charset="0"/>
        <a:buChar char="•"/>
        <a:defRPr sz="1961" kern="1200">
          <a:solidFill>
            <a:schemeClr val="tx2"/>
          </a:solidFill>
          <a:latin typeface="+mn-lt"/>
          <a:ea typeface="MS PGothic" panose="020B0600070205080204" pitchFamily="34" charset="-128"/>
          <a:cs typeface="MS PGothic"/>
        </a:defRPr>
      </a:lvl3pPr>
      <a:lvl4pPr marL="1006879" indent="-222541" algn="l" defTabSz="911949"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30975" indent="-222541" algn="l" defTabSz="911949"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5383000"/>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185212724"/>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4">
          <p15:clr>
            <a:srgbClr val="A4A3A4"/>
          </p15:clr>
        </p15:guide>
        <p15:guide id="4294967295" pos="4780">
          <p15:clr>
            <a:srgbClr val="A4A3A4"/>
          </p15:clr>
        </p15:guide>
        <p15:guide id="4294967295" pos="5356">
          <p15:clr>
            <a:srgbClr val="A4A3A4"/>
          </p15:clr>
        </p15:guide>
        <p15:guide id="4294967295" pos="5932">
          <p15:clr>
            <a:srgbClr val="A4A3A4"/>
          </p15:clr>
        </p15:guide>
        <p15:guide id="4294967295" pos="6508">
          <p15:clr>
            <a:srgbClr val="A4A3A4"/>
          </p15:clr>
        </p15:guide>
        <p15:guide id="4294967295" pos="7084">
          <p15:clr>
            <a:srgbClr val="A4A3A4"/>
          </p15:clr>
        </p15:guide>
        <p15:guide id="4294967295" pos="7660">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79720458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4" r:id="rId9"/>
    <p:sldLayoutId id="2147484025" r:id="rId10"/>
    <p:sldLayoutId id="2147484026" r:id="rId11"/>
    <p:sldLayoutId id="2147484027" r:id="rId12"/>
    <p:sldLayoutId id="2147484028" r:id="rId13"/>
    <p:sldLayoutId id="2147484029" r:id="rId14"/>
    <p:sldLayoutId id="2147484030" r:id="rId15"/>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4">
          <p15:clr>
            <a:srgbClr val="A4A3A4"/>
          </p15:clr>
        </p15:guide>
        <p15:guide id="4294967295" pos="4780">
          <p15:clr>
            <a:srgbClr val="A4A3A4"/>
          </p15:clr>
        </p15:guide>
        <p15:guide id="4294967295" pos="5356">
          <p15:clr>
            <a:srgbClr val="A4A3A4"/>
          </p15:clr>
        </p15:guide>
        <p15:guide id="4294967295" pos="5932">
          <p15:clr>
            <a:srgbClr val="A4A3A4"/>
          </p15:clr>
        </p15:guide>
        <p15:guide id="4294967295" pos="6508">
          <p15:clr>
            <a:srgbClr val="A4A3A4"/>
          </p15:clr>
        </p15:guide>
        <p15:guide id="4294967295" pos="7084">
          <p15:clr>
            <a:srgbClr val="A4A3A4"/>
          </p15:clr>
        </p15:guide>
        <p15:guide id="4294967295" pos="7660">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563013118"/>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4">
          <p15:clr>
            <a:srgbClr val="A4A3A4"/>
          </p15:clr>
        </p15:guide>
        <p15:guide id="4294967295" pos="4780">
          <p15:clr>
            <a:srgbClr val="A4A3A4"/>
          </p15:clr>
        </p15:guide>
        <p15:guide id="4294967295" pos="5356">
          <p15:clr>
            <a:srgbClr val="A4A3A4"/>
          </p15:clr>
        </p15:guide>
        <p15:guide id="4294967295" pos="5932">
          <p15:clr>
            <a:srgbClr val="A4A3A4"/>
          </p15:clr>
        </p15:guide>
        <p15:guide id="4294967295" pos="6508">
          <p15:clr>
            <a:srgbClr val="A4A3A4"/>
          </p15:clr>
        </p15:guide>
        <p15:guide id="4294967295" pos="7084">
          <p15:clr>
            <a:srgbClr val="A4A3A4"/>
          </p15:clr>
        </p15:guide>
        <p15:guide id="4294967295"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185575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447149"/>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8082045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14765166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52776866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80"/>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15377983"/>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Lst>
  <p:transition>
    <p:fade/>
  </p:transition>
  <p:txStyles>
    <p:titleStyle>
      <a:lvl1pPr algn="l" defTabSz="914287" rtl="0" eaLnBrk="1" latinLnBrk="0" hangingPunct="1">
        <a:lnSpc>
          <a:spcPct val="90000"/>
        </a:lnSpc>
        <a:spcBef>
          <a:spcPct val="0"/>
        </a:spcBef>
        <a:buNone/>
        <a:defRPr lang="en-US" sz="353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5" marR="0" indent="-336115"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41" marR="0" indent="-236525" algn="l" defTabSz="91428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69" marR="0" indent="-224078" algn="l" defTabSz="91428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46" marR="0" indent="-224078" algn="l" defTabSz="91428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422" marR="0" indent="-224078" algn="l" defTabSz="91428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288"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32"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75"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20"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87" rtl="0" eaLnBrk="1" latinLnBrk="0" hangingPunct="1">
        <a:defRPr sz="1765" kern="1200">
          <a:solidFill>
            <a:schemeClr val="tx1"/>
          </a:solidFill>
          <a:latin typeface="+mn-lt"/>
          <a:ea typeface="+mn-ea"/>
          <a:cs typeface="+mn-cs"/>
        </a:defRPr>
      </a:lvl1pPr>
      <a:lvl2pPr marL="457142" algn="l" defTabSz="914287" rtl="0" eaLnBrk="1" latinLnBrk="0" hangingPunct="1">
        <a:defRPr sz="1765" kern="1200">
          <a:solidFill>
            <a:schemeClr val="tx1"/>
          </a:solidFill>
          <a:latin typeface="+mn-lt"/>
          <a:ea typeface="+mn-ea"/>
          <a:cs typeface="+mn-cs"/>
        </a:defRPr>
      </a:lvl2pPr>
      <a:lvl3pPr marL="914287" algn="l" defTabSz="914287" rtl="0" eaLnBrk="1" latinLnBrk="0" hangingPunct="1">
        <a:defRPr sz="1765" kern="1200">
          <a:solidFill>
            <a:schemeClr val="tx1"/>
          </a:solidFill>
          <a:latin typeface="+mn-lt"/>
          <a:ea typeface="+mn-ea"/>
          <a:cs typeface="+mn-cs"/>
        </a:defRPr>
      </a:lvl3pPr>
      <a:lvl4pPr marL="1371429" algn="l" defTabSz="914287" rtl="0" eaLnBrk="1" latinLnBrk="0" hangingPunct="1">
        <a:defRPr sz="1765" kern="1200">
          <a:solidFill>
            <a:schemeClr val="tx1"/>
          </a:solidFill>
          <a:latin typeface="+mn-lt"/>
          <a:ea typeface="+mn-ea"/>
          <a:cs typeface="+mn-cs"/>
        </a:defRPr>
      </a:lvl4pPr>
      <a:lvl5pPr marL="1828573" algn="l" defTabSz="914287" rtl="0" eaLnBrk="1" latinLnBrk="0" hangingPunct="1">
        <a:defRPr sz="1765" kern="1200">
          <a:solidFill>
            <a:schemeClr val="tx1"/>
          </a:solidFill>
          <a:latin typeface="+mn-lt"/>
          <a:ea typeface="+mn-ea"/>
          <a:cs typeface="+mn-cs"/>
        </a:defRPr>
      </a:lvl5pPr>
      <a:lvl6pPr marL="2285717" algn="l" defTabSz="914287" rtl="0" eaLnBrk="1" latinLnBrk="0" hangingPunct="1">
        <a:defRPr sz="1765" kern="1200">
          <a:solidFill>
            <a:schemeClr val="tx1"/>
          </a:solidFill>
          <a:latin typeface="+mn-lt"/>
          <a:ea typeface="+mn-ea"/>
          <a:cs typeface="+mn-cs"/>
        </a:defRPr>
      </a:lvl6pPr>
      <a:lvl7pPr marL="2742860" algn="l" defTabSz="914287" rtl="0" eaLnBrk="1" latinLnBrk="0" hangingPunct="1">
        <a:defRPr sz="1765" kern="1200">
          <a:solidFill>
            <a:schemeClr val="tx1"/>
          </a:solidFill>
          <a:latin typeface="+mn-lt"/>
          <a:ea typeface="+mn-ea"/>
          <a:cs typeface="+mn-cs"/>
        </a:defRPr>
      </a:lvl7pPr>
      <a:lvl8pPr marL="3200003" algn="l" defTabSz="914287" rtl="0" eaLnBrk="1" latinLnBrk="0" hangingPunct="1">
        <a:defRPr sz="1765" kern="1200">
          <a:solidFill>
            <a:schemeClr val="tx1"/>
          </a:solidFill>
          <a:latin typeface="+mn-lt"/>
          <a:ea typeface="+mn-ea"/>
          <a:cs typeface="+mn-cs"/>
        </a:defRPr>
      </a:lvl8pPr>
      <a:lvl9pPr marL="3657147" algn="l" defTabSz="91428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891070385"/>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1" r:id="rId11"/>
    <p:sldLayoutId id="2147483822" r:id="rId12"/>
    <p:sldLayoutId id="2147483823" r:id="rId13"/>
    <p:sldLayoutId id="2147483824" r:id="rId14"/>
    <p:sldLayoutId id="2147483825" r:id="rId15"/>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75710941"/>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6.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84.xml"/><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22.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21" Type="http://schemas.openxmlformats.org/officeDocument/2006/relationships/image" Target="../media/image83.pn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9.png"/><Relationship Id="rId50" Type="http://schemas.openxmlformats.org/officeDocument/2006/relationships/image" Target="../media/image112.png"/><Relationship Id="rId55" Type="http://schemas.openxmlformats.org/officeDocument/2006/relationships/image" Target="../media/image117.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5.png"/><Relationship Id="rId38" Type="http://schemas.openxmlformats.org/officeDocument/2006/relationships/image" Target="../media/image100.png"/><Relationship Id="rId46" Type="http://schemas.openxmlformats.org/officeDocument/2006/relationships/image" Target="../media/image108.png"/><Relationship Id="rId2" Type="http://schemas.openxmlformats.org/officeDocument/2006/relationships/notesSlide" Target="../notesSlides/notesSlide12.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41" Type="http://schemas.openxmlformats.org/officeDocument/2006/relationships/image" Target="../media/image103.png"/><Relationship Id="rId54" Type="http://schemas.openxmlformats.org/officeDocument/2006/relationships/image" Target="../media/image116.png"/><Relationship Id="rId1" Type="http://schemas.openxmlformats.org/officeDocument/2006/relationships/slideLayout" Target="../slideLayouts/slideLayout308.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3" Type="http://schemas.openxmlformats.org/officeDocument/2006/relationships/image" Target="../media/image115.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36" Type="http://schemas.openxmlformats.org/officeDocument/2006/relationships/image" Target="../media/image98.png"/><Relationship Id="rId49" Type="http://schemas.openxmlformats.org/officeDocument/2006/relationships/image" Target="../media/image111.png"/><Relationship Id="rId57" Type="http://schemas.openxmlformats.org/officeDocument/2006/relationships/image" Target="../media/image119.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4" Type="http://schemas.openxmlformats.org/officeDocument/2006/relationships/image" Target="../media/image106.png"/><Relationship Id="rId52" Type="http://schemas.openxmlformats.org/officeDocument/2006/relationships/image" Target="../media/image114.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png"/><Relationship Id="rId43" Type="http://schemas.openxmlformats.org/officeDocument/2006/relationships/image" Target="../media/image105.png"/><Relationship Id="rId48" Type="http://schemas.openxmlformats.org/officeDocument/2006/relationships/image" Target="../media/image110.png"/><Relationship Id="rId56" Type="http://schemas.openxmlformats.org/officeDocument/2006/relationships/image" Target="../media/image118.png"/><Relationship Id="rId8" Type="http://schemas.openxmlformats.org/officeDocument/2006/relationships/image" Target="../media/image70.png"/><Relationship Id="rId51" Type="http://schemas.openxmlformats.org/officeDocument/2006/relationships/image" Target="../media/image113.png"/><Relationship Id="rId3"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191.xml"/><Relationship Id="rId4" Type="http://schemas.openxmlformats.org/officeDocument/2006/relationships/image" Target="../media/image122.emf"/></Relationships>
</file>

<file path=ppt/slides/_rels/slide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68.xml"/><Relationship Id="rId4" Type="http://schemas.openxmlformats.org/officeDocument/2006/relationships/image" Target="../media/image121.emf"/></Relationships>
</file>

<file path=ppt/slides/_rels/slide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2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168.xml"/><Relationship Id="rId5" Type="http://schemas.openxmlformats.org/officeDocument/2006/relationships/image" Target="../media/image128.png"/><Relationship Id="rId4" Type="http://schemas.openxmlformats.org/officeDocument/2006/relationships/image" Target="../media/image127.png"/></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168.xml"/></Relationships>
</file>

<file path=ppt/slides/_rels/slide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18.xml"/><Relationship Id="rId16" Type="http://schemas.openxmlformats.org/officeDocument/2006/relationships/image" Target="../media/image155.png"/><Relationship Id="rId1" Type="http://schemas.openxmlformats.org/officeDocument/2006/relationships/slideLayout" Target="../slideLayouts/slideLayout5.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23.xml.rels><?xml version="1.0" encoding="UTF-8" standalone="yes"?>
<Relationships xmlns="http://schemas.openxmlformats.org/package/2006/relationships"><Relationship Id="rId8" Type="http://schemas.openxmlformats.org/officeDocument/2006/relationships/image" Target="../media/image158.jpeg"/><Relationship Id="rId13" Type="http://schemas.openxmlformats.org/officeDocument/2006/relationships/image" Target="../media/image163.png"/><Relationship Id="rId18" Type="http://schemas.openxmlformats.org/officeDocument/2006/relationships/image" Target="../media/image168.png"/><Relationship Id="rId26" Type="http://schemas.openxmlformats.org/officeDocument/2006/relationships/image" Target="../media/image176.png"/><Relationship Id="rId3" Type="http://schemas.openxmlformats.org/officeDocument/2006/relationships/slideLayout" Target="../slideLayouts/slideLayout316.xml"/><Relationship Id="rId21" Type="http://schemas.openxmlformats.org/officeDocument/2006/relationships/image" Target="../media/image171.png"/><Relationship Id="rId34" Type="http://schemas.openxmlformats.org/officeDocument/2006/relationships/image" Target="../media/image182.jpeg"/><Relationship Id="rId7" Type="http://schemas.openxmlformats.org/officeDocument/2006/relationships/image" Target="../media/image157.png"/><Relationship Id="rId12" Type="http://schemas.openxmlformats.org/officeDocument/2006/relationships/image" Target="../media/image162.jpeg"/><Relationship Id="rId17" Type="http://schemas.openxmlformats.org/officeDocument/2006/relationships/image" Target="../media/image167.png"/><Relationship Id="rId25" Type="http://schemas.openxmlformats.org/officeDocument/2006/relationships/image" Target="../media/image175.png"/><Relationship Id="rId33" Type="http://schemas.openxmlformats.org/officeDocument/2006/relationships/image" Target="../media/image181.jpeg"/><Relationship Id="rId2" Type="http://schemas.openxmlformats.org/officeDocument/2006/relationships/tags" Target="../tags/tag4.xml"/><Relationship Id="rId16" Type="http://schemas.openxmlformats.org/officeDocument/2006/relationships/image" Target="../media/image166.png"/><Relationship Id="rId20" Type="http://schemas.openxmlformats.org/officeDocument/2006/relationships/image" Target="../media/image170.png"/><Relationship Id="rId29" Type="http://schemas.openxmlformats.org/officeDocument/2006/relationships/hyperlink" Target="http://www.asd.gov.au/infosec/irap/index.htm" TargetMode="External"/><Relationship Id="rId1" Type="http://schemas.openxmlformats.org/officeDocument/2006/relationships/vmlDrawing" Target="../drawings/vmlDrawing4.vml"/><Relationship Id="rId6" Type="http://schemas.openxmlformats.org/officeDocument/2006/relationships/image" Target="../media/image156.emf"/><Relationship Id="rId11" Type="http://schemas.openxmlformats.org/officeDocument/2006/relationships/image" Target="../media/image161.jpeg"/><Relationship Id="rId24" Type="http://schemas.openxmlformats.org/officeDocument/2006/relationships/image" Target="../media/image174.jpeg"/><Relationship Id="rId32" Type="http://schemas.openxmlformats.org/officeDocument/2006/relationships/hyperlink" Target="https://www.fisc.or.jp/" TargetMode="External"/><Relationship Id="rId5" Type="http://schemas.openxmlformats.org/officeDocument/2006/relationships/oleObject" Target="../embeddings/oleObject4.bin"/><Relationship Id="rId15" Type="http://schemas.openxmlformats.org/officeDocument/2006/relationships/image" Target="../media/image165.jpeg"/><Relationship Id="rId23" Type="http://schemas.openxmlformats.org/officeDocument/2006/relationships/image" Target="../media/image173.jpeg"/><Relationship Id="rId28" Type="http://schemas.openxmlformats.org/officeDocument/2006/relationships/image" Target="../media/image178.jpeg"/><Relationship Id="rId36" Type="http://schemas.openxmlformats.org/officeDocument/2006/relationships/image" Target="../media/image184.png"/><Relationship Id="rId10" Type="http://schemas.openxmlformats.org/officeDocument/2006/relationships/image" Target="../media/image160.png"/><Relationship Id="rId19" Type="http://schemas.openxmlformats.org/officeDocument/2006/relationships/image" Target="../media/image169.png"/><Relationship Id="rId31" Type="http://schemas.openxmlformats.org/officeDocument/2006/relationships/image" Target="../media/image180.jpeg"/><Relationship Id="rId4" Type="http://schemas.openxmlformats.org/officeDocument/2006/relationships/notesSlide" Target="../notesSlides/notesSlide19.xml"/><Relationship Id="rId9" Type="http://schemas.openxmlformats.org/officeDocument/2006/relationships/image" Target="../media/image159.jpg"/><Relationship Id="rId14" Type="http://schemas.openxmlformats.org/officeDocument/2006/relationships/image" Target="../media/image164.jpeg"/><Relationship Id="rId22" Type="http://schemas.openxmlformats.org/officeDocument/2006/relationships/image" Target="../media/image172.png"/><Relationship Id="rId27" Type="http://schemas.openxmlformats.org/officeDocument/2006/relationships/image" Target="../media/image177.png"/><Relationship Id="rId30" Type="http://schemas.openxmlformats.org/officeDocument/2006/relationships/image" Target="../media/image179.png"/><Relationship Id="rId35" Type="http://schemas.openxmlformats.org/officeDocument/2006/relationships/image" Target="../media/image1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92.xml"/><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4.jp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0.jpg"/><Relationship Id="rId4" Type="http://schemas.openxmlformats.org/officeDocument/2006/relationships/image" Target="../media/image45.jp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xml"/><Relationship Id="rId1" Type="http://schemas.openxmlformats.org/officeDocument/2006/relationships/slideLayout" Target="../slideLayouts/slideLayout83.xml"/><Relationship Id="rId5" Type="http://schemas.openxmlformats.org/officeDocument/2006/relationships/image" Target="../media/image53.png"/><Relationship Id="rId4" Type="http://schemas.openxmlformats.org/officeDocument/2006/relationships/image" Target="../media/image5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2.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365.xml"/><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3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Musings from</a:t>
            </a:r>
            <a:r>
              <a:rPr lang="en-US" dirty="0" smtClean="0"/>
              <a:t/>
            </a:r>
            <a:br>
              <a:rPr lang="en-US" dirty="0" smtClean="0"/>
            </a:br>
            <a:r>
              <a:rPr lang="en-US" dirty="0" smtClean="0"/>
              <a:t>CSA Training Bootcamp</a:t>
            </a:r>
            <a:endParaRPr lang="en-US" dirty="0"/>
          </a:p>
        </p:txBody>
      </p:sp>
      <p:sp>
        <p:nvSpPr>
          <p:cNvPr id="3" name="Text Placeholder 2"/>
          <p:cNvSpPr>
            <a:spLocks noGrp="1"/>
          </p:cNvSpPr>
          <p:nvPr>
            <p:ph type="body" sz="quarter" idx="12"/>
          </p:nvPr>
        </p:nvSpPr>
        <p:spPr/>
        <p:txBody>
          <a:bodyPr/>
          <a:lstStyle/>
          <a:p>
            <a:r>
              <a:rPr lang="en-US" dirty="0" smtClean="0"/>
              <a:t>Todd Schick,  RBA Software</a:t>
            </a:r>
            <a:endParaRPr lang="en-US" dirty="0"/>
          </a:p>
        </p:txBody>
      </p:sp>
      <p:pic>
        <p:nvPicPr>
          <p:cNvPr id="5" name="Picture 4"/>
          <p:cNvPicPr>
            <a:picLocks noChangeAspect="1"/>
          </p:cNvPicPr>
          <p:nvPr/>
        </p:nvPicPr>
        <p:blipFill>
          <a:blip r:embed="rId3"/>
          <a:stretch>
            <a:fillRect/>
          </a:stretch>
        </p:blipFill>
        <p:spPr>
          <a:xfrm>
            <a:off x="2570122" y="439474"/>
            <a:ext cx="1205814" cy="395239"/>
          </a:xfrm>
          <a:prstGeom prst="rect">
            <a:avLst/>
          </a:prstGeom>
        </p:spPr>
      </p:pic>
    </p:spTree>
    <p:extLst>
      <p:ext uri="{BB962C8B-B14F-4D97-AF65-F5344CB8AC3E}">
        <p14:creationId xmlns:p14="http://schemas.microsoft.com/office/powerpoint/2010/main" val="2137871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59345" y="2835543"/>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Agent allocation</a:t>
            </a:r>
          </a:p>
        </p:txBody>
      </p:sp>
      <p:sp>
        <p:nvSpPr>
          <p:cNvPr id="117" name="Rectangle 116"/>
          <p:cNvSpPr/>
          <p:nvPr/>
        </p:nvSpPr>
        <p:spPr bwMode="auto">
          <a:xfrm>
            <a:off x="9059345" y="3564673"/>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Warehouse efficiency</a:t>
            </a:r>
          </a:p>
        </p:txBody>
      </p:sp>
      <p:sp>
        <p:nvSpPr>
          <p:cNvPr id="118" name="Rectangle 117"/>
          <p:cNvSpPr/>
          <p:nvPr/>
        </p:nvSpPr>
        <p:spPr bwMode="auto">
          <a:xfrm>
            <a:off x="9059345" y="4293805"/>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Smart buildings</a:t>
            </a:r>
          </a:p>
        </p:txBody>
      </p:sp>
      <p:sp>
        <p:nvSpPr>
          <p:cNvPr id="119" name="Rectangle 118"/>
          <p:cNvSpPr/>
          <p:nvPr/>
        </p:nvSpPr>
        <p:spPr bwMode="auto">
          <a:xfrm>
            <a:off x="9059345" y="5022935"/>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Predictive maintenance</a:t>
            </a:r>
          </a:p>
        </p:txBody>
      </p:sp>
      <p:sp>
        <p:nvSpPr>
          <p:cNvPr id="120" name="Rectangle 119"/>
          <p:cNvSpPr/>
          <p:nvPr/>
        </p:nvSpPr>
        <p:spPr bwMode="auto">
          <a:xfrm>
            <a:off x="9059345" y="5752064"/>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Supply chain optimization</a:t>
            </a:r>
          </a:p>
        </p:txBody>
      </p:sp>
      <p:sp>
        <p:nvSpPr>
          <p:cNvPr id="122" name="Rectangle 121"/>
          <p:cNvSpPr/>
          <p:nvPr/>
        </p:nvSpPr>
        <p:spPr bwMode="auto">
          <a:xfrm>
            <a:off x="6131345" y="2835544"/>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prstClr val="black"/>
                </a:solidFill>
                <a:cs typeface="Segoe UI" pitchFamily="34" charset="0"/>
              </a:rPr>
              <a:t>User segmentation</a:t>
            </a:r>
          </a:p>
        </p:txBody>
      </p:sp>
      <p:sp>
        <p:nvSpPr>
          <p:cNvPr id="123" name="Rectangle 122"/>
          <p:cNvSpPr/>
          <p:nvPr/>
        </p:nvSpPr>
        <p:spPr bwMode="auto">
          <a:xfrm>
            <a:off x="6131345" y="3564675"/>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Personalized offers</a:t>
            </a:r>
          </a:p>
        </p:txBody>
      </p:sp>
      <p:sp>
        <p:nvSpPr>
          <p:cNvPr id="124" name="Rectangle 123"/>
          <p:cNvSpPr/>
          <p:nvPr/>
        </p:nvSpPr>
        <p:spPr bwMode="auto">
          <a:xfrm>
            <a:off x="6131345" y="4293806"/>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Product </a:t>
            </a:r>
            <a:r>
              <a:rPr lang="en-US" sz="1568" spc="-98" dirty="0">
                <a:solidFill>
                  <a:prstClr val="black"/>
                </a:solidFill>
              </a:rPr>
              <a:t>recommendation</a:t>
            </a:r>
          </a:p>
        </p:txBody>
      </p:sp>
      <p:sp>
        <p:nvSpPr>
          <p:cNvPr id="128" name="Rectangle 127"/>
          <p:cNvSpPr/>
          <p:nvPr/>
        </p:nvSpPr>
        <p:spPr bwMode="auto">
          <a:xfrm>
            <a:off x="3203346" y="2835543"/>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Fraud detection</a:t>
            </a:r>
          </a:p>
        </p:txBody>
      </p:sp>
      <p:sp>
        <p:nvSpPr>
          <p:cNvPr id="129" name="Rectangle 128"/>
          <p:cNvSpPr/>
          <p:nvPr/>
        </p:nvSpPr>
        <p:spPr bwMode="auto">
          <a:xfrm>
            <a:off x="3203346" y="3564673"/>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Credit risk management</a:t>
            </a:r>
          </a:p>
        </p:txBody>
      </p:sp>
      <p:sp>
        <p:nvSpPr>
          <p:cNvPr id="151" name="Rectangle 150"/>
          <p:cNvSpPr/>
          <p:nvPr/>
        </p:nvSpPr>
        <p:spPr bwMode="auto">
          <a:xfrm>
            <a:off x="275346" y="2835543"/>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solidFill>
                  <a:prstClr val="black"/>
                </a:solidFill>
                <a:cs typeface="Segoe UI" pitchFamily="34" charset="0"/>
              </a:rPr>
              <a:t>Sales forecasting</a:t>
            </a:r>
          </a:p>
        </p:txBody>
      </p:sp>
      <p:sp>
        <p:nvSpPr>
          <p:cNvPr id="154" name="Rectangle 153"/>
          <p:cNvSpPr/>
          <p:nvPr/>
        </p:nvSpPr>
        <p:spPr bwMode="auto">
          <a:xfrm>
            <a:off x="275346" y="3564673"/>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prstClr val="black"/>
                </a:solidFill>
                <a:cs typeface="Segoe UI" pitchFamily="34" charset="0"/>
              </a:rPr>
              <a:t>Demand forecasting</a:t>
            </a:r>
          </a:p>
        </p:txBody>
      </p:sp>
      <p:sp>
        <p:nvSpPr>
          <p:cNvPr id="155" name="Rectangle 154"/>
          <p:cNvSpPr/>
          <p:nvPr/>
        </p:nvSpPr>
        <p:spPr bwMode="auto">
          <a:xfrm>
            <a:off x="275346" y="4293805"/>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prstClr val="black"/>
                </a:solidFill>
                <a:cs typeface="Segoe UI" pitchFamily="34" charset="0"/>
              </a:rPr>
              <a:t>Sales lead scoring</a:t>
            </a:r>
          </a:p>
        </p:txBody>
      </p:sp>
      <p:sp>
        <p:nvSpPr>
          <p:cNvPr id="156" name="Rectangle 155"/>
          <p:cNvSpPr/>
          <p:nvPr/>
        </p:nvSpPr>
        <p:spPr bwMode="auto">
          <a:xfrm>
            <a:off x="275346" y="5022935"/>
            <a:ext cx="2868559" cy="66041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782" tIns="45720" rIns="0" bIns="4572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prstClr val="black"/>
                </a:solidFill>
              </a:rPr>
              <a:t>Marketing mix optimization</a:t>
            </a:r>
          </a:p>
        </p:txBody>
      </p:sp>
      <p:sp>
        <p:nvSpPr>
          <p:cNvPr id="2" name="Title 1"/>
          <p:cNvSpPr>
            <a:spLocks noGrp="1"/>
          </p:cNvSpPr>
          <p:nvPr>
            <p:ph type="title"/>
          </p:nvPr>
        </p:nvSpPr>
        <p:spPr/>
        <p:txBody>
          <a:bodyPr/>
          <a:lstStyle/>
          <a:p>
            <a:r>
              <a:rPr lang="en-US" dirty="0" smtClean="0"/>
              <a:t>Use Cases for Advanced Analytics</a:t>
            </a:r>
            <a:endParaRPr lang="en-US" dirty="0"/>
          </a:p>
        </p:txBody>
      </p:sp>
      <p:grpSp>
        <p:nvGrpSpPr>
          <p:cNvPr id="55" name="Group 54"/>
          <p:cNvGrpSpPr/>
          <p:nvPr/>
        </p:nvGrpSpPr>
        <p:grpSpPr>
          <a:xfrm>
            <a:off x="3375446" y="3032409"/>
            <a:ext cx="393029" cy="266675"/>
            <a:chOff x="1819275" y="3757613"/>
            <a:chExt cx="982663" cy="666750"/>
          </a:xfrm>
          <a:solidFill>
            <a:schemeClr val="tx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296802" y="4448656"/>
            <a:ext cx="421433" cy="394977"/>
            <a:chOff x="1441" y="-65"/>
            <a:chExt cx="4795" cy="4494"/>
          </a:xfrm>
          <a:solidFill>
            <a:schemeClr val="tx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296802" y="2967867"/>
            <a:ext cx="390840" cy="395763"/>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0" tIns="40344" rIns="80687" bIns="40344"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grpSp>
        <p:nvGrpSpPr>
          <p:cNvPr id="66" name="Group 65"/>
          <p:cNvGrpSpPr/>
          <p:nvPr/>
        </p:nvGrpSpPr>
        <p:grpSpPr bwMode="black">
          <a:xfrm>
            <a:off x="9225546" y="3709433"/>
            <a:ext cx="455892" cy="370889"/>
            <a:chOff x="5184775" y="225425"/>
            <a:chExt cx="1500188" cy="1220788"/>
          </a:xfrm>
          <a:solidFill>
            <a:schemeClr val="tx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grpSp>
      <p:grpSp>
        <p:nvGrpSpPr>
          <p:cNvPr id="70" name="Group 69"/>
          <p:cNvGrpSpPr/>
          <p:nvPr/>
        </p:nvGrpSpPr>
        <p:grpSpPr>
          <a:xfrm>
            <a:off x="6295668" y="3688276"/>
            <a:ext cx="413209" cy="413209"/>
            <a:chOff x="7156450" y="28575"/>
            <a:chExt cx="325438" cy="325438"/>
          </a:xfrm>
          <a:solidFill>
            <a:schemeClr val="tx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25547" y="2965576"/>
            <a:ext cx="373517" cy="40034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0" tIns="40344" rIns="80687" bIns="40344"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423704" y="4412445"/>
            <a:ext cx="423130" cy="423130"/>
            <a:chOff x="5688" y="5268"/>
            <a:chExt cx="949" cy="949"/>
          </a:xfrm>
          <a:solidFill>
            <a:schemeClr val="tx1">
              <a:lumMod val="50000"/>
              <a:lumOff val="50000"/>
            </a:schemeClr>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423704" y="3032409"/>
            <a:ext cx="441780" cy="266675"/>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423704" y="5167446"/>
            <a:ext cx="371485" cy="37138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endParaRPr lang="en-US" sz="1568"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423704" y="3710230"/>
            <a:ext cx="336601" cy="369295"/>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endParaRPr lang="en-US" sz="1568"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25546" y="5896886"/>
            <a:ext cx="435441" cy="37076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914367"/>
            <a:endParaRPr lang="en-US" sz="1568"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3375446" y="3762053"/>
            <a:ext cx="412280" cy="265649"/>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11" name="Rectangle 10"/>
          <p:cNvSpPr/>
          <p:nvPr/>
        </p:nvSpPr>
        <p:spPr bwMode="auto">
          <a:xfrm>
            <a:off x="269239" y="1405890"/>
            <a:ext cx="11655841" cy="5806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961" dirty="0">
                <a:gradFill>
                  <a:gsLst>
                    <a:gs pos="1250">
                      <a:srgbClr val="EEECE1"/>
                    </a:gs>
                    <a:gs pos="100000">
                      <a:srgbClr val="EEECE1"/>
                    </a:gs>
                  </a:gsLst>
                  <a:lin ang="5400000" scaled="0"/>
                </a:gradFill>
              </a:rPr>
              <a:t>EXAMPLE SOLUTIONS</a:t>
            </a:r>
          </a:p>
        </p:txBody>
      </p:sp>
      <p:grpSp>
        <p:nvGrpSpPr>
          <p:cNvPr id="95" name="Group 94"/>
          <p:cNvGrpSpPr/>
          <p:nvPr/>
        </p:nvGrpSpPr>
        <p:grpSpPr bwMode="black">
          <a:xfrm>
            <a:off x="448352" y="1470539"/>
            <a:ext cx="422587" cy="471730"/>
            <a:chOff x="1435100" y="3879850"/>
            <a:chExt cx="739775" cy="795338"/>
          </a:xfrm>
          <a:solidFill>
            <a:schemeClr val="accent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grpSp>
      <p:grpSp>
        <p:nvGrpSpPr>
          <p:cNvPr id="112" name="Group 111"/>
          <p:cNvGrpSpPr/>
          <p:nvPr/>
        </p:nvGrpSpPr>
        <p:grpSpPr>
          <a:xfrm>
            <a:off x="9225547" y="4438508"/>
            <a:ext cx="320219" cy="371004"/>
            <a:chOff x="5394326" y="4936834"/>
            <a:chExt cx="720725" cy="835025"/>
          </a:xfrm>
          <a:solidFill>
            <a:schemeClr val="tx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78875" y="5162150"/>
            <a:ext cx="336889" cy="381980"/>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171"/>
            <a:endParaRPr lang="en-US" dirty="0">
              <a:gradFill>
                <a:gsLst>
                  <a:gs pos="1250">
                    <a:srgbClr val="FFFFFF"/>
                  </a:gs>
                  <a:gs pos="100000">
                    <a:srgbClr val="FFFFFF"/>
                  </a:gs>
                </a:gsLst>
                <a:lin ang="5400000" scaled="0"/>
              </a:gradFill>
            </a:endParaRPr>
          </a:p>
        </p:txBody>
      </p:sp>
      <p:sp>
        <p:nvSpPr>
          <p:cNvPr id="5" name="Rectangle 4"/>
          <p:cNvSpPr/>
          <p:nvPr/>
        </p:nvSpPr>
        <p:spPr bwMode="auto">
          <a:xfrm>
            <a:off x="269241" y="2040850"/>
            <a:ext cx="2868559" cy="740381"/>
          </a:xfrm>
          <a:prstGeom prst="rect">
            <a:avLst/>
          </a:prstGeom>
          <a:solidFill>
            <a:schemeClr val="tx2">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solidFill>
                  <a:prstClr val="white"/>
                </a:solidFill>
                <a:cs typeface="Segoe UI" pitchFamily="34" charset="0"/>
              </a:rPr>
              <a:t>Sales </a:t>
            </a:r>
            <a:br>
              <a:rPr lang="en-US" sz="1568" kern="0" dirty="0">
                <a:solidFill>
                  <a:prstClr val="white"/>
                </a:solidFill>
                <a:cs typeface="Segoe UI" pitchFamily="34" charset="0"/>
              </a:rPr>
            </a:br>
            <a:r>
              <a:rPr lang="en-US" sz="1568" kern="0" dirty="0">
                <a:solidFill>
                  <a:prstClr val="white"/>
                </a:solidFill>
                <a:cs typeface="Segoe UI" pitchFamily="34" charset="0"/>
              </a:rPr>
              <a:t>and marketing</a:t>
            </a:r>
          </a:p>
        </p:txBody>
      </p:sp>
      <p:sp>
        <p:nvSpPr>
          <p:cNvPr id="110" name="Rectangle 109"/>
          <p:cNvSpPr/>
          <p:nvPr/>
        </p:nvSpPr>
        <p:spPr bwMode="auto">
          <a:xfrm>
            <a:off x="3198334" y="2040850"/>
            <a:ext cx="2868559" cy="740381"/>
          </a:xfrm>
          <a:prstGeom prst="rect">
            <a:avLst/>
          </a:prstGeom>
          <a:solidFill>
            <a:schemeClr val="tx2">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solidFill>
                  <a:prstClr val="white"/>
                </a:solidFill>
                <a:cs typeface="Segoe UI" pitchFamily="34" charset="0"/>
              </a:rPr>
              <a:t>Finance </a:t>
            </a:r>
            <a:br>
              <a:rPr lang="en-US" sz="1568" kern="0" dirty="0">
                <a:solidFill>
                  <a:prstClr val="white"/>
                </a:solidFill>
                <a:cs typeface="Segoe UI" pitchFamily="34" charset="0"/>
              </a:rPr>
            </a:br>
            <a:r>
              <a:rPr lang="en-US" sz="1568" kern="0" dirty="0">
                <a:solidFill>
                  <a:prstClr val="white"/>
                </a:solidFill>
                <a:cs typeface="Segoe UI" pitchFamily="34" charset="0"/>
              </a:rPr>
              <a:t>and risk</a:t>
            </a:r>
          </a:p>
        </p:txBody>
      </p:sp>
      <p:sp>
        <p:nvSpPr>
          <p:cNvPr id="111" name="Rectangle 110"/>
          <p:cNvSpPr/>
          <p:nvPr/>
        </p:nvSpPr>
        <p:spPr bwMode="auto">
          <a:xfrm>
            <a:off x="6127428" y="2040850"/>
            <a:ext cx="2868559" cy="740381"/>
          </a:xfrm>
          <a:prstGeom prst="rect">
            <a:avLst/>
          </a:prstGeom>
          <a:solidFill>
            <a:schemeClr val="tx2">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solidFill>
                  <a:prstClr val="white"/>
                </a:solidFill>
                <a:cs typeface="Segoe UI" pitchFamily="34" charset="0"/>
              </a:rPr>
              <a:t>Customer </a:t>
            </a:r>
            <a:br>
              <a:rPr lang="en-US" sz="1568" kern="0" dirty="0">
                <a:solidFill>
                  <a:prstClr val="white"/>
                </a:solidFill>
                <a:cs typeface="Segoe UI" pitchFamily="34" charset="0"/>
              </a:rPr>
            </a:br>
            <a:r>
              <a:rPr lang="en-US" sz="1568" kern="0" dirty="0">
                <a:solidFill>
                  <a:prstClr val="white"/>
                </a:solidFill>
                <a:cs typeface="Segoe UI" pitchFamily="34" charset="0"/>
              </a:rPr>
              <a:t>and channel</a:t>
            </a:r>
          </a:p>
        </p:txBody>
      </p:sp>
      <p:sp>
        <p:nvSpPr>
          <p:cNvPr id="116" name="Rectangle 115"/>
          <p:cNvSpPr/>
          <p:nvPr/>
        </p:nvSpPr>
        <p:spPr bwMode="auto">
          <a:xfrm>
            <a:off x="9056521" y="2040850"/>
            <a:ext cx="2868559" cy="740381"/>
          </a:xfrm>
          <a:prstGeom prst="rect">
            <a:avLst/>
          </a:prstGeom>
          <a:solidFill>
            <a:schemeClr val="tx2">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solidFill>
                  <a:prstClr val="white"/>
                </a:solidFill>
                <a:cs typeface="Segoe UI" pitchFamily="34" charset="0"/>
              </a:rPr>
              <a:t>Operations </a:t>
            </a:r>
            <a:br>
              <a:rPr lang="en-US" sz="1568" kern="0" dirty="0">
                <a:solidFill>
                  <a:prstClr val="white"/>
                </a:solidFill>
                <a:cs typeface="Segoe UI" pitchFamily="34" charset="0"/>
              </a:rPr>
            </a:br>
            <a:r>
              <a:rPr lang="en-US" sz="1568" kern="0" dirty="0">
                <a:solidFill>
                  <a:prstClr val="white"/>
                </a:solidFill>
                <a:cs typeface="Segoe UI" pitchFamily="34" charset="0"/>
              </a:rPr>
              <a:t>and workforce</a:t>
            </a:r>
          </a:p>
        </p:txBody>
      </p:sp>
      <p:sp>
        <p:nvSpPr>
          <p:cNvPr id="109" name="Freeform 64"/>
          <p:cNvSpPr>
            <a:spLocks noEditPoints="1"/>
          </p:cNvSpPr>
          <p:nvPr/>
        </p:nvSpPr>
        <p:spPr bwMode="black">
          <a:xfrm>
            <a:off x="423703" y="2204489"/>
            <a:ext cx="471982" cy="3624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44" rIns="80687" bIns="40344"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25546" y="2226096"/>
            <a:ext cx="450684" cy="36054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296801" y="2205509"/>
            <a:ext cx="498624" cy="393192"/>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3375446" y="2305428"/>
            <a:ext cx="512634" cy="234347"/>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4073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Will You Board the Titanic?</a:t>
            </a:r>
            <a:endParaRPr lang="en-US" dirty="0"/>
          </a:p>
        </p:txBody>
      </p:sp>
      <p:pic>
        <p:nvPicPr>
          <p:cNvPr id="6" name="Picture 5"/>
          <p:cNvPicPr>
            <a:picLocks noChangeAspect="1"/>
          </p:cNvPicPr>
          <p:nvPr/>
        </p:nvPicPr>
        <p:blipFill>
          <a:blip r:embed="rId2"/>
          <a:stretch>
            <a:fillRect/>
          </a:stretch>
        </p:blipFill>
        <p:spPr>
          <a:xfrm>
            <a:off x="3433662" y="1524623"/>
            <a:ext cx="2457405" cy="2787241"/>
          </a:xfrm>
          <a:prstGeom prst="rect">
            <a:avLst/>
          </a:prstGeom>
        </p:spPr>
      </p:pic>
      <p:pic>
        <p:nvPicPr>
          <p:cNvPr id="7" name="Picture 6"/>
          <p:cNvPicPr>
            <a:picLocks noChangeAspect="1"/>
          </p:cNvPicPr>
          <p:nvPr/>
        </p:nvPicPr>
        <p:blipFill>
          <a:blip r:embed="rId3"/>
          <a:stretch>
            <a:fillRect/>
          </a:stretch>
        </p:blipFill>
        <p:spPr>
          <a:xfrm>
            <a:off x="320153" y="1524623"/>
            <a:ext cx="2487706" cy="2787241"/>
          </a:xfrm>
          <a:prstGeom prst="rect">
            <a:avLst/>
          </a:prstGeom>
        </p:spPr>
      </p:pic>
      <p:pic>
        <p:nvPicPr>
          <p:cNvPr id="8" name="Picture 7"/>
          <p:cNvPicPr>
            <a:picLocks noChangeAspect="1"/>
          </p:cNvPicPr>
          <p:nvPr/>
        </p:nvPicPr>
        <p:blipFill>
          <a:blip r:embed="rId4"/>
          <a:stretch>
            <a:fillRect/>
          </a:stretch>
        </p:blipFill>
        <p:spPr>
          <a:xfrm>
            <a:off x="6516868" y="1524623"/>
            <a:ext cx="5189402" cy="2787241"/>
          </a:xfrm>
          <a:prstGeom prst="rect">
            <a:avLst/>
          </a:prstGeom>
        </p:spPr>
      </p:pic>
      <p:pic>
        <p:nvPicPr>
          <p:cNvPr id="9" name="Picture 8"/>
          <p:cNvPicPr>
            <a:picLocks noChangeAspect="1"/>
          </p:cNvPicPr>
          <p:nvPr/>
        </p:nvPicPr>
        <p:blipFill>
          <a:blip r:embed="rId5"/>
          <a:stretch>
            <a:fillRect/>
          </a:stretch>
        </p:blipFill>
        <p:spPr>
          <a:xfrm>
            <a:off x="3383511" y="4501479"/>
            <a:ext cx="4721571" cy="2007822"/>
          </a:xfrm>
          <a:prstGeom prst="rect">
            <a:avLst/>
          </a:prstGeom>
        </p:spPr>
      </p:pic>
    </p:spTree>
    <p:extLst>
      <p:ext uri="{BB962C8B-B14F-4D97-AF65-F5344CB8AC3E}">
        <p14:creationId xmlns:p14="http://schemas.microsoft.com/office/powerpoint/2010/main" val="59631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Machine Learning to Make Predictions</a:t>
            </a:r>
            <a:endParaRPr lang="en-US" dirty="0"/>
          </a:p>
        </p:txBody>
      </p:sp>
      <p:pic>
        <p:nvPicPr>
          <p:cNvPr id="3" name="Picture 2"/>
          <p:cNvPicPr>
            <a:picLocks noChangeAspect="1"/>
          </p:cNvPicPr>
          <p:nvPr/>
        </p:nvPicPr>
        <p:blipFill>
          <a:blip r:embed="rId3"/>
          <a:stretch>
            <a:fillRect/>
          </a:stretch>
        </p:blipFill>
        <p:spPr>
          <a:xfrm>
            <a:off x="269241" y="1340693"/>
            <a:ext cx="5349704" cy="4671465"/>
          </a:xfrm>
          <a:prstGeom prst="rect">
            <a:avLst/>
          </a:prstGeom>
        </p:spPr>
      </p:pic>
      <p:pic>
        <p:nvPicPr>
          <p:cNvPr id="4" name="Picture 3"/>
          <p:cNvPicPr>
            <a:picLocks noChangeAspect="1"/>
          </p:cNvPicPr>
          <p:nvPr/>
        </p:nvPicPr>
        <p:blipFill>
          <a:blip r:embed="rId4"/>
          <a:stretch>
            <a:fillRect/>
          </a:stretch>
        </p:blipFill>
        <p:spPr>
          <a:xfrm>
            <a:off x="5844146" y="1340693"/>
            <a:ext cx="5053350" cy="5337907"/>
          </a:xfrm>
          <a:prstGeom prst="rect">
            <a:avLst/>
          </a:prstGeom>
        </p:spPr>
      </p:pic>
    </p:spTree>
    <p:extLst>
      <p:ext uri="{BB962C8B-B14F-4D97-AF65-F5344CB8AC3E}">
        <p14:creationId xmlns:p14="http://schemas.microsoft.com/office/powerpoint/2010/main" val="42193502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with MS Excel</a:t>
            </a:r>
            <a:endParaRPr lang="en-US" dirty="0"/>
          </a:p>
        </p:txBody>
      </p:sp>
      <p:pic>
        <p:nvPicPr>
          <p:cNvPr id="4098" name="Picture 2" descr="https://kloudsolutions.files.wordpress.com/2015/07/titanicpredic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86" y="1452282"/>
            <a:ext cx="10725150"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0686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372" b="1" kern="0" dirty="0">
                <a:solidFill>
                  <a:srgbClr val="FFFF00"/>
                </a:solidFill>
                <a:ea typeface="Segoe UI" pitchFamily="34" charset="0"/>
                <a:cs typeface="Segoe UI" pitchFamily="34" charset="0"/>
              </a:rPr>
              <a:t>Platform Services</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OS/Server 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22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53278" y="531051"/>
            <a:ext cx="2331684" cy="232346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a:p>
                <a:pPr defTabSz="913950" eaLnBrk="0" fontAlgn="base" hangingPunct="0">
                  <a:lnSpc>
                    <a:spcPts val="800"/>
                  </a:lnSpc>
                  <a:spcBef>
                    <a:spcPct val="0"/>
                  </a:spcBef>
                  <a:spcAft>
                    <a:spcPct val="0"/>
                  </a:spcAft>
                  <a:defRPr/>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1975470" y="3533308"/>
            <a:ext cx="2049933" cy="823962"/>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13950" eaLnBrk="0" fontAlgn="base" hangingPunct="0">
                  <a:lnSpc>
                    <a:spcPts val="800"/>
                  </a:lnSpc>
                  <a:spcBef>
                    <a:spcPct val="0"/>
                  </a:spcBef>
                  <a:spcAft>
                    <a:spcPct val="0"/>
                  </a:spcAft>
                  <a:defRPr/>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58629" y="2071811"/>
            <a:ext cx="2145693" cy="1324462"/>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234134" y="531051"/>
            <a:ext cx="1539076" cy="402826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solidFill>
                  <a:srgbClr val="FFFFFF"/>
                </a:solidFill>
                <a:ea typeface="Segoe UI" pitchFamily="34" charset="0"/>
                <a:cs typeface="Segoe UI" pitchFamily="34" charset="0"/>
              </a:rPr>
              <a:t>Hybrid</a:t>
            </a:r>
          </a:p>
          <a:p>
            <a:pPr algn="ctr" defTabSz="895923" fontAlgn="base">
              <a:lnSpc>
                <a:spcPct val="90000"/>
              </a:lnSpc>
              <a:defRPr/>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452551"/>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194433"/>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defRPr/>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75100" y="3794859"/>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89065" y="3359265"/>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6609733" y="535708"/>
            <a:ext cx="3470154" cy="1721170"/>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defRPr/>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defRPr/>
            </a:pPr>
            <a:endParaRPr lang="en-US" sz="1765">
              <a:solidFill>
                <a:srgbClr val="FFFFFF"/>
              </a:solidFill>
            </a:endParaRPr>
          </a:p>
        </p:txBody>
      </p:sp>
      <p:grpSp>
        <p:nvGrpSpPr>
          <p:cNvPr id="337" name="Group 336"/>
          <p:cNvGrpSpPr/>
          <p:nvPr/>
        </p:nvGrpSpPr>
        <p:grpSpPr>
          <a:xfrm>
            <a:off x="10506680" y="1132444"/>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367685" y="5115782"/>
            <a:ext cx="907316" cy="352472"/>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Azure</a:t>
              </a:r>
            </a:p>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Premium</a:t>
              </a:r>
            </a:p>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536681"/>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App</a:t>
              </a:r>
            </a:p>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873848"/>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4148047" y="2960397"/>
            <a:ext cx="2309188" cy="140481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Container</a:t>
              </a:r>
            </a:p>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grpSp>
      <p:grpSp>
        <p:nvGrpSpPr>
          <p:cNvPr id="23" name="Group 22"/>
          <p:cNvGrpSpPr/>
          <p:nvPr/>
        </p:nvGrpSpPr>
        <p:grpSpPr>
          <a:xfrm>
            <a:off x="7657563" y="5128638"/>
            <a:ext cx="677714" cy="33961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497842" y="2011498"/>
            <a:ext cx="992677" cy="315111"/>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613768" y="2422038"/>
            <a:ext cx="3645276" cy="1943177"/>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48143" y="522379"/>
            <a:ext cx="1517289" cy="4072492"/>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372" b="1" kern="0" dirty="0">
                <a:solidFill>
                  <a:srgbClr val="FFFFFF"/>
                </a:solidFill>
                <a:ea typeface="Segoe UI" pitchFamily="34" charset="0"/>
                <a:cs typeface="Segoe UI" pitchFamily="34" charset="0"/>
              </a:rPr>
              <a:t>Security &amp; Management</a:t>
            </a:r>
          </a:p>
        </p:txBody>
      </p:sp>
      <p:grpSp>
        <p:nvGrpSpPr>
          <p:cNvPr id="334" name="Group 333"/>
          <p:cNvGrpSpPr/>
          <p:nvPr/>
        </p:nvGrpSpPr>
        <p:grpSpPr>
          <a:xfrm>
            <a:off x="548432" y="1484549"/>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29769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79018"/>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06428"/>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441019"/>
            <a:ext cx="986875" cy="353353"/>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48432" y="3811345"/>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48432" y="4271266"/>
            <a:ext cx="988565" cy="303165"/>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48432" y="1867292"/>
            <a:ext cx="992677" cy="315111"/>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22129" y="3046525"/>
            <a:ext cx="1005357" cy="326778"/>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sp>
        <p:nvSpPr>
          <p:cNvPr id="264" name="Rounded Rectangle 263"/>
          <p:cNvSpPr/>
          <p:nvPr/>
        </p:nvSpPr>
        <p:spPr bwMode="auto">
          <a:xfrm>
            <a:off x="2903439" y="698618"/>
            <a:ext cx="971270" cy="750414"/>
          </a:xfrm>
          <a:prstGeom prst="roundRect">
            <a:avLst/>
          </a:prstGeom>
          <a:noFill/>
          <a:ln w="50800">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179285" tIns="143428" rIns="179285" bIns="143428"/>
          <a:lstStyle/>
          <a:p>
            <a:pPr algn="ctr" defTabSz="914102" eaLnBrk="0" fontAlgn="base" hangingPunct="0">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8591239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5155" y="2031587"/>
            <a:ext cx="1969137" cy="1219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Connector 93"/>
          <p:cNvCxnSpPr/>
          <p:nvPr/>
        </p:nvCxnSpPr>
        <p:spPr>
          <a:xfrm flipH="1">
            <a:off x="5878641" y="1213514"/>
            <a:ext cx="2996" cy="5050784"/>
          </a:xfrm>
          <a:prstGeom prst="line">
            <a:avLst/>
          </a:prstGeom>
          <a:noFill/>
          <a:ln w="15875" cap="flat" cmpd="sng" algn="ctr">
            <a:solidFill>
              <a:sysClr val="windowText" lastClr="000000"/>
            </a:solidFill>
            <a:prstDash val="solid"/>
            <a:miter lim="800000"/>
          </a:ln>
          <a:effectLst/>
        </p:spPr>
      </p:cxnSp>
      <p:sp>
        <p:nvSpPr>
          <p:cNvPr id="15" name="Flowchart: Magnetic Disk 14"/>
          <p:cNvSpPr/>
          <p:nvPr/>
        </p:nvSpPr>
        <p:spPr>
          <a:xfrm>
            <a:off x="1613925" y="4154534"/>
            <a:ext cx="2084615" cy="1608134"/>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1795624" y="4796937"/>
            <a:ext cx="263768" cy="323329"/>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19" name="Group 18"/>
          <p:cNvGrpSpPr/>
          <p:nvPr/>
        </p:nvGrpSpPr>
        <p:grpSpPr>
          <a:xfrm>
            <a:off x="2229566" y="4796937"/>
            <a:ext cx="263768" cy="323329"/>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22" name="Group 21"/>
          <p:cNvGrpSpPr/>
          <p:nvPr/>
        </p:nvGrpSpPr>
        <p:grpSpPr>
          <a:xfrm>
            <a:off x="2663507" y="4796937"/>
            <a:ext cx="263768" cy="323329"/>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25" name="Group 24"/>
          <p:cNvGrpSpPr/>
          <p:nvPr/>
        </p:nvGrpSpPr>
        <p:grpSpPr>
          <a:xfrm>
            <a:off x="3097447" y="4796937"/>
            <a:ext cx="263768" cy="323329"/>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28" name="Group 27"/>
          <p:cNvGrpSpPr/>
          <p:nvPr/>
        </p:nvGrpSpPr>
        <p:grpSpPr>
          <a:xfrm>
            <a:off x="1795624" y="5229459"/>
            <a:ext cx="263768" cy="323329"/>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31" name="Group 30"/>
          <p:cNvGrpSpPr/>
          <p:nvPr/>
        </p:nvGrpSpPr>
        <p:grpSpPr>
          <a:xfrm>
            <a:off x="2229566" y="5229459"/>
            <a:ext cx="263768" cy="323329"/>
            <a:chOff x="4818580" y="4212404"/>
            <a:chExt cx="441789" cy="544531"/>
          </a:xfrm>
        </p:grpSpPr>
        <p:sp>
          <p:nvSpPr>
            <p:cNvPr id="32" name="Rectangle 31"/>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33" name="Rectangle 32"/>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34" name="Group 33"/>
          <p:cNvGrpSpPr/>
          <p:nvPr/>
        </p:nvGrpSpPr>
        <p:grpSpPr>
          <a:xfrm>
            <a:off x="2663507" y="5229459"/>
            <a:ext cx="263768" cy="323329"/>
            <a:chOff x="4818580" y="4212404"/>
            <a:chExt cx="441789" cy="544531"/>
          </a:xfrm>
        </p:grpSpPr>
        <p:sp>
          <p:nvSpPr>
            <p:cNvPr id="35" name="Rectangle 34"/>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36" name="Rectangle 35"/>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37" name="Group 36"/>
          <p:cNvGrpSpPr/>
          <p:nvPr/>
        </p:nvGrpSpPr>
        <p:grpSpPr>
          <a:xfrm>
            <a:off x="3097447" y="5229459"/>
            <a:ext cx="263768" cy="323329"/>
            <a:chOff x="4818580" y="4212404"/>
            <a:chExt cx="441789" cy="544531"/>
          </a:xfrm>
        </p:grpSpPr>
        <p:sp>
          <p:nvSpPr>
            <p:cNvPr id="38" name="Rectangle 3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39" name="Rectangle 3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sp>
        <p:nvSpPr>
          <p:cNvPr id="41" name="Rectangle 40"/>
          <p:cNvSpPr/>
          <p:nvPr/>
        </p:nvSpPr>
        <p:spPr>
          <a:xfrm>
            <a:off x="953840" y="1023970"/>
            <a:ext cx="3208482" cy="644437"/>
          </a:xfrm>
          <a:prstGeom prst="rect">
            <a:avLst/>
          </a:prstGeom>
        </p:spPr>
        <p:txBody>
          <a:bodyPr wrap="none">
            <a:spAutoFit/>
          </a:bodyPr>
          <a:lstStyle/>
          <a:p>
            <a:pPr marL="280067" indent="-280067" defTabSz="896214">
              <a:buFont typeface="Arial" panose="020B0604020202020204" pitchFamily="34" charset="0"/>
              <a:buChar char="•"/>
            </a:pPr>
            <a:r>
              <a:rPr lang="en-US" dirty="0">
                <a:solidFill>
                  <a:srgbClr val="FFFFFF"/>
                </a:solidFill>
                <a:latin typeface="Segoe UI Light"/>
              </a:rPr>
              <a:t>Single monolithic database</a:t>
            </a:r>
          </a:p>
          <a:p>
            <a:pPr marL="280067" indent="-280067" defTabSz="896214">
              <a:buFont typeface="Arial" panose="020B0604020202020204" pitchFamily="34" charset="0"/>
              <a:buChar char="•"/>
            </a:pPr>
            <a:r>
              <a:rPr lang="en-US" dirty="0">
                <a:solidFill>
                  <a:srgbClr val="FFFFFF"/>
                </a:solidFill>
                <a:latin typeface="Segoe UI Light"/>
              </a:rPr>
              <a:t>Tiers of specific technologies</a:t>
            </a:r>
          </a:p>
        </p:txBody>
      </p:sp>
      <p:cxnSp>
        <p:nvCxnSpPr>
          <p:cNvPr id="105" name="Straight Arrow Connector 104"/>
          <p:cNvCxnSpPr>
            <a:endCxn id="2" idx="2"/>
          </p:cNvCxnSpPr>
          <p:nvPr/>
        </p:nvCxnSpPr>
        <p:spPr>
          <a:xfrm flipH="1" flipV="1">
            <a:off x="2699657" y="2569123"/>
            <a:ext cx="2439" cy="470960"/>
          </a:xfrm>
          <a:prstGeom prst="straightConnector1">
            <a:avLst/>
          </a:prstGeom>
          <a:noFill/>
          <a:ln w="12700" cap="flat" cmpd="sng" algn="ctr">
            <a:solidFill>
              <a:schemeClr val="tx1"/>
            </a:solidFill>
            <a:prstDash val="solid"/>
            <a:miter lim="800000"/>
            <a:tailEnd type="triangle"/>
          </a:ln>
          <a:effectLst/>
        </p:spPr>
      </p:cxnSp>
      <p:sp>
        <p:nvSpPr>
          <p:cNvPr id="110" name="Rectangle 109"/>
          <p:cNvSpPr/>
          <p:nvPr/>
        </p:nvSpPr>
        <p:spPr>
          <a:xfrm>
            <a:off x="2352276" y="3057193"/>
            <a:ext cx="341023" cy="22844"/>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17" name="Rectangle 116"/>
          <p:cNvSpPr/>
          <p:nvPr/>
        </p:nvSpPr>
        <p:spPr>
          <a:xfrm>
            <a:off x="2927624" y="3055364"/>
            <a:ext cx="341023" cy="22844"/>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39" name="Rectangle 138"/>
          <p:cNvSpPr/>
          <p:nvPr/>
        </p:nvSpPr>
        <p:spPr>
          <a:xfrm>
            <a:off x="828469" y="239184"/>
            <a:ext cx="4404450" cy="512935"/>
          </a:xfrm>
          <a:prstGeom prst="rect">
            <a:avLst/>
          </a:prstGeom>
        </p:spPr>
        <p:txBody>
          <a:bodyPr wrap="none">
            <a:spAutoFit/>
          </a:bodyPr>
          <a:lstStyle/>
          <a:p>
            <a:pPr defTabSz="896214"/>
            <a:r>
              <a:rPr lang="en-US" sz="2745" dirty="0">
                <a:solidFill>
                  <a:srgbClr val="FFFFFF"/>
                </a:solidFill>
                <a:latin typeface="Segoe UI Light"/>
              </a:rPr>
              <a:t>State in Monolithic approach</a:t>
            </a:r>
          </a:p>
        </p:txBody>
      </p:sp>
      <p:sp>
        <p:nvSpPr>
          <p:cNvPr id="140" name="Rectangle 139"/>
          <p:cNvSpPr/>
          <p:nvPr/>
        </p:nvSpPr>
        <p:spPr>
          <a:xfrm>
            <a:off x="6713862" y="274033"/>
            <a:ext cx="4843211" cy="512935"/>
          </a:xfrm>
          <a:prstGeom prst="rect">
            <a:avLst/>
          </a:prstGeom>
        </p:spPr>
        <p:txBody>
          <a:bodyPr wrap="none">
            <a:spAutoFit/>
          </a:bodyPr>
          <a:lstStyle/>
          <a:p>
            <a:pPr defTabSz="896214"/>
            <a:r>
              <a:rPr lang="en-US" sz="2745" dirty="0">
                <a:solidFill>
                  <a:srgbClr val="FFFFFF"/>
                </a:solidFill>
                <a:latin typeface="Segoe UI Light"/>
              </a:rPr>
              <a:t>State in </a:t>
            </a:r>
            <a:r>
              <a:rPr lang="en-US" sz="2745" dirty="0" err="1">
                <a:solidFill>
                  <a:srgbClr val="FFFFFF"/>
                </a:solidFill>
                <a:latin typeface="Segoe UI Light"/>
              </a:rPr>
              <a:t>Microservices</a:t>
            </a:r>
            <a:r>
              <a:rPr lang="en-US" sz="2745" dirty="0">
                <a:solidFill>
                  <a:srgbClr val="FFFFFF"/>
                </a:solidFill>
                <a:latin typeface="Segoe UI Light"/>
              </a:rPr>
              <a:t> approach</a:t>
            </a:r>
          </a:p>
        </p:txBody>
      </p:sp>
      <p:sp>
        <p:nvSpPr>
          <p:cNvPr id="202" name="Rounded Rectangle 201"/>
          <p:cNvSpPr/>
          <p:nvPr/>
        </p:nvSpPr>
        <p:spPr bwMode="auto">
          <a:xfrm>
            <a:off x="1799229" y="3040083"/>
            <a:ext cx="1743837" cy="69550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1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897903" y="3201715"/>
            <a:ext cx="475654" cy="39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6286732" y="1090670"/>
            <a:ext cx="4436634" cy="921397"/>
          </a:xfrm>
          <a:prstGeom prst="rect">
            <a:avLst/>
          </a:prstGeom>
        </p:spPr>
        <p:txBody>
          <a:bodyPr wrap="none">
            <a:spAutoFit/>
          </a:bodyPr>
          <a:lstStyle/>
          <a:p>
            <a:pPr marL="280067" indent="-280067" defTabSz="896214">
              <a:buFont typeface="Arial" panose="020B0604020202020204" pitchFamily="34" charset="0"/>
              <a:buChar char="•"/>
            </a:pPr>
            <a:r>
              <a:rPr lang="en-US" dirty="0">
                <a:solidFill>
                  <a:srgbClr val="FFFFFF"/>
                </a:solidFill>
                <a:latin typeface="Segoe UI Light"/>
              </a:rPr>
              <a:t>Graph of interconnected </a:t>
            </a:r>
            <a:r>
              <a:rPr lang="en-US" dirty="0" err="1">
                <a:solidFill>
                  <a:srgbClr val="FFFFFF"/>
                </a:solidFill>
                <a:latin typeface="Segoe UI Light"/>
              </a:rPr>
              <a:t>microservices</a:t>
            </a:r>
            <a:endParaRPr lang="en-US" dirty="0">
              <a:solidFill>
                <a:srgbClr val="FFFFFF"/>
              </a:solidFill>
              <a:latin typeface="Segoe UI Light"/>
            </a:endParaRPr>
          </a:p>
          <a:p>
            <a:pPr marL="280067" indent="-280067" defTabSz="896214">
              <a:buFont typeface="Arial" panose="020B0604020202020204" pitchFamily="34" charset="0"/>
              <a:buChar char="•"/>
            </a:pPr>
            <a:r>
              <a:rPr lang="en-US" dirty="0">
                <a:solidFill>
                  <a:srgbClr val="FFFFFF"/>
                </a:solidFill>
                <a:latin typeface="Segoe UI Light"/>
              </a:rPr>
              <a:t>State typically scoped to the </a:t>
            </a:r>
            <a:r>
              <a:rPr lang="en-US" dirty="0" err="1">
                <a:solidFill>
                  <a:srgbClr val="FFFFFF"/>
                </a:solidFill>
                <a:latin typeface="Segoe UI Light"/>
              </a:rPr>
              <a:t>microservice</a:t>
            </a:r>
            <a:endParaRPr lang="en-US" dirty="0">
              <a:solidFill>
                <a:srgbClr val="FFFFFF"/>
              </a:solidFill>
              <a:latin typeface="Segoe UI Light"/>
            </a:endParaRPr>
          </a:p>
          <a:p>
            <a:pPr marL="280067" indent="-280067" defTabSz="896214">
              <a:buFont typeface="Arial" panose="020B0604020202020204" pitchFamily="34" charset="0"/>
              <a:buChar char="•"/>
            </a:pPr>
            <a:r>
              <a:rPr lang="en-US" dirty="0">
                <a:solidFill>
                  <a:srgbClr val="FFFFFF"/>
                </a:solidFill>
                <a:latin typeface="Segoe UI Light"/>
              </a:rPr>
              <a:t>Variety of technologies used </a:t>
            </a:r>
          </a:p>
        </p:txBody>
      </p:sp>
      <p:sp>
        <p:nvSpPr>
          <p:cNvPr id="248" name="Rectangle 247"/>
          <p:cNvSpPr/>
          <p:nvPr/>
        </p:nvSpPr>
        <p:spPr>
          <a:xfrm>
            <a:off x="8748434" y="3791307"/>
            <a:ext cx="1220933" cy="553663"/>
          </a:xfrm>
          <a:prstGeom prst="rect">
            <a:avLst/>
          </a:prstGeom>
        </p:spPr>
        <p:txBody>
          <a:bodyPr wrap="square">
            <a:spAutoFit/>
          </a:bodyPr>
          <a:lstStyle/>
          <a:p>
            <a:pPr defTabSz="896214"/>
            <a:r>
              <a:rPr lang="en-US" sz="1469" dirty="0">
                <a:solidFill>
                  <a:prstClr val="black"/>
                </a:solidFill>
                <a:latin typeface="Calibri" panose="020F0502020204030204"/>
              </a:rPr>
              <a:t>stateless services</a:t>
            </a:r>
          </a:p>
        </p:txBody>
      </p:sp>
      <p:grpSp>
        <p:nvGrpSpPr>
          <p:cNvPr id="230" name="Group 229"/>
          <p:cNvGrpSpPr/>
          <p:nvPr/>
        </p:nvGrpSpPr>
        <p:grpSpPr>
          <a:xfrm>
            <a:off x="6431102" y="2062218"/>
            <a:ext cx="5122040" cy="4118844"/>
            <a:chOff x="6560058" y="2103073"/>
            <a:chExt cx="5224748" cy="4201435"/>
          </a:xfrm>
        </p:grpSpPr>
        <p:grpSp>
          <p:nvGrpSpPr>
            <p:cNvPr id="133" name="Group 132"/>
            <p:cNvGrpSpPr/>
            <p:nvPr/>
          </p:nvGrpSpPr>
          <p:grpSpPr>
            <a:xfrm>
              <a:off x="6560058" y="2103073"/>
              <a:ext cx="5014716" cy="4201435"/>
              <a:chOff x="6557711" y="1579470"/>
              <a:chExt cx="5015428" cy="4202031"/>
            </a:xfrm>
          </p:grpSpPr>
          <p:sp>
            <p:nvSpPr>
              <p:cNvPr id="57" name="Rounded Rectangle 56"/>
              <p:cNvSpPr/>
              <p:nvPr/>
            </p:nvSpPr>
            <p:spPr bwMode="auto">
              <a:xfrm>
                <a:off x="6753041" y="3791310"/>
                <a:ext cx="1278240" cy="1393591"/>
              </a:xfrm>
              <a:prstGeom prst="roundRect">
                <a:avLst/>
              </a:prstGeom>
              <a:noFill/>
              <a:ln w="10795" cap="flat" cmpd="sng" algn="ctr">
                <a:solidFill>
                  <a:srgbClr val="404040"/>
                </a:solidFill>
                <a:prstDash val="lgDash"/>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lowchart: Magnetic Disk 57"/>
              <p:cNvSpPr/>
              <p:nvPr/>
            </p:nvSpPr>
            <p:spPr>
              <a:xfrm>
                <a:off x="7110127" y="4552710"/>
                <a:ext cx="571464" cy="57385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7203253" y="4823877"/>
                <a:ext cx="153877" cy="202604"/>
                <a:chOff x="4818580" y="4212404"/>
                <a:chExt cx="441789" cy="544531"/>
              </a:xfrm>
            </p:grpSpPr>
            <p:sp>
              <p:nvSpPr>
                <p:cNvPr id="60" name="Rectangle 5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61" name="Rectangle 6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62" name="Group 61"/>
              <p:cNvGrpSpPr/>
              <p:nvPr/>
            </p:nvGrpSpPr>
            <p:grpSpPr>
              <a:xfrm>
                <a:off x="7440507" y="4823877"/>
                <a:ext cx="153877" cy="202604"/>
                <a:chOff x="4818580" y="4212404"/>
                <a:chExt cx="441789" cy="544531"/>
              </a:xfrm>
            </p:grpSpPr>
            <p:sp>
              <p:nvSpPr>
                <p:cNvPr id="63" name="Rectangle 6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64" name="Rectangle 6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cxnSp>
            <p:nvCxnSpPr>
              <p:cNvPr id="65" name="Straight Arrow Connector 64"/>
              <p:cNvCxnSpPr>
                <a:stCxn id="58" idx="1"/>
              </p:cNvCxnSpPr>
              <p:nvPr/>
            </p:nvCxnSpPr>
            <p:spPr>
              <a:xfrm flipV="1">
                <a:off x="7395859" y="4403607"/>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66" name="Hexagon 65"/>
              <p:cNvSpPr>
                <a:spLocks noChangeAspect="1"/>
              </p:cNvSpPr>
              <p:nvPr/>
            </p:nvSpPr>
            <p:spPr bwMode="auto">
              <a:xfrm>
                <a:off x="7106041" y="3862813"/>
                <a:ext cx="579637" cy="540794"/>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p:cNvSpPr>
                <a:spLocks noChangeAspect="1"/>
              </p:cNvSpPr>
              <p:nvPr/>
            </p:nvSpPr>
            <p:spPr bwMode="auto">
              <a:xfrm>
                <a:off x="8477406" y="3862813"/>
                <a:ext cx="579637" cy="540794"/>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7" name="Hexagon 76"/>
              <p:cNvSpPr>
                <a:spLocks noChangeAspect="1"/>
              </p:cNvSpPr>
              <p:nvPr/>
            </p:nvSpPr>
            <p:spPr bwMode="auto">
              <a:xfrm>
                <a:off x="9661291" y="3855634"/>
                <a:ext cx="579637" cy="540794"/>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Flowchart: Magnetic Disk 77"/>
              <p:cNvSpPr/>
              <p:nvPr/>
            </p:nvSpPr>
            <p:spPr>
              <a:xfrm>
                <a:off x="9873262" y="4213559"/>
                <a:ext cx="157972" cy="140896"/>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p:cNvSpPr>
                <a:spLocks noChangeAspect="1"/>
              </p:cNvSpPr>
              <p:nvPr/>
            </p:nvSpPr>
            <p:spPr bwMode="auto">
              <a:xfrm>
                <a:off x="9106249" y="4901133"/>
                <a:ext cx="579637" cy="540794"/>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0" name="Flowchart: Magnetic Disk 79"/>
              <p:cNvSpPr/>
              <p:nvPr/>
            </p:nvSpPr>
            <p:spPr>
              <a:xfrm>
                <a:off x="9318220" y="5259058"/>
                <a:ext cx="157972" cy="140896"/>
              </a:xfrm>
              <a:prstGeom prst="flowChartMagneticDisk">
                <a:avLst/>
              </a:prstGeom>
              <a:solidFill>
                <a:sysClr val="window" lastClr="FFFFFF"/>
              </a:solidFill>
              <a:ln w="15875" cap="flat" cmpd="sng" algn="ctr">
                <a:solidFill>
                  <a:srgbClr val="00206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Arrow Connector 86"/>
              <p:cNvCxnSpPr>
                <a:stCxn id="57" idx="0"/>
                <a:endCxn id="96" idx="4"/>
              </p:cNvCxnSpPr>
              <p:nvPr/>
            </p:nvCxnSpPr>
            <p:spPr>
              <a:xfrm flipV="1">
                <a:off x="7392161" y="2582878"/>
                <a:ext cx="1335803" cy="1208432"/>
              </a:xfrm>
              <a:prstGeom prst="straightConnector1">
                <a:avLst/>
              </a:prstGeom>
              <a:noFill/>
              <a:ln w="12700" cap="flat" cmpd="sng" algn="ctr">
                <a:solidFill>
                  <a:schemeClr val="tx1"/>
                </a:solidFill>
                <a:prstDash val="solid"/>
                <a:miter lim="800000"/>
                <a:tailEnd type="triangle"/>
              </a:ln>
              <a:effectLst/>
            </p:spPr>
          </p:cxnSp>
          <p:cxnSp>
            <p:nvCxnSpPr>
              <p:cNvPr id="88" name="Straight Arrow Connector 87"/>
              <p:cNvCxnSpPr>
                <a:endCxn id="96" idx="3"/>
              </p:cNvCxnSpPr>
              <p:nvPr/>
            </p:nvCxnSpPr>
            <p:spPr>
              <a:xfrm flipV="1">
                <a:off x="8787172" y="2724826"/>
                <a:ext cx="224690" cy="1137986"/>
              </a:xfrm>
              <a:prstGeom prst="straightConnector1">
                <a:avLst/>
              </a:prstGeom>
              <a:noFill/>
              <a:ln w="12700" cap="flat" cmpd="sng" algn="ctr">
                <a:solidFill>
                  <a:schemeClr val="tx1"/>
                </a:solidFill>
                <a:prstDash val="solid"/>
                <a:miter lim="800000"/>
                <a:tailEnd type="triangle"/>
              </a:ln>
              <a:effectLst/>
            </p:spPr>
          </p:cxnSp>
          <p:cxnSp>
            <p:nvCxnSpPr>
              <p:cNvPr id="89" name="Straight Arrow Connector 88"/>
              <p:cNvCxnSpPr>
                <a:stCxn id="77" idx="3"/>
                <a:endCxn id="76" idx="0"/>
              </p:cNvCxnSpPr>
              <p:nvPr/>
            </p:nvCxnSpPr>
            <p:spPr>
              <a:xfrm flipH="1">
                <a:off x="9057044" y="4126032"/>
                <a:ext cx="604247" cy="7178"/>
              </a:xfrm>
              <a:prstGeom prst="straightConnector1">
                <a:avLst/>
              </a:prstGeom>
              <a:noFill/>
              <a:ln w="12700" cap="flat" cmpd="sng" algn="ctr">
                <a:solidFill>
                  <a:schemeClr val="tx1"/>
                </a:solidFill>
                <a:prstDash val="solid"/>
                <a:miter lim="800000"/>
                <a:tailEnd type="triangle"/>
              </a:ln>
              <a:effectLst/>
            </p:spPr>
          </p:cxnSp>
          <p:cxnSp>
            <p:nvCxnSpPr>
              <p:cNvPr id="90" name="Straight Arrow Connector 89"/>
              <p:cNvCxnSpPr>
                <a:endCxn id="77" idx="0"/>
              </p:cNvCxnSpPr>
              <p:nvPr/>
            </p:nvCxnSpPr>
            <p:spPr>
              <a:xfrm flipH="1">
                <a:off x="10240928" y="4121892"/>
                <a:ext cx="604246" cy="4139"/>
              </a:xfrm>
              <a:prstGeom prst="straightConnector1">
                <a:avLst/>
              </a:prstGeom>
              <a:noFill/>
              <a:ln w="12700" cap="flat" cmpd="sng" algn="ctr">
                <a:solidFill>
                  <a:schemeClr val="tx1"/>
                </a:solidFill>
                <a:prstDash val="solid"/>
                <a:miter lim="800000"/>
                <a:tailEnd type="triangle"/>
              </a:ln>
              <a:effectLst/>
            </p:spPr>
          </p:cxnSp>
          <p:cxnSp>
            <p:nvCxnSpPr>
              <p:cNvPr id="91" name="Straight Arrow Connector 90"/>
              <p:cNvCxnSpPr>
                <a:stCxn id="79" idx="4"/>
                <a:endCxn id="76" idx="1"/>
              </p:cNvCxnSpPr>
              <p:nvPr/>
            </p:nvCxnSpPr>
            <p:spPr>
              <a:xfrm flipH="1" flipV="1">
                <a:off x="8921845" y="4403607"/>
                <a:ext cx="319603" cy="497526"/>
              </a:xfrm>
              <a:prstGeom prst="straightConnector1">
                <a:avLst/>
              </a:prstGeom>
              <a:noFill/>
              <a:ln w="12700" cap="flat" cmpd="sng" algn="ctr">
                <a:solidFill>
                  <a:schemeClr val="tx1"/>
                </a:solidFill>
                <a:prstDash val="solid"/>
                <a:miter lim="800000"/>
                <a:tailEnd type="triangle"/>
              </a:ln>
              <a:effectLst/>
            </p:spPr>
          </p:cxnSp>
          <p:sp>
            <p:nvSpPr>
              <p:cNvPr id="92" name="Rectangle 91"/>
              <p:cNvSpPr/>
              <p:nvPr/>
            </p:nvSpPr>
            <p:spPr>
              <a:xfrm>
                <a:off x="6557711" y="5216656"/>
                <a:ext cx="1958525" cy="564845"/>
              </a:xfrm>
              <a:prstGeom prst="rect">
                <a:avLst/>
              </a:prstGeom>
            </p:spPr>
            <p:txBody>
              <a:bodyPr wrap="square">
                <a:spAutoFit/>
              </a:bodyPr>
              <a:lstStyle/>
              <a:p>
                <a:pPr defTabSz="896214"/>
                <a:r>
                  <a:rPr lang="en-US" sz="1469" dirty="0">
                    <a:solidFill>
                      <a:prstClr val="black"/>
                    </a:solidFill>
                    <a:latin typeface="Calibri" panose="020F0502020204030204"/>
                  </a:rPr>
                  <a:t>stateless services with </a:t>
                </a:r>
              </a:p>
              <a:p>
                <a:pPr defTabSz="896214"/>
                <a:r>
                  <a:rPr lang="en-US" sz="1469" dirty="0">
                    <a:solidFill>
                      <a:prstClr val="black"/>
                    </a:solidFill>
                    <a:latin typeface="Calibri" panose="020F0502020204030204"/>
                  </a:rPr>
                  <a:t>separate stores</a:t>
                </a:r>
              </a:p>
            </p:txBody>
          </p:sp>
          <p:sp>
            <p:nvSpPr>
              <p:cNvPr id="93" name="Rectangle 92"/>
              <p:cNvSpPr/>
              <p:nvPr/>
            </p:nvSpPr>
            <p:spPr>
              <a:xfrm>
                <a:off x="9357112" y="4363481"/>
                <a:ext cx="1245592" cy="564845"/>
              </a:xfrm>
              <a:prstGeom prst="rect">
                <a:avLst/>
              </a:prstGeom>
            </p:spPr>
            <p:txBody>
              <a:bodyPr wrap="square">
                <a:spAutoFit/>
              </a:bodyPr>
              <a:lstStyle/>
              <a:p>
                <a:pPr defTabSz="896214"/>
                <a:r>
                  <a:rPr lang="en-US" sz="1469" dirty="0" err="1">
                    <a:solidFill>
                      <a:prstClr val="black"/>
                    </a:solidFill>
                    <a:latin typeface="Calibri" panose="020F0502020204030204"/>
                  </a:rPr>
                  <a:t>stateful</a:t>
                </a:r>
                <a:r>
                  <a:rPr lang="en-US" sz="1469" dirty="0">
                    <a:solidFill>
                      <a:prstClr val="black"/>
                    </a:solidFill>
                    <a:latin typeface="Calibri" panose="020F0502020204030204"/>
                  </a:rPr>
                  <a:t> services</a:t>
                </a:r>
              </a:p>
            </p:txBody>
          </p:sp>
          <p:grpSp>
            <p:nvGrpSpPr>
              <p:cNvPr id="95" name="Group 94"/>
              <p:cNvGrpSpPr>
                <a:grpSpLocks noChangeAspect="1"/>
              </p:cNvGrpSpPr>
              <p:nvPr/>
            </p:nvGrpSpPr>
            <p:grpSpPr>
              <a:xfrm>
                <a:off x="8727965" y="2090816"/>
                <a:ext cx="567793" cy="634010"/>
                <a:chOff x="5499394" y="1899253"/>
                <a:chExt cx="1132765" cy="1226322"/>
              </a:xfrm>
            </p:grpSpPr>
            <p:sp>
              <p:nvSpPr>
                <p:cNvPr id="96" name="Hexagon 95"/>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pic>
              <p:nvPicPr>
                <p:cNvPr id="97"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Rectangle 97"/>
              <p:cNvSpPr/>
              <p:nvPr/>
            </p:nvSpPr>
            <p:spPr>
              <a:xfrm>
                <a:off x="9966317" y="1937045"/>
                <a:ext cx="1606822" cy="784557"/>
              </a:xfrm>
              <a:prstGeom prst="rect">
                <a:avLst/>
              </a:prstGeom>
            </p:spPr>
            <p:txBody>
              <a:bodyPr wrap="square">
                <a:spAutoFit/>
              </a:bodyPr>
              <a:lstStyle/>
              <a:p>
                <a:pPr defTabSz="896214"/>
                <a:r>
                  <a:rPr lang="en-US" sz="1469" dirty="0">
                    <a:solidFill>
                      <a:prstClr val="black"/>
                    </a:solidFill>
                    <a:latin typeface="Calibri" panose="020F0502020204030204"/>
                  </a:rPr>
                  <a:t>stateless presentation services</a:t>
                </a:r>
              </a:p>
            </p:txBody>
          </p:sp>
          <p:pic>
            <p:nvPicPr>
              <p:cNvPr id="99"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4" y="4023779"/>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623478" y="4023573"/>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855786" y="3979117"/>
                <a:ext cx="200002"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302868" y="5019851"/>
                <a:ext cx="200002"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 name="Group 120"/>
              <p:cNvGrpSpPr>
                <a:grpSpLocks noChangeAspect="1"/>
              </p:cNvGrpSpPr>
              <p:nvPr/>
            </p:nvGrpSpPr>
            <p:grpSpPr>
              <a:xfrm>
                <a:off x="9326297" y="2098174"/>
                <a:ext cx="567793" cy="634010"/>
                <a:chOff x="5499394" y="1899253"/>
                <a:chExt cx="1132765" cy="1226322"/>
              </a:xfrm>
            </p:grpSpPr>
            <p:sp>
              <p:nvSpPr>
                <p:cNvPr id="122" name="Hexagon 12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pic>
              <p:nvPicPr>
                <p:cNvPr id="12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4" name="Group 123"/>
              <p:cNvGrpSpPr>
                <a:grpSpLocks noChangeAspect="1"/>
              </p:cNvGrpSpPr>
              <p:nvPr/>
            </p:nvGrpSpPr>
            <p:grpSpPr>
              <a:xfrm>
                <a:off x="9031937" y="1579470"/>
                <a:ext cx="567793" cy="634010"/>
                <a:chOff x="5499394" y="1899253"/>
                <a:chExt cx="1132765" cy="1226322"/>
              </a:xfrm>
            </p:grpSpPr>
            <p:sp>
              <p:nvSpPr>
                <p:cNvPr id="125" name="Hexagon 124"/>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pic>
              <p:nvPicPr>
                <p:cNvPr id="126"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64" name="Rounded Rectangle 263"/>
            <p:cNvSpPr/>
            <p:nvPr/>
          </p:nvSpPr>
          <p:spPr bwMode="auto">
            <a:xfrm>
              <a:off x="10506747" y="4314289"/>
              <a:ext cx="1278059" cy="1393393"/>
            </a:xfrm>
            <a:prstGeom prst="roundRect">
              <a:avLst/>
            </a:prstGeom>
            <a:noFill/>
            <a:ln w="10795" cap="flat" cmpd="sng" algn="ctr">
              <a:solidFill>
                <a:srgbClr val="404040"/>
              </a:solidFill>
              <a:prstDash val="lgDash"/>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1" name="Group 230"/>
          <p:cNvGrpSpPr/>
          <p:nvPr/>
        </p:nvGrpSpPr>
        <p:grpSpPr>
          <a:xfrm>
            <a:off x="10646220" y="4300053"/>
            <a:ext cx="568162" cy="1238730"/>
            <a:chOff x="10859698" y="4385781"/>
            <a:chExt cx="579555" cy="1263569"/>
          </a:xfrm>
        </p:grpSpPr>
        <p:sp>
          <p:nvSpPr>
            <p:cNvPr id="265" name="Flowchart: Magnetic Disk 264"/>
            <p:cNvSpPr/>
            <p:nvPr/>
          </p:nvSpPr>
          <p:spPr>
            <a:xfrm>
              <a:off x="10863783" y="5075582"/>
              <a:ext cx="571383" cy="573768"/>
            </a:xfrm>
            <a:prstGeom prst="flowChartMagneticDisk">
              <a:avLst/>
            </a:prstGeom>
            <a:solidFill>
              <a:srgbClr val="FF0000"/>
            </a:solidFill>
            <a:ln w="15875" cap="flat" cmpd="sng" algn="ctr">
              <a:solidFill>
                <a:sysClr val="window" lastClr="FFFFFF"/>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266" name="Group 265"/>
            <p:cNvGrpSpPr/>
            <p:nvPr/>
          </p:nvGrpSpPr>
          <p:grpSpPr>
            <a:xfrm>
              <a:off x="10956896" y="5346710"/>
              <a:ext cx="153855" cy="202575"/>
              <a:chOff x="4818580" y="4212404"/>
              <a:chExt cx="441789" cy="544531"/>
            </a:xfrm>
          </p:grpSpPr>
          <p:sp>
            <p:nvSpPr>
              <p:cNvPr id="267" name="Rectangle 26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68" name="Rectangle 26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269" name="Group 268"/>
            <p:cNvGrpSpPr/>
            <p:nvPr/>
          </p:nvGrpSpPr>
          <p:grpSpPr>
            <a:xfrm>
              <a:off x="11194116" y="5346710"/>
              <a:ext cx="153855" cy="202575"/>
              <a:chOff x="4818580" y="4212404"/>
              <a:chExt cx="441789" cy="544531"/>
            </a:xfrm>
          </p:grpSpPr>
          <p:sp>
            <p:nvSpPr>
              <p:cNvPr id="270" name="Rectangle 26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71" name="Rectangle 27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cxnSp>
          <p:nvCxnSpPr>
            <p:cNvPr id="272" name="Straight Arrow Connector 271"/>
            <p:cNvCxnSpPr>
              <a:stCxn id="265" idx="1"/>
            </p:cNvCxnSpPr>
            <p:nvPr/>
          </p:nvCxnSpPr>
          <p:spPr>
            <a:xfrm flipV="1">
              <a:off x="11149474" y="4926499"/>
              <a:ext cx="0" cy="149082"/>
            </a:xfrm>
            <a:prstGeom prst="straightConnector1">
              <a:avLst/>
            </a:prstGeom>
            <a:noFill/>
            <a:ln w="12700" cap="flat" cmpd="sng" algn="ctr">
              <a:solidFill>
                <a:sysClr val="windowText" lastClr="000000"/>
              </a:solidFill>
              <a:prstDash val="solid"/>
              <a:miter lim="800000"/>
              <a:tailEnd type="triangle"/>
            </a:ln>
            <a:effectLst/>
          </p:spPr>
        </p:cxnSp>
        <p:sp>
          <p:nvSpPr>
            <p:cNvPr id="273" name="Hexagon 272"/>
            <p:cNvSpPr>
              <a:spLocks noChangeAspect="1"/>
            </p:cNvSpPr>
            <p:nvPr/>
          </p:nvSpPr>
          <p:spPr bwMode="auto">
            <a:xfrm>
              <a:off x="10859698" y="4385781"/>
              <a:ext cx="579555" cy="540717"/>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1005748" y="4546519"/>
              <a:ext cx="266172" cy="21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6" name="Group 235"/>
          <p:cNvGrpSpPr/>
          <p:nvPr/>
        </p:nvGrpSpPr>
        <p:grpSpPr>
          <a:xfrm>
            <a:off x="1827738" y="1873621"/>
            <a:ext cx="1743837" cy="695502"/>
            <a:chOff x="3376521" y="2451684"/>
            <a:chExt cx="1778805" cy="709448"/>
          </a:xfrm>
        </p:grpSpPr>
        <p:sp>
          <p:nvSpPr>
            <p:cNvPr id="2" name="Rounded Rectangle 1"/>
            <p:cNvSpPr/>
            <p:nvPr/>
          </p:nvSpPr>
          <p:spPr bwMode="auto">
            <a:xfrm>
              <a:off x="3376521" y="2451684"/>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465208" y="2649249"/>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 name="Group 234"/>
            <p:cNvGrpSpPr/>
            <p:nvPr/>
          </p:nvGrpSpPr>
          <p:grpSpPr>
            <a:xfrm>
              <a:off x="4038674" y="2540411"/>
              <a:ext cx="1001251" cy="552279"/>
              <a:chOff x="1555527" y="2277226"/>
              <a:chExt cx="1001251" cy="552279"/>
            </a:xfrm>
          </p:grpSpPr>
          <p:sp>
            <p:nvSpPr>
              <p:cNvPr id="172" name="Rectangle 171"/>
              <p:cNvSpPr/>
              <p:nvPr/>
            </p:nvSpPr>
            <p:spPr>
              <a:xfrm>
                <a:off x="1555527" y="2277226"/>
                <a:ext cx="411600" cy="237018"/>
              </a:xfrm>
              <a:prstGeom prst="rect">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p:cNvSpPr/>
              <p:nvPr/>
            </p:nvSpPr>
            <p:spPr>
              <a:xfrm>
                <a:off x="1850355" y="2592487"/>
                <a:ext cx="411600" cy="237018"/>
              </a:xfrm>
              <a:prstGeom prst="rect">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a:xfrm>
                <a:off x="1590213" y="23281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5" name="Rectangle 174"/>
              <p:cNvSpPr/>
              <p:nvPr/>
            </p:nvSpPr>
            <p:spPr>
              <a:xfrm>
                <a:off x="1590213" y="2368711"/>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6" name="Rectangle 175"/>
              <p:cNvSpPr/>
              <p:nvPr/>
            </p:nvSpPr>
            <p:spPr>
              <a:xfrm>
                <a:off x="1592058" y="2449160"/>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7" name="Rectangle 176"/>
              <p:cNvSpPr/>
              <p:nvPr/>
            </p:nvSpPr>
            <p:spPr>
              <a:xfrm>
                <a:off x="1882273" y="26415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8" name="Rectangle 177"/>
              <p:cNvSpPr/>
              <p:nvPr/>
            </p:nvSpPr>
            <p:spPr>
              <a:xfrm>
                <a:off x="1882273" y="2682108"/>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9" name="Rectangle 178"/>
              <p:cNvSpPr/>
              <p:nvPr/>
            </p:nvSpPr>
            <p:spPr>
              <a:xfrm>
                <a:off x="1884117" y="276255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0" name="Rectangle 179"/>
              <p:cNvSpPr/>
              <p:nvPr/>
            </p:nvSpPr>
            <p:spPr>
              <a:xfrm>
                <a:off x="2145178" y="2277226"/>
                <a:ext cx="411600" cy="237018"/>
              </a:xfrm>
              <a:prstGeom prst="rect">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a:xfrm>
                <a:off x="2177098" y="2326329"/>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2" name="Rectangle 181"/>
              <p:cNvSpPr/>
              <p:nvPr/>
            </p:nvSpPr>
            <p:spPr>
              <a:xfrm>
                <a:off x="2177098" y="2366846"/>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3" name="Rectangle 182"/>
              <p:cNvSpPr/>
              <p:nvPr/>
            </p:nvSpPr>
            <p:spPr>
              <a:xfrm>
                <a:off x="2178942" y="24472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grpSp>
        <p:nvGrpSpPr>
          <p:cNvPr id="185" name="Group 184"/>
          <p:cNvGrpSpPr/>
          <p:nvPr/>
        </p:nvGrpSpPr>
        <p:grpSpPr>
          <a:xfrm>
            <a:off x="2493333" y="3153817"/>
            <a:ext cx="981569" cy="541422"/>
            <a:chOff x="1555527" y="2277226"/>
            <a:chExt cx="1001251" cy="552279"/>
          </a:xfrm>
        </p:grpSpPr>
        <p:sp>
          <p:nvSpPr>
            <p:cNvPr id="186" name="Rectangle 185"/>
            <p:cNvSpPr/>
            <p:nvPr/>
          </p:nvSpPr>
          <p:spPr>
            <a:xfrm>
              <a:off x="1555527" y="2277226"/>
              <a:ext cx="411600" cy="237018"/>
            </a:xfrm>
            <a:prstGeom prst="rect">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a:xfrm>
              <a:off x="1850355" y="2592487"/>
              <a:ext cx="411600" cy="237018"/>
            </a:xfrm>
            <a:prstGeom prst="rect">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a:xfrm>
              <a:off x="1590213" y="23281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9" name="Rectangle 188"/>
            <p:cNvSpPr/>
            <p:nvPr/>
          </p:nvSpPr>
          <p:spPr>
            <a:xfrm>
              <a:off x="1590213" y="2368711"/>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0" name="Rectangle 189"/>
            <p:cNvSpPr/>
            <p:nvPr/>
          </p:nvSpPr>
          <p:spPr>
            <a:xfrm>
              <a:off x="1592058" y="2449160"/>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1" name="Rectangle 190"/>
            <p:cNvSpPr/>
            <p:nvPr/>
          </p:nvSpPr>
          <p:spPr>
            <a:xfrm>
              <a:off x="1882273" y="26415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2" name="Rectangle 191"/>
            <p:cNvSpPr/>
            <p:nvPr/>
          </p:nvSpPr>
          <p:spPr>
            <a:xfrm>
              <a:off x="1882273" y="2682108"/>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3" name="Rectangle 192"/>
            <p:cNvSpPr/>
            <p:nvPr/>
          </p:nvSpPr>
          <p:spPr>
            <a:xfrm>
              <a:off x="1884117" y="276255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4" name="Rectangle 193"/>
            <p:cNvSpPr/>
            <p:nvPr/>
          </p:nvSpPr>
          <p:spPr>
            <a:xfrm>
              <a:off x="2145178" y="2277226"/>
              <a:ext cx="411600" cy="237018"/>
            </a:xfrm>
            <a:prstGeom prst="rect">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a:xfrm>
              <a:off x="2177098" y="2326329"/>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6" name="Rectangle 195"/>
            <p:cNvSpPr/>
            <p:nvPr/>
          </p:nvSpPr>
          <p:spPr>
            <a:xfrm>
              <a:off x="2177098" y="2366846"/>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7" name="Rectangle 196"/>
            <p:cNvSpPr/>
            <p:nvPr/>
          </p:nvSpPr>
          <p:spPr>
            <a:xfrm>
              <a:off x="2178942" y="24472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cxnSp>
        <p:nvCxnSpPr>
          <p:cNvPr id="249" name="Straight Arrow Connector 248"/>
          <p:cNvCxnSpPr/>
          <p:nvPr/>
        </p:nvCxnSpPr>
        <p:spPr>
          <a:xfrm flipH="1" flipV="1">
            <a:off x="2684269" y="3722254"/>
            <a:ext cx="2439" cy="470960"/>
          </a:xfrm>
          <a:prstGeom prst="straightConnector1">
            <a:avLst/>
          </a:prstGeom>
          <a:noFill/>
          <a:ln w="12700" cap="flat" cmpd="sng" algn="ctr">
            <a:solidFill>
              <a:schemeClr val="tx1"/>
            </a:solidFill>
            <a:prstDash val="solid"/>
            <a:miter lim="800000"/>
            <a:tailEnd type="triangle"/>
          </a:ln>
          <a:effectLst/>
        </p:spPr>
      </p:cxnSp>
    </p:spTree>
    <p:extLst>
      <p:ext uri="{BB962C8B-B14F-4D97-AF65-F5344CB8AC3E}">
        <p14:creationId xmlns:p14="http://schemas.microsoft.com/office/powerpoint/2010/main" val="435341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3529">
                <a:gradFill>
                  <a:gsLst>
                    <a:gs pos="1250">
                      <a:srgbClr val="FFFFFF"/>
                    </a:gs>
                    <a:gs pos="100000">
                      <a:srgbClr val="FFFFFF"/>
                    </a:gs>
                  </a:gsLst>
                  <a:lin ang="5400000" scaled="0"/>
                </a:gradFill>
              </a:rPr>
              <a:t>Comparing Azure Cloud Services vs. Azure Service Fabric </a:t>
            </a:r>
          </a:p>
        </p:txBody>
      </p:sp>
      <p:pic>
        <p:nvPicPr>
          <p:cNvPr id="3" name="Picture 2"/>
          <p:cNvPicPr>
            <a:picLocks noChangeAspect="1"/>
          </p:cNvPicPr>
          <p:nvPr/>
        </p:nvPicPr>
        <p:blipFill>
          <a:blip r:embed="rId2"/>
          <a:stretch>
            <a:fillRect/>
          </a:stretch>
        </p:blipFill>
        <p:spPr>
          <a:xfrm>
            <a:off x="1072433" y="2052475"/>
            <a:ext cx="4651133" cy="2392662"/>
          </a:xfrm>
          <a:prstGeom prst="rect">
            <a:avLst/>
          </a:prstGeom>
        </p:spPr>
      </p:pic>
      <p:sp>
        <p:nvSpPr>
          <p:cNvPr id="4" name="Rectangle 3"/>
          <p:cNvSpPr/>
          <p:nvPr/>
        </p:nvSpPr>
        <p:spPr>
          <a:xfrm>
            <a:off x="1783139" y="1262641"/>
            <a:ext cx="2729617" cy="633625"/>
          </a:xfrm>
          <a:prstGeom prst="rect">
            <a:avLst/>
          </a:prstGeom>
        </p:spPr>
        <p:txBody>
          <a:bodyPr wrap="none">
            <a:spAutoFit/>
          </a:bodyPr>
          <a:lstStyle/>
          <a:p>
            <a:pPr defTabSz="914367"/>
            <a:r>
              <a:rPr lang="en-US" sz="1961" b="1" dirty="0">
                <a:solidFill>
                  <a:srgbClr val="FFFFFF"/>
                </a:solidFill>
                <a:cs typeface="Segoe UI" panose="020B0502040204020203" pitchFamily="34" charset="0"/>
              </a:rPr>
              <a:t>Azure Cloud Services </a:t>
            </a:r>
          </a:p>
          <a:p>
            <a:pPr defTabSz="914367"/>
            <a:r>
              <a:rPr lang="en-US" sz="1568" dirty="0">
                <a:solidFill>
                  <a:srgbClr val="FFFFFF"/>
                </a:solidFill>
                <a:cs typeface="Segoe UI" panose="020B0502040204020203" pitchFamily="34" charset="0"/>
              </a:rPr>
              <a:t>(Web and Worker Roles)</a:t>
            </a:r>
          </a:p>
        </p:txBody>
      </p:sp>
      <p:pic>
        <p:nvPicPr>
          <p:cNvPr id="6" name="Picture 5"/>
          <p:cNvPicPr>
            <a:picLocks noChangeAspect="1"/>
          </p:cNvPicPr>
          <p:nvPr/>
        </p:nvPicPr>
        <p:blipFill>
          <a:blip r:embed="rId3"/>
          <a:stretch>
            <a:fillRect/>
          </a:stretch>
        </p:blipFill>
        <p:spPr>
          <a:xfrm>
            <a:off x="6476222" y="2203076"/>
            <a:ext cx="4395859" cy="2143966"/>
          </a:xfrm>
          <a:prstGeom prst="rect">
            <a:avLst/>
          </a:prstGeom>
        </p:spPr>
      </p:pic>
      <p:sp>
        <p:nvSpPr>
          <p:cNvPr id="7" name="Rectangle 6"/>
          <p:cNvSpPr/>
          <p:nvPr/>
        </p:nvSpPr>
        <p:spPr>
          <a:xfrm>
            <a:off x="7515339" y="1262641"/>
            <a:ext cx="3346019" cy="633625"/>
          </a:xfrm>
          <a:prstGeom prst="rect">
            <a:avLst/>
          </a:prstGeom>
        </p:spPr>
        <p:txBody>
          <a:bodyPr wrap="none">
            <a:spAutoFit/>
          </a:bodyPr>
          <a:lstStyle/>
          <a:p>
            <a:pPr defTabSz="914367"/>
            <a:r>
              <a:rPr lang="en-US" sz="1961" b="1" dirty="0">
                <a:solidFill>
                  <a:srgbClr val="FFFFFF"/>
                </a:solidFill>
                <a:cs typeface="Segoe UI" panose="020B0502040204020203" pitchFamily="34" charset="0"/>
              </a:rPr>
              <a:t>Azure Service Fabric</a:t>
            </a:r>
          </a:p>
          <a:p>
            <a:pPr defTabSz="914367"/>
            <a:r>
              <a:rPr lang="en-US" sz="1568" dirty="0">
                <a:solidFill>
                  <a:srgbClr val="FFFFFF"/>
                </a:solidFill>
                <a:cs typeface="Segoe UI" panose="020B0502040204020203" pitchFamily="34" charset="0"/>
              </a:rPr>
              <a:t>(Stateless, </a:t>
            </a:r>
            <a:r>
              <a:rPr lang="en-US" sz="1568" dirty="0" err="1">
                <a:solidFill>
                  <a:srgbClr val="FFFFFF"/>
                </a:solidFill>
                <a:cs typeface="Segoe UI" panose="020B0502040204020203" pitchFamily="34" charset="0"/>
              </a:rPr>
              <a:t>stateful</a:t>
            </a:r>
            <a:r>
              <a:rPr lang="en-US" sz="1568" dirty="0">
                <a:solidFill>
                  <a:srgbClr val="FFFFFF"/>
                </a:solidFill>
                <a:cs typeface="Segoe UI" panose="020B0502040204020203" pitchFamily="34" charset="0"/>
              </a:rPr>
              <a:t> or Actor services)</a:t>
            </a:r>
          </a:p>
        </p:txBody>
      </p:sp>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4"/>
            <a:ext cx="5495959" cy="4868275"/>
            <a:chOff x="427037" y="1484020"/>
            <a:chExt cx="5606164" cy="4965894"/>
          </a:xfrm>
        </p:grpSpPr>
        <p:sp>
          <p:nvSpPr>
            <p:cNvPr id="5" name="Text Placeholder 3"/>
            <p:cNvSpPr txBox="1">
              <a:spLocks/>
            </p:cNvSpPr>
            <p:nvPr/>
          </p:nvSpPr>
          <p:spPr>
            <a:xfrm>
              <a:off x="427037" y="4307789"/>
              <a:ext cx="5606164" cy="2142125"/>
            </a:xfrm>
            <a:prstGeom prst="rect">
              <a:avLst/>
            </a:prstGeom>
          </p:spPr>
          <p:txBody>
            <a:bodyPr vert="horz" lIns="89642" tIns="44821" rIns="89642" bIns="44821"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FFFFFF"/>
                  </a:solidFill>
                  <a:latin typeface="Segoe UI Light"/>
                </a:rPr>
                <a:t>1 service instance per VM with uneven workloads</a:t>
              </a:r>
            </a:p>
            <a:p>
              <a:pPr marL="728314" lvl="1" indent="-280121">
                <a:buFont typeface="Arial" panose="020B0604020202020204" pitchFamily="34" charset="0"/>
                <a:buChar char="•"/>
              </a:pPr>
              <a:r>
                <a:rPr lang="en-US" sz="1765" dirty="0">
                  <a:solidFill>
                    <a:srgbClr val="FFFFFF"/>
                  </a:solidFill>
                  <a:latin typeface="Segoe UI Light"/>
                </a:rPr>
                <a:t>Lower compute density</a:t>
              </a:r>
            </a:p>
            <a:p>
              <a:pPr marL="728314" lvl="1" indent="-280121">
                <a:buFont typeface="Arial" panose="020B0604020202020204" pitchFamily="34" charset="0"/>
                <a:buChar char="•"/>
              </a:pPr>
              <a:r>
                <a:rPr lang="en-US" sz="1765" dirty="0">
                  <a:solidFill>
                    <a:srgbClr val="FFFFFF"/>
                  </a:solidFill>
                  <a:latin typeface="Segoe UI Light"/>
                </a:rPr>
                <a:t>Slow in deployment &amp; upgrades</a:t>
              </a:r>
            </a:p>
            <a:p>
              <a:pPr marL="728314" lvl="1" indent="-280121">
                <a:buFont typeface="Arial" panose="020B0604020202020204" pitchFamily="34" charset="0"/>
                <a:buChar char="•"/>
              </a:pPr>
              <a:r>
                <a:rPr lang="en-US" sz="1765" dirty="0">
                  <a:solidFill>
                    <a:srgbClr val="FFFFFF"/>
                  </a:solidFill>
                  <a:latin typeface="Segoe UI Light"/>
                </a:rPr>
                <a:t>Slower in scaling and disaster recovery</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8"/>
            <a:ext cx="5003386" cy="4909972"/>
            <a:chOff x="6257250" y="1431549"/>
            <a:chExt cx="5103714" cy="5008427"/>
          </a:xfrm>
        </p:grpSpPr>
        <p:sp>
          <p:nvSpPr>
            <p:cNvPr id="8" name="Text Placeholder 3"/>
            <p:cNvSpPr txBox="1">
              <a:spLocks/>
            </p:cNvSpPr>
            <p:nvPr/>
          </p:nvSpPr>
          <p:spPr>
            <a:xfrm>
              <a:off x="6257250" y="4297851"/>
              <a:ext cx="5103714" cy="2142125"/>
            </a:xfrm>
            <a:prstGeom prst="rect">
              <a:avLst/>
            </a:prstGeom>
          </p:spPr>
          <p:txBody>
            <a:bodyPr vert="horz" lIns="89642" tIns="44821" rIns="89642" bIns="44821"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a:buFont typeface="Arial" panose="020B0604020202020204" pitchFamily="34" charset="0"/>
                <a:buChar char="•"/>
              </a:pPr>
              <a:r>
                <a:rPr lang="en-US" sz="1765" dirty="0">
                  <a:solidFill>
                    <a:srgbClr val="FFFFFF"/>
                  </a:solidFill>
                  <a:latin typeface="Segoe UI Light"/>
                </a:rPr>
                <a:t>Many microservices per VM</a:t>
              </a:r>
            </a:p>
            <a:p>
              <a:pPr marL="728314" lvl="1" indent="-280121">
                <a:buFont typeface="Arial" panose="020B0604020202020204" pitchFamily="34" charset="0"/>
                <a:buChar char="•"/>
              </a:pPr>
              <a:r>
                <a:rPr lang="en-US" sz="1765" dirty="0">
                  <a:solidFill>
                    <a:srgbClr val="FFFFFF"/>
                  </a:solidFill>
                  <a:latin typeface="Segoe UI Light"/>
                </a:rPr>
                <a:t>High microservices density</a:t>
              </a:r>
            </a:p>
            <a:p>
              <a:pPr marL="728314" lvl="1" indent="-280121">
                <a:buFont typeface="Arial" panose="020B0604020202020204" pitchFamily="34" charset="0"/>
                <a:buChar char="•"/>
              </a:pPr>
              <a:r>
                <a:rPr lang="en-US" sz="1765" dirty="0">
                  <a:solidFill>
                    <a:srgbClr val="FFFFFF"/>
                  </a:solidFill>
                  <a:latin typeface="Segoe UI Light"/>
                </a:rPr>
                <a:t>Fast deployment &amp; upgrades</a:t>
              </a:r>
            </a:p>
            <a:p>
              <a:pPr marL="728314" lvl="1" indent="-280121">
                <a:buFont typeface="Arial" panose="020B0604020202020204" pitchFamily="34" charset="0"/>
                <a:buChar char="•"/>
              </a:pPr>
              <a:r>
                <a:rPr lang="en-US" sz="1765" dirty="0">
                  <a:solidFill>
                    <a:srgbClr val="FFFFFF"/>
                  </a:solidFill>
                  <a:latin typeface="Segoe UI Light"/>
                </a:rPr>
                <a:t>Fast scaling microservices across the cluster</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5968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Oval 13"/>
          <p:cNvSpPr/>
          <p:nvPr/>
        </p:nvSpPr>
        <p:spPr bwMode="auto">
          <a:xfrm>
            <a:off x="3682699" y="1449397"/>
            <a:ext cx="7021994" cy="4706229"/>
          </a:xfrm>
          <a:prstGeom prst="ellipse">
            <a:avLst/>
          </a:prstGeom>
          <a:noFill/>
          <a:ln w="38100">
            <a:solidFill>
              <a:schemeClr val="bg2">
                <a:lumMod val="20000"/>
                <a:lumOff val="8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751211" y="-542729"/>
            <a:ext cx="3260827" cy="3436295"/>
          </a:xfrm>
          <a:prstGeom prst="rect">
            <a:avLst/>
          </a:prstGeom>
        </p:spPr>
      </p:pic>
      <p:pic>
        <p:nvPicPr>
          <p:cNvPr id="8" name="Picture 7"/>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824277" y="1038535"/>
            <a:ext cx="3260827" cy="3436295"/>
          </a:xfrm>
          <a:prstGeom prst="rect">
            <a:avLst/>
          </a:prstGeom>
        </p:spPr>
      </p:pic>
      <p:pic>
        <p:nvPicPr>
          <p:cNvPr id="10" name="Picture 9"/>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838328" y="3051750"/>
            <a:ext cx="3260827" cy="3436295"/>
          </a:xfrm>
          <a:prstGeom prst="rect">
            <a:avLst/>
          </a:prstGeom>
        </p:spPr>
      </p:pic>
      <p:pic>
        <p:nvPicPr>
          <p:cNvPr id="11" name="Picture 1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746542" y="4549531"/>
            <a:ext cx="3260827" cy="3436295"/>
          </a:xfrm>
          <a:prstGeom prst="rect">
            <a:avLst/>
          </a:prstGeom>
        </p:spPr>
      </p:pic>
      <p:pic>
        <p:nvPicPr>
          <p:cNvPr id="12" name="Picture 1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787799" y="1038535"/>
            <a:ext cx="3260827" cy="3436295"/>
          </a:xfrm>
          <a:prstGeom prst="rect">
            <a:avLst/>
          </a:prstGeom>
        </p:spPr>
      </p:pic>
      <p:pic>
        <p:nvPicPr>
          <p:cNvPr id="13" name="Picture 1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836478" y="3042970"/>
            <a:ext cx="3260827" cy="3436295"/>
          </a:xfrm>
          <a:prstGeom prst="rect">
            <a:avLst/>
          </a:prstGeom>
        </p:spPr>
      </p:pic>
      <p:sp>
        <p:nvSpPr>
          <p:cNvPr id="17" name="Rounded Rectangle 16"/>
          <p:cNvSpPr/>
          <p:nvPr/>
        </p:nvSpPr>
        <p:spPr bwMode="auto">
          <a:xfrm>
            <a:off x="568047" y="4204655"/>
            <a:ext cx="1030629" cy="2250104"/>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582099" y="889130"/>
            <a:ext cx="1030629" cy="2304591"/>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p:nvSpPr>
        <p:spPr bwMode="auto">
          <a:xfrm>
            <a:off x="906430" y="1132229"/>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903630" y="1132229"/>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896533" y="1128267"/>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906430" y="1875822"/>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p:cNvSpPr/>
          <p:nvPr/>
        </p:nvSpPr>
        <p:spPr bwMode="auto">
          <a:xfrm>
            <a:off x="924397" y="1875822"/>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p:cNvSpPr/>
          <p:nvPr/>
        </p:nvSpPr>
        <p:spPr bwMode="auto">
          <a:xfrm>
            <a:off x="924397" y="1878086"/>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906430" y="2603247"/>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p:cNvSpPr/>
          <p:nvPr/>
        </p:nvSpPr>
        <p:spPr bwMode="auto">
          <a:xfrm>
            <a:off x="924397" y="2603247"/>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p:cNvSpPr/>
          <p:nvPr/>
        </p:nvSpPr>
        <p:spPr bwMode="auto">
          <a:xfrm>
            <a:off x="924397" y="2605511"/>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p:cNvSpPr/>
          <p:nvPr/>
        </p:nvSpPr>
        <p:spPr bwMode="auto">
          <a:xfrm>
            <a:off x="879458" y="4487897"/>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897425" y="4487897"/>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p:nvSpPr>
        <p:spPr bwMode="auto">
          <a:xfrm>
            <a:off x="897425" y="4490161"/>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p:nvSpPr>
        <p:spPr bwMode="auto">
          <a:xfrm>
            <a:off x="879458" y="5219849"/>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p:nvSpPr>
        <p:spPr bwMode="auto">
          <a:xfrm>
            <a:off x="878185" y="5219849"/>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880714" y="5228534"/>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4" name="Hexagon 33"/>
          <p:cNvSpPr/>
          <p:nvPr/>
        </p:nvSpPr>
        <p:spPr bwMode="auto">
          <a:xfrm>
            <a:off x="879458" y="5947274"/>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5" name="Hexagon 34"/>
          <p:cNvSpPr/>
          <p:nvPr/>
        </p:nvSpPr>
        <p:spPr bwMode="auto">
          <a:xfrm>
            <a:off x="889891" y="5964642"/>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908822" y="5956156"/>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907322" y="1134493"/>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915414" y="1880761"/>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Hexagon 40"/>
          <p:cNvSpPr/>
          <p:nvPr/>
        </p:nvSpPr>
        <p:spPr bwMode="auto">
          <a:xfrm>
            <a:off x="922698" y="2603247"/>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558272" y="3181424"/>
            <a:ext cx="119523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rPr>
              <a:t>App1</a:t>
            </a:r>
          </a:p>
        </p:txBody>
      </p:sp>
      <p:sp>
        <p:nvSpPr>
          <p:cNvPr id="44" name="TextBox 43"/>
          <p:cNvSpPr txBox="1"/>
          <p:nvPr/>
        </p:nvSpPr>
        <p:spPr>
          <a:xfrm>
            <a:off x="553215" y="6340102"/>
            <a:ext cx="119523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rPr>
              <a:t>App2</a:t>
            </a:r>
          </a:p>
        </p:txBody>
      </p:sp>
      <p:sp>
        <p:nvSpPr>
          <p:cNvPr id="39" name="Hexagon 38"/>
          <p:cNvSpPr/>
          <p:nvPr/>
        </p:nvSpPr>
        <p:spPr bwMode="auto">
          <a:xfrm>
            <a:off x="890627" y="4485634"/>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907322" y="5224007"/>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 name="Hexagon 44"/>
          <p:cNvSpPr/>
          <p:nvPr/>
        </p:nvSpPr>
        <p:spPr bwMode="auto">
          <a:xfrm>
            <a:off x="899356" y="5964857"/>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 name="Title 2"/>
          <p:cNvSpPr>
            <a:spLocks noGrp="1"/>
          </p:cNvSpPr>
          <p:nvPr>
            <p:ph type="title"/>
          </p:nvPr>
        </p:nvSpPr>
        <p:spPr>
          <a:xfrm>
            <a:off x="296724" y="-81997"/>
            <a:ext cx="11655840" cy="899537"/>
          </a:xfrm>
        </p:spPr>
        <p:txBody>
          <a:bodyPr/>
          <a:lstStyle/>
          <a:p>
            <a:r>
              <a:rPr lang="en-US" dirty="0" smtClean="0"/>
              <a:t>Service Fabric cluster with </a:t>
            </a:r>
            <a:r>
              <a:rPr lang="en-US" dirty="0" err="1" smtClean="0"/>
              <a:t>microservices</a:t>
            </a:r>
            <a:endParaRPr lang="en-US" dirty="0"/>
          </a:p>
        </p:txBody>
      </p:sp>
    </p:spTree>
    <p:extLst>
      <p:ext uri="{BB962C8B-B14F-4D97-AF65-F5344CB8AC3E}">
        <p14:creationId xmlns:p14="http://schemas.microsoft.com/office/powerpoint/2010/main" val="365465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4.74087E-6 -3.77667E-6 L 0.41409 -0.04539 " pathEditMode="relative" rAng="0" ptsTypes="AA">
                                      <p:cBhvr>
                                        <p:cTn id="66" dur="2000" fill="hold"/>
                                        <p:tgtEl>
                                          <p:spTgt spid="21"/>
                                        </p:tgtEl>
                                        <p:attrNameLst>
                                          <p:attrName>ppt_x</p:attrName>
                                          <p:attrName>ppt_y</p:attrName>
                                        </p:attrNameLst>
                                      </p:cBhvr>
                                      <p:rCtr x="20705" y="-2270"/>
                                    </p:animMotion>
                                  </p:childTnLst>
                                </p:cTn>
                              </p:par>
                              <p:par>
                                <p:cTn id="67" presetID="42" presetClass="path" presetSubtype="0" accel="50000" decel="50000" fill="hold" grpId="0" nodeType="withEffect">
                                  <p:stCondLst>
                                    <p:cond delay="0"/>
                                  </p:stCondLst>
                                  <p:childTnLst>
                                    <p:animMotion origin="layout" path="M -3.50268E-6 0.00204 L 0.29474 0.18316 " pathEditMode="relative" rAng="0" ptsTypes="AA">
                                      <p:cBhvr>
                                        <p:cTn id="68" dur="2000" fill="hold"/>
                                        <p:tgtEl>
                                          <p:spTgt spid="20"/>
                                        </p:tgtEl>
                                        <p:attrNameLst>
                                          <p:attrName>ppt_x</p:attrName>
                                          <p:attrName>ppt_y</p:attrName>
                                        </p:attrNameLst>
                                      </p:cBhvr>
                                      <p:rCtr x="14731" y="9056"/>
                                    </p:animMotion>
                                  </p:childTnLst>
                                </p:cTn>
                              </p:par>
                              <p:par>
                                <p:cTn id="69" presetID="42" presetClass="path" presetSubtype="0" accel="50000" decel="50000" fill="hold" grpId="0" nodeType="withEffect">
                                  <p:stCondLst>
                                    <p:cond delay="0"/>
                                  </p:stCondLst>
                                  <p:childTnLst>
                                    <p:animMotion origin="layout" path="M 0.01506 0.00386 L 0.42328 0.71062 " pathEditMode="relative" rAng="0" ptsTypes="AA">
                                      <p:cBhvr>
                                        <p:cTn id="70" dur="2000" fill="hold"/>
                                        <p:tgtEl>
                                          <p:spTgt spid="19"/>
                                        </p:tgtEl>
                                        <p:attrNameLst>
                                          <p:attrName>ppt_x</p:attrName>
                                          <p:attrName>ppt_y</p:attrName>
                                        </p:attrNameLst>
                                      </p:cBhvr>
                                      <p:rCtr x="20411" y="35338"/>
                                    </p:animMotion>
                                  </p:childTnLst>
                                </p:cTn>
                              </p:par>
                              <p:par>
                                <p:cTn id="71" presetID="42" presetClass="path" presetSubtype="0" accel="50000" decel="50000" fill="hold" grpId="0" nodeType="withEffect">
                                  <p:stCondLst>
                                    <p:cond delay="0"/>
                                  </p:stCondLst>
                                  <p:childTnLst>
                                    <p:animMotion origin="layout" path="M -1.15139E-6 3.50431E-6 L 0.66837 0.08261 " pathEditMode="relative" rAng="0" ptsTypes="AA">
                                      <p:cBhvr>
                                        <p:cTn id="72" dur="2000" fill="hold"/>
                                        <p:tgtEl>
                                          <p:spTgt spid="24"/>
                                        </p:tgtEl>
                                        <p:attrNameLst>
                                          <p:attrName>ppt_x</p:attrName>
                                          <p:attrName>ppt_y</p:attrName>
                                        </p:attrNameLst>
                                      </p:cBhvr>
                                      <p:rCtr x="33418" y="4131"/>
                                    </p:animMotion>
                                  </p:childTnLst>
                                </p:cTn>
                              </p:par>
                              <p:par>
                                <p:cTn id="73" presetID="42" presetClass="path" presetSubtype="0" accel="50000" decel="50000" fill="hold" grpId="0" nodeType="withEffect">
                                  <p:stCondLst>
                                    <p:cond delay="0"/>
                                  </p:stCondLst>
                                  <p:childTnLst>
                                    <p:animMotion origin="layout" path="M -1.15139E-6 -2.56922E-6 L 0.73577 0.37631 " pathEditMode="relative" rAng="0" ptsTypes="AA">
                                      <p:cBhvr>
                                        <p:cTn id="74" dur="2000" fill="hold"/>
                                        <p:tgtEl>
                                          <p:spTgt spid="23"/>
                                        </p:tgtEl>
                                        <p:attrNameLst>
                                          <p:attrName>ppt_x</p:attrName>
                                          <p:attrName>ppt_y</p:attrName>
                                        </p:attrNameLst>
                                      </p:cBhvr>
                                      <p:rCtr x="36788" y="18815"/>
                                    </p:animMotion>
                                  </p:childTnLst>
                                </p:cTn>
                              </p:par>
                              <p:par>
                                <p:cTn id="75" presetID="42" presetClass="path" presetSubtype="0" accel="50000" decel="50000" fill="hold" grpId="0" nodeType="withEffect">
                                  <p:stCondLst>
                                    <p:cond delay="0"/>
                                  </p:stCondLst>
                                  <p:childTnLst>
                                    <p:animMotion origin="layout" path="M -1.15139E-6 3.87199E-6 L 0.4723 -0.15706 " pathEditMode="relative" rAng="0" ptsTypes="AA">
                                      <p:cBhvr>
                                        <p:cTn id="76" dur="2000" fill="hold"/>
                                        <p:tgtEl>
                                          <p:spTgt spid="22"/>
                                        </p:tgtEl>
                                        <p:attrNameLst>
                                          <p:attrName>ppt_x</p:attrName>
                                          <p:attrName>ppt_y</p:attrName>
                                        </p:attrNameLst>
                                      </p:cBhvr>
                                      <p:rCtr x="23615" y="-7853"/>
                                    </p:animMotion>
                                  </p:childTnLst>
                                </p:cTn>
                              </p:par>
                              <p:par>
                                <p:cTn id="77" presetID="42" presetClass="path" presetSubtype="0" accel="50000" decel="50000" fill="hold" grpId="0" nodeType="withEffect">
                                  <p:stCondLst>
                                    <p:cond delay="0"/>
                                  </p:stCondLst>
                                  <p:childTnLst>
                                    <p:animMotion origin="layout" path="M -2.93592E-6 -1.88379E-6 L 0.17207 -0.03132 " pathEditMode="relative" rAng="0" ptsTypes="AA">
                                      <p:cBhvr>
                                        <p:cTn id="78" dur="2000" fill="hold"/>
                                        <p:tgtEl>
                                          <p:spTgt spid="27"/>
                                        </p:tgtEl>
                                        <p:attrNameLst>
                                          <p:attrName>ppt_x</p:attrName>
                                          <p:attrName>ppt_y</p:attrName>
                                        </p:attrNameLst>
                                      </p:cBhvr>
                                      <p:rCtr x="8604" y="-1566"/>
                                    </p:animMotion>
                                  </p:childTnLst>
                                </p:cTn>
                              </p:par>
                              <p:par>
                                <p:cTn id="79" presetID="42" presetClass="path" presetSubtype="0" accel="50000" decel="50000" fill="hold" grpId="0" nodeType="withEffect">
                                  <p:stCondLst>
                                    <p:cond delay="0"/>
                                  </p:stCondLst>
                                  <p:childTnLst>
                                    <p:animMotion origin="layout" path="M -1.15139E-6 0.01294 L 0.17692 0.25602 " pathEditMode="relative" rAng="0" ptsTypes="AA">
                                      <p:cBhvr>
                                        <p:cTn id="80" dur="2000" fill="hold"/>
                                        <p:tgtEl>
                                          <p:spTgt spid="26"/>
                                        </p:tgtEl>
                                        <p:attrNameLst>
                                          <p:attrName>ppt_x</p:attrName>
                                          <p:attrName>ppt_y</p:attrName>
                                        </p:attrNameLst>
                                      </p:cBhvr>
                                      <p:rCtr x="8846" y="12143"/>
                                    </p:animMotion>
                                  </p:childTnLst>
                                </p:cTn>
                              </p:par>
                              <p:par>
                                <p:cTn id="81" presetID="42" presetClass="path" presetSubtype="0" accel="50000" decel="50000" fill="hold" grpId="0" nodeType="withEffect">
                                  <p:stCondLst>
                                    <p:cond delay="0"/>
                                  </p:stCondLst>
                                  <p:childTnLst>
                                    <p:animMotion origin="layout" path="M 2.98443E-6 -1.36178E-6 L 0.6759 0.27009 " pathEditMode="relative" rAng="0" ptsTypes="AA">
                                      <p:cBhvr>
                                        <p:cTn id="82" dur="2000" fill="hold"/>
                                        <p:tgtEl>
                                          <p:spTgt spid="25"/>
                                        </p:tgtEl>
                                        <p:attrNameLst>
                                          <p:attrName>ppt_x</p:attrName>
                                          <p:attrName>ppt_y</p:attrName>
                                        </p:attrNameLst>
                                      </p:cBhvr>
                                      <p:rCtr x="33789" y="13504"/>
                                    </p:animMotion>
                                  </p:childTnLst>
                                </p:cTn>
                              </p:par>
                              <p:par>
                                <p:cTn id="83" presetID="42" presetClass="path" presetSubtype="0" accel="50000" decel="50000" fill="hold" grpId="0" nodeType="withEffect">
                                  <p:stCondLst>
                                    <p:cond delay="0"/>
                                  </p:stCondLst>
                                  <p:childTnLst>
                                    <p:animMotion origin="layout" path="M -2.90784E-6 -1.32093E-6 L 0.53587 -0.53881 " pathEditMode="relative" rAng="0" ptsTypes="AA">
                                      <p:cBhvr>
                                        <p:cTn id="84" dur="2000" fill="hold"/>
                                        <p:tgtEl>
                                          <p:spTgt spid="30"/>
                                        </p:tgtEl>
                                        <p:attrNameLst>
                                          <p:attrName>ppt_x</p:attrName>
                                          <p:attrName>ppt_y</p:attrName>
                                        </p:attrNameLst>
                                      </p:cBhvr>
                                      <p:rCtr x="26793" y="-26941"/>
                                    </p:animMotion>
                                  </p:childTnLst>
                                </p:cTn>
                              </p:par>
                              <p:par>
                                <p:cTn id="85" presetID="42" presetClass="path" presetSubtype="0" accel="50000" decel="50000" fill="hold" grpId="0" nodeType="withEffect">
                                  <p:stCondLst>
                                    <p:cond delay="0"/>
                                  </p:stCondLst>
                                  <p:childTnLst>
                                    <p:animMotion origin="layout" path="M -2.90784E-6 2.60554E-6 L 0.72798 -0.30323 " pathEditMode="relative" rAng="0" ptsTypes="AA">
                                      <p:cBhvr>
                                        <p:cTn id="86" dur="2000" fill="hold"/>
                                        <p:tgtEl>
                                          <p:spTgt spid="29"/>
                                        </p:tgtEl>
                                        <p:attrNameLst>
                                          <p:attrName>ppt_x</p:attrName>
                                          <p:attrName>ppt_y</p:attrName>
                                        </p:attrNameLst>
                                      </p:cBhvr>
                                      <p:rCtr x="36393" y="-15161"/>
                                    </p:animMotion>
                                  </p:childTnLst>
                                </p:cTn>
                              </p:par>
                              <p:par>
                                <p:cTn id="87" presetID="42" presetClass="path" presetSubtype="0" accel="50000" decel="50000" fill="hold" grpId="0" nodeType="withEffect">
                                  <p:stCondLst>
                                    <p:cond delay="0"/>
                                  </p:stCondLst>
                                  <p:childTnLst>
                                    <p:animMotion origin="layout" path="M -0.0037 0.00953 L 0.548 0.22219 " pathEditMode="relative" rAng="0" ptsTypes="AA">
                                      <p:cBhvr>
                                        <p:cTn id="88" dur="2000" fill="hold"/>
                                        <p:tgtEl>
                                          <p:spTgt spid="28"/>
                                        </p:tgtEl>
                                        <p:attrNameLst>
                                          <p:attrName>ppt_x</p:attrName>
                                          <p:attrName>ppt_y</p:attrName>
                                        </p:attrNameLst>
                                      </p:cBhvr>
                                      <p:rCtr x="27585" y="10622"/>
                                    </p:animMotion>
                                  </p:childTnLst>
                                </p:cTn>
                              </p:par>
                              <p:par>
                                <p:cTn id="89" presetID="42" presetClass="path" presetSubtype="0" accel="50000" decel="50000" fill="hold" grpId="0" nodeType="withEffect">
                                  <p:stCondLst>
                                    <p:cond delay="0"/>
                                  </p:stCondLst>
                                  <p:childTnLst>
                                    <p:animMotion origin="layout" path="M 0.00051 -0.10644 L 0.23628 -0.41534 " pathEditMode="relative" rAng="0" ptsTypes="AA">
                                      <p:cBhvr>
                                        <p:cTn id="90" dur="2000" fill="hold"/>
                                        <p:tgtEl>
                                          <p:spTgt spid="33"/>
                                        </p:tgtEl>
                                        <p:attrNameLst>
                                          <p:attrName>ppt_x</p:attrName>
                                          <p:attrName>ppt_y</p:attrName>
                                        </p:attrNameLst>
                                      </p:cBhvr>
                                      <p:rCtr x="11782" y="-15456"/>
                                    </p:animMotion>
                                  </p:childTnLst>
                                </p:cTn>
                              </p:par>
                              <p:par>
                                <p:cTn id="91" presetID="42" presetClass="path" presetSubtype="0" accel="50000" decel="50000" fill="hold" grpId="0" nodeType="withEffect">
                                  <p:stCondLst>
                                    <p:cond delay="0"/>
                                  </p:stCondLst>
                                  <p:childTnLst>
                                    <p:animMotion origin="layout" path="M -2.90784E-6 0.01112 L 0.23947 -0.12256 " pathEditMode="relative" rAng="0" ptsTypes="AA">
                                      <p:cBhvr>
                                        <p:cTn id="92" dur="2000" fill="hold"/>
                                        <p:tgtEl>
                                          <p:spTgt spid="32"/>
                                        </p:tgtEl>
                                        <p:attrNameLst>
                                          <p:attrName>ppt_x</p:attrName>
                                          <p:attrName>ppt_y</p:attrName>
                                        </p:attrNameLst>
                                      </p:cBhvr>
                                      <p:rCtr x="11973" y="-6695"/>
                                    </p:animMotion>
                                  </p:childTnLst>
                                </p:cTn>
                              </p:par>
                              <p:par>
                                <p:cTn id="93" presetID="42" presetClass="path" presetSubtype="0" accel="50000" decel="50000" fill="hold" grpId="0" nodeType="withEffect">
                                  <p:stCondLst>
                                    <p:cond delay="0"/>
                                  </p:stCondLst>
                                  <p:childTnLst>
                                    <p:animMotion origin="layout" path="M -1.12331E-6 2.92329E-6 L 0.79844 -0.1119 " pathEditMode="relative" rAng="0" ptsTypes="AA">
                                      <p:cBhvr>
                                        <p:cTn id="94" dur="2000" fill="hold"/>
                                        <p:tgtEl>
                                          <p:spTgt spid="31"/>
                                        </p:tgtEl>
                                        <p:attrNameLst>
                                          <p:attrName>ppt_x</p:attrName>
                                          <p:attrName>ppt_y</p:attrName>
                                        </p:attrNameLst>
                                      </p:cBhvr>
                                      <p:rCtr x="39916" y="-5606"/>
                                    </p:animMotion>
                                  </p:childTnLst>
                                </p:cTn>
                              </p:par>
                              <p:par>
                                <p:cTn id="95" presetID="42" presetClass="path" presetSubtype="0" accel="50000" decel="50000" fill="hold" grpId="0" nodeType="withEffect">
                                  <p:stCondLst>
                                    <p:cond delay="0"/>
                                  </p:stCondLst>
                                  <p:childTnLst>
                                    <p:animMotion origin="layout" path="M 3.55119E-6 -6.85429E-7 L 0.78899 -0.51634 " pathEditMode="relative" rAng="0" ptsTypes="AA">
                                      <p:cBhvr>
                                        <p:cTn id="96" dur="2000" fill="hold"/>
                                        <p:tgtEl>
                                          <p:spTgt spid="36"/>
                                        </p:tgtEl>
                                        <p:attrNameLst>
                                          <p:attrName>ppt_x</p:attrName>
                                          <p:attrName>ppt_y</p:attrName>
                                        </p:attrNameLst>
                                      </p:cBhvr>
                                      <p:rCtr x="39443" y="-25828"/>
                                    </p:animMotion>
                                  </p:childTnLst>
                                </p:cTn>
                              </p:par>
                              <p:par>
                                <p:cTn id="97" presetID="42" presetClass="path" presetSubtype="0" accel="50000" decel="50000" fill="hold" grpId="0" nodeType="withEffect">
                                  <p:stCondLst>
                                    <p:cond delay="0"/>
                                  </p:stCondLst>
                                  <p:childTnLst>
                                    <p:animMotion origin="layout" path="M -4.66428E-6 4.49841E-6 L 0.48584 0.00567 " pathEditMode="relative" rAng="0" ptsTypes="AA">
                                      <p:cBhvr>
                                        <p:cTn id="98" dur="2000" fill="hold"/>
                                        <p:tgtEl>
                                          <p:spTgt spid="35"/>
                                        </p:tgtEl>
                                        <p:attrNameLst>
                                          <p:attrName>ppt_x</p:attrName>
                                          <p:attrName>ppt_y</p:attrName>
                                        </p:attrNameLst>
                                      </p:cBhvr>
                                      <p:rCtr x="24292" y="272"/>
                                    </p:animMotion>
                                  </p:childTnLst>
                                </p:cTn>
                              </p:par>
                              <p:par>
                                <p:cTn id="99" presetID="42" presetClass="path" presetSubtype="0" accel="50000" decel="50000" fill="hold" grpId="0" nodeType="withEffect">
                                  <p:stCondLst>
                                    <p:cond delay="0"/>
                                  </p:stCondLst>
                                  <p:childTnLst>
                                    <p:animMotion origin="layout" path="M -1.12331E-6 1.09396E-6 L 0.29589 -0.22855 " pathEditMode="relative" rAng="0" ptsTypes="AA">
                                      <p:cBhvr>
                                        <p:cTn id="100" dur="2000" fill="hold"/>
                                        <p:tgtEl>
                                          <p:spTgt spid="34"/>
                                        </p:tgtEl>
                                        <p:attrNameLst>
                                          <p:attrName>ppt_x</p:attrName>
                                          <p:attrName>ppt_y</p:attrName>
                                        </p:attrNameLst>
                                      </p:cBhvr>
                                      <p:rCtr x="14794" y="-114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TODD~1.SCH\AppData\Local\Temp\SNAGHTMLba220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493" y="1334650"/>
            <a:ext cx="2997272" cy="4430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TODD~1.SCH\AppData\Local\Temp\SNAGHTMLba3d42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29" y="2863085"/>
            <a:ext cx="9106759" cy="39949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TODD~1.SCH\AppData\Local\Temp\SNAGHTMLb98cd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66" y="311973"/>
            <a:ext cx="6559507" cy="323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5351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8254" y="344244"/>
            <a:ext cx="9414770" cy="5295808"/>
          </a:xfrm>
          <a:prstGeom prst="rect">
            <a:avLst/>
          </a:prstGeom>
        </p:spPr>
      </p:pic>
    </p:spTree>
    <p:extLst>
      <p:ext uri="{BB962C8B-B14F-4D97-AF65-F5344CB8AC3E}">
        <p14:creationId xmlns:p14="http://schemas.microsoft.com/office/powerpoint/2010/main" val="4052581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Big Data Architecture</a:t>
            </a:r>
          </a:p>
        </p:txBody>
      </p:sp>
      <p:sp>
        <p:nvSpPr>
          <p:cNvPr id="8" name="Text Placeholder 7"/>
          <p:cNvSpPr>
            <a:spLocks noGrp="1"/>
          </p:cNvSpPr>
          <p:nvPr>
            <p:ph type="body" sz="quarter" idx="10"/>
          </p:nvPr>
        </p:nvSpPr>
        <p:spPr>
          <a:xfrm>
            <a:off x="458049" y="1312446"/>
            <a:ext cx="5328219" cy="4997226"/>
          </a:xfrm>
        </p:spPr>
        <p:txBody>
          <a:bodyPr/>
          <a:lstStyle/>
          <a:p>
            <a:r>
              <a:rPr lang="en-US" dirty="0"/>
              <a:t>Big Data defined by </a:t>
            </a:r>
          </a:p>
          <a:p>
            <a:r>
              <a:rPr lang="en-US" dirty="0"/>
              <a:t>Volume</a:t>
            </a:r>
          </a:p>
          <a:p>
            <a:pPr lvl="1"/>
            <a:r>
              <a:rPr lang="en-US" dirty="0"/>
              <a:t>TB, PB, EB</a:t>
            </a:r>
          </a:p>
          <a:p>
            <a:pPr lvl="1"/>
            <a:r>
              <a:rPr lang="en-US" dirty="0"/>
              <a:t>Files, File Sets, Events, Tuples</a:t>
            </a:r>
          </a:p>
          <a:p>
            <a:r>
              <a:rPr lang="en-US" dirty="0"/>
              <a:t>Variety</a:t>
            </a:r>
          </a:p>
          <a:p>
            <a:pPr lvl="1"/>
            <a:r>
              <a:rPr lang="en-US" dirty="0"/>
              <a:t>Varying types</a:t>
            </a:r>
          </a:p>
          <a:p>
            <a:pPr lvl="1"/>
            <a:r>
              <a:rPr lang="en-US" dirty="0"/>
              <a:t>Varying schemas within same type</a:t>
            </a:r>
          </a:p>
          <a:p>
            <a:pPr lvl="1"/>
            <a:r>
              <a:rPr lang="en-US" dirty="0"/>
              <a:t>Unstructured</a:t>
            </a:r>
          </a:p>
          <a:p>
            <a:pPr lvl="1"/>
            <a:r>
              <a:rPr lang="en-US" dirty="0"/>
              <a:t>Binary</a:t>
            </a:r>
          </a:p>
          <a:p>
            <a:r>
              <a:rPr lang="en-US" dirty="0"/>
              <a:t>Velocity</a:t>
            </a:r>
          </a:p>
          <a:p>
            <a:pPr lvl="1"/>
            <a:r>
              <a:rPr lang="en-US" dirty="0"/>
              <a:t>Social, news, trending data</a:t>
            </a:r>
          </a:p>
          <a:p>
            <a:pPr lvl="1"/>
            <a:r>
              <a:rPr lang="en-US" dirty="0"/>
              <a:t>Real-time events, telemetry</a:t>
            </a:r>
          </a:p>
        </p:txBody>
      </p:sp>
      <p:sp>
        <p:nvSpPr>
          <p:cNvPr id="9" name="TextBox 8"/>
          <p:cNvSpPr txBox="1"/>
          <p:nvPr/>
        </p:nvSpPr>
        <p:spPr>
          <a:xfrm>
            <a:off x="4886055" y="5393290"/>
            <a:ext cx="6483539" cy="941506"/>
          </a:xfrm>
          <a:prstGeom prst="rect">
            <a:avLst/>
          </a:prstGeom>
          <a:noFill/>
        </p:spPr>
        <p:txBody>
          <a:bodyPr wrap="square" lIns="179308" tIns="143446" rIns="179308" bIns="143446" rtlCol="0">
            <a:spAutoFit/>
          </a:bodyPr>
          <a:lstStyle/>
          <a:p>
            <a:pPr defTabSz="914554">
              <a:lnSpc>
                <a:spcPct val="90000"/>
              </a:lnSpc>
              <a:spcAft>
                <a:spcPts val="588"/>
              </a:spcAft>
            </a:pPr>
            <a:r>
              <a:rPr lang="en-US" sz="2353" i="1" dirty="0">
                <a:gradFill>
                  <a:gsLst>
                    <a:gs pos="2917">
                      <a:srgbClr val="505050"/>
                    </a:gs>
                    <a:gs pos="30000">
                      <a:srgbClr val="505050"/>
                    </a:gs>
                  </a:gsLst>
                  <a:lin ang="5400000" scaled="0"/>
                </a:gradFill>
              </a:rPr>
              <a:t>Lambda architecture brings together streaming and batch paths to deliver holistic analytics</a:t>
            </a:r>
          </a:p>
        </p:txBody>
      </p:sp>
      <p:pic>
        <p:nvPicPr>
          <p:cNvPr id="2" name="Picture 1"/>
          <p:cNvPicPr>
            <a:picLocks noChangeAspect="1"/>
          </p:cNvPicPr>
          <p:nvPr/>
        </p:nvPicPr>
        <p:blipFill>
          <a:blip r:embed="rId3"/>
          <a:stretch>
            <a:fillRect/>
          </a:stretch>
        </p:blipFill>
        <p:spPr>
          <a:xfrm>
            <a:off x="4507902" y="1190803"/>
            <a:ext cx="6870491" cy="4270909"/>
          </a:xfrm>
          <a:prstGeom prst="rect">
            <a:avLst/>
          </a:prstGeom>
        </p:spPr>
      </p:pic>
    </p:spTree>
    <p:extLst>
      <p:ext uri="{BB962C8B-B14F-4D97-AF65-F5344CB8AC3E}">
        <p14:creationId xmlns:p14="http://schemas.microsoft.com/office/powerpoint/2010/main" val="211337590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204004" y="4474392"/>
            <a:ext cx="4846320" cy="1994392"/>
          </a:xfrm>
        </p:spPr>
        <p:txBody>
          <a:bodyPr/>
          <a:lstStyle/>
          <a:p>
            <a:pPr>
              <a:lnSpc>
                <a:spcPct val="100000"/>
              </a:lnSpc>
            </a:pPr>
            <a:r>
              <a:rPr lang="en-US" sz="3840" dirty="0">
                <a:solidFill>
                  <a:schemeClr val="tx1">
                    <a:lumMod val="95000"/>
                  </a:schemeClr>
                </a:solidFill>
              </a:rPr>
              <a:t>Hyper-Scale </a:t>
            </a:r>
            <a:r>
              <a:rPr lang="en-US" sz="3840" dirty="0" smtClean="0">
                <a:solidFill>
                  <a:schemeClr val="tx1">
                    <a:lumMod val="95000"/>
                  </a:schemeClr>
                </a:solidFill>
              </a:rPr>
              <a:t>Cloud</a:t>
            </a:r>
            <a:endParaRPr lang="en-US" sz="3840" dirty="0">
              <a:solidFill>
                <a:schemeClr val="tx1">
                  <a:lumMod val="95000"/>
                </a:schemeClr>
              </a:solidFill>
            </a:endParaRPr>
          </a:p>
          <a:p>
            <a:pPr>
              <a:lnSpc>
                <a:spcPct val="100000"/>
              </a:lnSpc>
            </a:pPr>
            <a:endParaRPr lang="en-US" sz="1920" dirty="0">
              <a:solidFill>
                <a:schemeClr val="tx1">
                  <a:lumMod val="95000"/>
                </a:schemeClr>
              </a:solidFill>
            </a:endParaRPr>
          </a:p>
          <a:p>
            <a:pPr>
              <a:lnSpc>
                <a:spcPct val="100000"/>
              </a:lnSpc>
            </a:pPr>
            <a:r>
              <a:rPr lang="en-US" sz="2400" dirty="0">
                <a:solidFill>
                  <a:schemeClr val="tx1">
                    <a:lumMod val="95000"/>
                  </a:schemeClr>
                </a:solidFill>
              </a:rPr>
              <a:t>Rick Bakken</a:t>
            </a:r>
          </a:p>
          <a:p>
            <a:pPr>
              <a:lnSpc>
                <a:spcPct val="100000"/>
              </a:lnSpc>
            </a:pPr>
            <a:r>
              <a:rPr lang="en-US" sz="1800" dirty="0">
                <a:solidFill>
                  <a:schemeClr val="tx1">
                    <a:lumMod val="95000"/>
                  </a:schemeClr>
                </a:solidFill>
              </a:rPr>
              <a:t>Senior Director, Datacenter Evangelism</a:t>
            </a:r>
          </a:p>
          <a:p>
            <a:pPr>
              <a:lnSpc>
                <a:spcPct val="100000"/>
              </a:lnSpc>
            </a:pPr>
            <a:r>
              <a:rPr lang="en-US" sz="1800" dirty="0">
                <a:solidFill>
                  <a:schemeClr val="tx1">
                    <a:lumMod val="95000"/>
                  </a:schemeClr>
                </a:solidFill>
              </a:rPr>
              <a:t>Cloud Infrastructure &amp; Operations</a:t>
            </a:r>
          </a:p>
        </p:txBody>
      </p:sp>
    </p:spTree>
    <p:extLst>
      <p:ext uri="{BB962C8B-B14F-4D97-AF65-F5344CB8AC3E}">
        <p14:creationId xmlns:p14="http://schemas.microsoft.com/office/powerpoint/2010/main" val="311367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8251" y="1534760"/>
            <a:ext cx="2689274" cy="13446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0000"/>
              </a:lnSpc>
              <a:spcBef>
                <a:spcPct val="0"/>
              </a:spcBef>
              <a:spcAft>
                <a:spcPct val="0"/>
              </a:spcAft>
              <a:defRPr/>
            </a:pPr>
            <a:r>
              <a:rPr lang="en-US" sz="3294" dirty="0">
                <a:solidFill>
                  <a:srgbClr val="FFFFFF"/>
                </a:solidFill>
                <a:latin typeface="Segoe UI Semibold" panose="020B0702040204020203" pitchFamily="34" charset="0"/>
                <a:cs typeface="Segoe UI Semibold" panose="020B0702040204020203" pitchFamily="34" charset="0"/>
              </a:rPr>
              <a:t>50+</a:t>
            </a:r>
            <a:r>
              <a:rPr lang="en-US" sz="2823" dirty="0">
                <a:solidFill>
                  <a:srgbClr val="FFFFFF"/>
                </a:solidFill>
                <a:latin typeface="Segoe UI Semibold" panose="020B0702040204020203" pitchFamily="34" charset="0"/>
                <a:cs typeface="Segoe UI Semibold" panose="020B0702040204020203" pitchFamily="34" charset="0"/>
              </a:rPr>
              <a:t> </a:t>
            </a:r>
            <a:r>
              <a:rPr lang="en-US" sz="2353" dirty="0">
                <a:solidFill>
                  <a:srgbClr val="FFFFFF"/>
                </a:solidFill>
                <a:latin typeface="Segoe UI Light" panose="020B0502040204020203" pitchFamily="34" charset="0"/>
                <a:cs typeface="Segoe UI Light" panose="020B0502040204020203" pitchFamily="34" charset="0"/>
              </a:rPr>
              <a:t>billion</a:t>
            </a:r>
          </a:p>
          <a:p>
            <a:pPr algn="ctr" defTabSz="913505" eaLnBrk="0" fontAlgn="base" hangingPunct="0">
              <a:lnSpc>
                <a:spcPct val="85000"/>
              </a:lnSpc>
              <a:spcBef>
                <a:spcPct val="0"/>
              </a:spcBef>
              <a:spcAft>
                <a:spcPct val="0"/>
              </a:spcAft>
              <a:defRPr/>
            </a:pPr>
            <a:r>
              <a:rPr lang="en-US" sz="1412" dirty="0">
                <a:solidFill>
                  <a:srgbClr val="FFFFFF"/>
                </a:solidFill>
                <a:latin typeface="Segoe UI Light" panose="020B0502040204020203" pitchFamily="34" charset="0"/>
                <a:cs typeface="Segoe UI Light" panose="020B0502040204020203" pitchFamily="34" charset="0"/>
              </a:rPr>
              <a:t>minutes of connections                 handled each month</a:t>
            </a:r>
          </a:p>
        </p:txBody>
      </p:sp>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144499" y="2359664"/>
            <a:ext cx="957151" cy="422062"/>
          </a:xfrm>
          <a:prstGeom prst="rect">
            <a:avLst/>
          </a:prstGeom>
        </p:spPr>
      </p:pic>
      <p:sp>
        <p:nvSpPr>
          <p:cNvPr id="5" name="Rectangle 4"/>
          <p:cNvSpPr/>
          <p:nvPr/>
        </p:nvSpPr>
        <p:spPr>
          <a:xfrm>
            <a:off x="6574124" y="2950069"/>
            <a:ext cx="2689274" cy="13446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5000"/>
              </a:lnSpc>
              <a:spcBef>
                <a:spcPct val="0"/>
              </a:spcBef>
              <a:spcAft>
                <a:spcPct val="0"/>
              </a:spcAft>
              <a:defRPr/>
            </a:pPr>
            <a:r>
              <a:rPr lang="en-US" sz="3294" dirty="0">
                <a:solidFill>
                  <a:srgbClr val="FFFFFF"/>
                </a:solidFill>
                <a:latin typeface="Segoe UI Semibold" panose="020B0702040204020203" pitchFamily="34" charset="0"/>
                <a:cs typeface="Segoe UI Semibold" panose="020B0702040204020203" pitchFamily="34" charset="0"/>
              </a:rPr>
              <a:t>500+ </a:t>
            </a:r>
            <a:r>
              <a:rPr lang="en-US" sz="2823" dirty="0">
                <a:solidFill>
                  <a:srgbClr val="FFFFFF"/>
                </a:solidFill>
                <a:latin typeface="Segoe UI Light" panose="020B0502040204020203" pitchFamily="34" charset="0"/>
                <a:cs typeface="Segoe UI Light" panose="020B0502040204020203" pitchFamily="34" charset="0"/>
              </a:rPr>
              <a:t>million</a:t>
            </a:r>
          </a:p>
          <a:p>
            <a:pPr algn="ctr" defTabSz="913505" eaLnBrk="0" fontAlgn="base" hangingPunct="0">
              <a:lnSpc>
                <a:spcPct val="85000"/>
              </a:lnSpc>
              <a:spcBef>
                <a:spcPct val="0"/>
              </a:spcBef>
              <a:spcAft>
                <a:spcPct val="0"/>
              </a:spcAft>
              <a:defRPr/>
            </a:pPr>
            <a:r>
              <a:rPr lang="en-US" sz="1412" dirty="0">
                <a:solidFill>
                  <a:srgbClr val="FFFFFF"/>
                </a:solidFill>
                <a:latin typeface="Segoe UI Light" panose="020B0502040204020203" pitchFamily="34" charset="0"/>
                <a:cs typeface="Segoe UI Light" panose="020B0502040204020203" pitchFamily="34" charset="0"/>
              </a:rPr>
              <a:t>Users in Azure Active Directory</a:t>
            </a:r>
          </a:p>
        </p:txBody>
      </p:sp>
      <p:sp>
        <p:nvSpPr>
          <p:cNvPr id="6" name="Rectangle 5"/>
          <p:cNvSpPr/>
          <p:nvPr/>
        </p:nvSpPr>
        <p:spPr>
          <a:xfrm>
            <a:off x="10708962" y="2946564"/>
            <a:ext cx="1312366" cy="1344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5000"/>
              </a:lnSpc>
              <a:spcBef>
                <a:spcPct val="0"/>
              </a:spcBef>
              <a:spcAft>
                <a:spcPct val="0"/>
              </a:spcAft>
              <a:defRPr/>
            </a:pPr>
            <a:r>
              <a:rPr lang="en-US" sz="1882" dirty="0">
                <a:solidFill>
                  <a:srgbClr val="FFFFFF"/>
                </a:solidFill>
                <a:latin typeface="Segoe UI Semibold" panose="020B0702040204020203" pitchFamily="34" charset="0"/>
                <a:cs typeface="Segoe UI Semibold" panose="020B0702040204020203" pitchFamily="34" charset="0"/>
              </a:rPr>
              <a:t>85%</a:t>
            </a:r>
          </a:p>
          <a:p>
            <a:pPr algn="ctr" defTabSz="913505" eaLnBrk="0" fontAlgn="base" hangingPunct="0">
              <a:lnSpc>
                <a:spcPct val="85000"/>
              </a:lnSpc>
              <a:spcBef>
                <a:spcPct val="0"/>
              </a:spcBef>
              <a:spcAft>
                <a:spcPct val="0"/>
              </a:spcAft>
              <a:defRPr/>
            </a:pPr>
            <a:r>
              <a:rPr lang="en-US" sz="1618" dirty="0">
                <a:solidFill>
                  <a:srgbClr val="FFFFFF"/>
                </a:solidFill>
                <a:latin typeface="Segoe UI Light" panose="020B0502040204020203" pitchFamily="34" charset="0"/>
                <a:cs typeface="Segoe UI Light" panose="020B0502040204020203" pitchFamily="34" charset="0"/>
              </a:rPr>
              <a:t>Fortune 500 users</a:t>
            </a:r>
          </a:p>
          <a:p>
            <a:pPr algn="ctr" defTabSz="913505" eaLnBrk="0" fontAlgn="base" hangingPunct="0">
              <a:lnSpc>
                <a:spcPct val="85000"/>
              </a:lnSpc>
              <a:spcBef>
                <a:spcPct val="0"/>
              </a:spcBef>
              <a:spcAft>
                <a:spcPct val="0"/>
              </a:spcAft>
              <a:defRPr/>
            </a:pPr>
            <a:endParaRPr lang="en-US" sz="1618" dirty="0">
              <a:solidFill>
                <a:srgbClr val="FFFFFF"/>
              </a:solidFill>
              <a:latin typeface="Segoe UI Light" panose="020B0502040204020203" pitchFamily="34" charset="0"/>
              <a:cs typeface="Segoe UI Light" panose="020B0502040204020203" pitchFamily="34" charset="0"/>
            </a:endParaRPr>
          </a:p>
          <a:p>
            <a:pPr algn="ctr" defTabSz="913505" eaLnBrk="0" fontAlgn="base" hangingPunct="0">
              <a:lnSpc>
                <a:spcPct val="85000"/>
              </a:lnSpc>
              <a:spcBef>
                <a:spcPct val="0"/>
              </a:spcBef>
              <a:spcAft>
                <a:spcPct val="0"/>
              </a:spcAft>
              <a:defRPr/>
            </a:pPr>
            <a:r>
              <a:rPr lang="en-US" sz="1618" dirty="0">
                <a:solidFill>
                  <a:srgbClr val="FFFFFF"/>
                </a:solidFill>
                <a:latin typeface="Segoe UI Light" panose="020B0502040204020203" pitchFamily="34" charset="0"/>
                <a:cs typeface="Segoe UI Light" panose="020B0502040204020203" pitchFamily="34" charset="0"/>
              </a:rPr>
              <a:t>  </a:t>
            </a:r>
          </a:p>
        </p:txBody>
      </p:sp>
      <p:sp>
        <p:nvSpPr>
          <p:cNvPr id="7" name="Rectangle 6"/>
          <p:cNvSpPr/>
          <p:nvPr/>
        </p:nvSpPr>
        <p:spPr>
          <a:xfrm>
            <a:off x="3851988" y="4585447"/>
            <a:ext cx="1312366" cy="13446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5000"/>
              </a:lnSpc>
              <a:spcBef>
                <a:spcPct val="0"/>
              </a:spcBef>
              <a:spcAft>
                <a:spcPct val="0"/>
              </a:spcAft>
              <a:defRPr/>
            </a:pPr>
            <a:r>
              <a:rPr lang="en-US" sz="1882" dirty="0">
                <a:solidFill>
                  <a:srgbClr val="FFFFFF"/>
                </a:solidFill>
                <a:latin typeface="Segoe UI Semibold" panose="020B0702040204020203" pitchFamily="34" charset="0"/>
                <a:cs typeface="Segoe UI Semibold" panose="020B0702040204020203" pitchFamily="34" charset="0"/>
              </a:rPr>
              <a:t>250+ </a:t>
            </a:r>
            <a:r>
              <a:rPr lang="en-US" sz="1618" dirty="0">
                <a:solidFill>
                  <a:srgbClr val="FFFFFF"/>
                </a:solidFill>
                <a:latin typeface="Segoe UI Light" panose="020B0502040204020203" pitchFamily="34" charset="0"/>
                <a:cs typeface="Segoe UI Light" panose="020B0502040204020203" pitchFamily="34" charset="0"/>
              </a:rPr>
              <a:t>million</a:t>
            </a:r>
          </a:p>
          <a:p>
            <a:pPr algn="ctr" defTabSz="913505" eaLnBrk="0" fontAlgn="base" hangingPunct="0">
              <a:lnSpc>
                <a:spcPct val="85000"/>
              </a:lnSpc>
              <a:spcBef>
                <a:spcPct val="0"/>
              </a:spcBef>
              <a:spcAft>
                <a:spcPct val="0"/>
              </a:spcAft>
              <a:defRPr/>
            </a:pPr>
            <a:r>
              <a:rPr lang="en-US" sz="1412" dirty="0">
                <a:solidFill>
                  <a:srgbClr val="FFFFFF"/>
                </a:solidFill>
                <a:latin typeface="Segoe UI Light" panose="020B0502040204020203" pitchFamily="34" charset="0"/>
                <a:cs typeface="Segoe UI Light" panose="020B0502040204020203" pitchFamily="34" charset="0"/>
              </a:rPr>
              <a:t>active users</a:t>
            </a:r>
          </a:p>
        </p:txBody>
      </p:sp>
      <p:sp>
        <p:nvSpPr>
          <p:cNvPr id="9" name="Rectangle 8"/>
          <p:cNvSpPr/>
          <p:nvPr/>
        </p:nvSpPr>
        <p:spPr>
          <a:xfrm>
            <a:off x="3818251" y="2962247"/>
            <a:ext cx="2689274" cy="134463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5000"/>
              </a:lnSpc>
              <a:spcBef>
                <a:spcPct val="0"/>
              </a:spcBef>
              <a:spcAft>
                <a:spcPct val="0"/>
              </a:spcAft>
              <a:defRPr/>
            </a:pPr>
            <a:r>
              <a:rPr lang="en-US" sz="1882" dirty="0">
                <a:solidFill>
                  <a:srgbClr val="FFFFFF"/>
                </a:solidFill>
                <a:latin typeface="Segoe UI Semibold" panose="020B0702040204020203" pitchFamily="34" charset="0"/>
                <a:cs typeface="Segoe UI Semibold" panose="020B0702040204020203" pitchFamily="34" charset="0"/>
              </a:rPr>
              <a:t>2.4+ </a:t>
            </a:r>
            <a:r>
              <a:rPr lang="en-US" sz="1618" dirty="0">
                <a:solidFill>
                  <a:srgbClr val="FFFFFF"/>
                </a:solidFill>
                <a:latin typeface="Segoe UI Light" panose="020B0502040204020203" pitchFamily="34" charset="0"/>
                <a:cs typeface="Segoe UI Light" panose="020B0502040204020203" pitchFamily="34" charset="0"/>
              </a:rPr>
              <a:t>billion</a:t>
            </a:r>
          </a:p>
          <a:p>
            <a:pPr algn="ctr" defTabSz="913505" eaLnBrk="0" fontAlgn="base" hangingPunct="0">
              <a:lnSpc>
                <a:spcPct val="85000"/>
              </a:lnSpc>
              <a:spcBef>
                <a:spcPct val="0"/>
              </a:spcBef>
              <a:spcAft>
                <a:spcPct val="0"/>
              </a:spcAft>
              <a:defRPr/>
            </a:pPr>
            <a:r>
              <a:rPr lang="en-US" sz="1412" dirty="0">
                <a:solidFill>
                  <a:srgbClr val="FFFFFF"/>
                </a:solidFill>
                <a:latin typeface="Segoe UI Light" panose="020B0502040204020203" pitchFamily="34" charset="0"/>
                <a:cs typeface="Segoe UI Light" panose="020B0502040204020203" pitchFamily="34" charset="0"/>
              </a:rPr>
              <a:t>emails per day</a:t>
            </a:r>
          </a:p>
        </p:txBody>
      </p:sp>
      <p:sp>
        <p:nvSpPr>
          <p:cNvPr id="10" name="Rectangle 9"/>
          <p:cNvSpPr/>
          <p:nvPr/>
        </p:nvSpPr>
        <p:spPr>
          <a:xfrm>
            <a:off x="9332054" y="4572877"/>
            <a:ext cx="2689274" cy="13446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5000"/>
              </a:lnSpc>
              <a:spcBef>
                <a:spcPct val="0"/>
              </a:spcBef>
              <a:spcAft>
                <a:spcPct val="0"/>
              </a:spcAft>
              <a:defRPr/>
            </a:pPr>
            <a:r>
              <a:rPr lang="en-US" sz="3529" dirty="0">
                <a:solidFill>
                  <a:srgbClr val="FFFFFF"/>
                </a:solidFill>
                <a:latin typeface="Segoe UI Semibold" panose="020B0702040204020203" pitchFamily="34" charset="0"/>
                <a:cs typeface="Segoe UI Semibold" panose="020B0702040204020203" pitchFamily="34" charset="0"/>
              </a:rPr>
              <a:t>7+ </a:t>
            </a:r>
            <a:r>
              <a:rPr lang="en-US" sz="3294" dirty="0">
                <a:solidFill>
                  <a:srgbClr val="FFFFFF"/>
                </a:solidFill>
                <a:latin typeface="Segoe UI Light" panose="020B0502040204020203" pitchFamily="34" charset="0"/>
                <a:cs typeface="Segoe UI Light" panose="020B0502040204020203" pitchFamily="34" charset="0"/>
              </a:rPr>
              <a:t>billion</a:t>
            </a:r>
          </a:p>
          <a:p>
            <a:pPr algn="ctr" defTabSz="913505" eaLnBrk="0" fontAlgn="base" hangingPunct="0">
              <a:lnSpc>
                <a:spcPct val="85000"/>
              </a:lnSpc>
              <a:spcBef>
                <a:spcPct val="0"/>
              </a:spcBef>
              <a:spcAft>
                <a:spcPct val="0"/>
              </a:spcAft>
              <a:defRPr/>
            </a:pPr>
            <a:r>
              <a:rPr lang="en-US" sz="1412" dirty="0">
                <a:solidFill>
                  <a:srgbClr val="FFFFFF"/>
                </a:solidFill>
                <a:latin typeface="Segoe UI Light" panose="020B0502040204020203" pitchFamily="34" charset="0"/>
                <a:cs typeface="Segoe UI Light" panose="020B0502040204020203" pitchFamily="34" charset="0"/>
              </a:rPr>
              <a:t>worldwide queries each month</a:t>
            </a:r>
          </a:p>
        </p:txBody>
      </p:sp>
      <p:sp>
        <p:nvSpPr>
          <p:cNvPr id="11" name="Rectangle 10"/>
          <p:cNvSpPr/>
          <p:nvPr/>
        </p:nvSpPr>
        <p:spPr>
          <a:xfrm>
            <a:off x="6574124" y="1541771"/>
            <a:ext cx="2689274" cy="13446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0000"/>
              </a:lnSpc>
              <a:spcBef>
                <a:spcPct val="0"/>
              </a:spcBef>
              <a:spcAft>
                <a:spcPct val="0"/>
              </a:spcAft>
              <a:defRPr/>
            </a:pPr>
            <a:r>
              <a:rPr lang="en-US" sz="3294" dirty="0">
                <a:solidFill>
                  <a:srgbClr val="FFFFFF"/>
                </a:solidFill>
                <a:latin typeface="Segoe UI Semibold" panose="020B0702040204020203" pitchFamily="34" charset="0"/>
                <a:cs typeface="Segoe UI Semibold" panose="020B0702040204020203" pitchFamily="34" charset="0"/>
              </a:rPr>
              <a:t>70+ </a:t>
            </a:r>
            <a:r>
              <a:rPr lang="en-US" sz="2353" dirty="0">
                <a:solidFill>
                  <a:srgbClr val="FFFFFF"/>
                </a:solidFill>
                <a:latin typeface="Segoe UI Light" panose="020B0502040204020203" pitchFamily="34" charset="0"/>
                <a:cs typeface="Segoe UI Light" panose="020B0502040204020203" pitchFamily="34" charset="0"/>
              </a:rPr>
              <a:t>trillion</a:t>
            </a:r>
          </a:p>
          <a:p>
            <a:pPr algn="ctr" defTabSz="913505" eaLnBrk="0" fontAlgn="base" hangingPunct="0">
              <a:lnSpc>
                <a:spcPct val="80000"/>
              </a:lnSpc>
              <a:spcBef>
                <a:spcPct val="0"/>
              </a:spcBef>
              <a:spcAft>
                <a:spcPct val="0"/>
              </a:spcAft>
              <a:defRPr/>
            </a:pPr>
            <a:r>
              <a:rPr lang="en-US" sz="1647" dirty="0">
                <a:solidFill>
                  <a:srgbClr val="FFFFFF"/>
                </a:solidFill>
                <a:latin typeface="Segoe UI Light" panose="020B0502040204020203" pitchFamily="34" charset="0"/>
                <a:cs typeface="Segoe UI Light" panose="020B0502040204020203" pitchFamily="34" charset="0"/>
              </a:rPr>
              <a:t>objects stored</a:t>
            </a:r>
          </a:p>
        </p:txBody>
      </p:sp>
      <p:sp>
        <p:nvSpPr>
          <p:cNvPr id="12" name="Rectangle 11"/>
          <p:cNvSpPr/>
          <p:nvPr/>
        </p:nvSpPr>
        <p:spPr>
          <a:xfrm>
            <a:off x="5214076" y="4585447"/>
            <a:ext cx="2689274" cy="1344637"/>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5000"/>
              </a:lnSpc>
              <a:spcBef>
                <a:spcPct val="0"/>
              </a:spcBef>
              <a:spcAft>
                <a:spcPct val="0"/>
              </a:spcAft>
              <a:defRPr/>
            </a:pPr>
            <a:endParaRPr lang="en-US" sz="1412" dirty="0">
              <a:solidFill>
                <a:srgbClr val="FFFFFF"/>
              </a:solidFill>
              <a:latin typeface="Segoe UI Light" panose="020B0502040204020203" pitchFamily="34" charset="0"/>
              <a:cs typeface="Segoe UI Light" panose="020B0502040204020203" pitchFamily="34" charset="0"/>
            </a:endParaRPr>
          </a:p>
        </p:txBody>
      </p:sp>
      <p:sp>
        <p:nvSpPr>
          <p:cNvPr id="13" name="Rectangle 12"/>
          <p:cNvSpPr/>
          <p:nvPr/>
        </p:nvSpPr>
        <p:spPr>
          <a:xfrm>
            <a:off x="7968934" y="4572877"/>
            <a:ext cx="1312366" cy="13446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5000"/>
              </a:lnSpc>
              <a:spcBef>
                <a:spcPct val="0"/>
              </a:spcBef>
              <a:spcAft>
                <a:spcPct val="0"/>
              </a:spcAft>
              <a:defRPr/>
            </a:pPr>
            <a:r>
              <a:rPr lang="en-US" sz="1882" dirty="0">
                <a:solidFill>
                  <a:srgbClr val="FFFFFF"/>
                </a:solidFill>
                <a:latin typeface="Segoe UI Semibold" panose="020B0702040204020203" pitchFamily="34" charset="0"/>
                <a:cs typeface="Segoe UI Semibold" panose="020B0702040204020203" pitchFamily="34" charset="0"/>
              </a:rPr>
              <a:t>48+ </a:t>
            </a:r>
            <a:r>
              <a:rPr lang="en-US" sz="1618" dirty="0">
                <a:solidFill>
                  <a:srgbClr val="FFFFFF"/>
                </a:solidFill>
                <a:latin typeface="Segoe UI Light" panose="020B0502040204020203" pitchFamily="34" charset="0"/>
                <a:cs typeface="Segoe UI Light" panose="020B0502040204020203" pitchFamily="34" charset="0"/>
              </a:rPr>
              <a:t>million</a:t>
            </a:r>
          </a:p>
          <a:p>
            <a:pPr algn="ctr" defTabSz="913505" eaLnBrk="0" fontAlgn="base" hangingPunct="0">
              <a:lnSpc>
                <a:spcPct val="85000"/>
              </a:lnSpc>
              <a:spcBef>
                <a:spcPct val="0"/>
              </a:spcBef>
              <a:spcAft>
                <a:spcPct val="0"/>
              </a:spcAft>
              <a:defRPr/>
            </a:pPr>
            <a:r>
              <a:rPr lang="en-US" sz="1412" dirty="0">
                <a:solidFill>
                  <a:srgbClr val="FFFFFF"/>
                </a:solidFill>
                <a:latin typeface="Segoe UI Light" panose="020B0502040204020203" pitchFamily="34" charset="0"/>
                <a:cs typeface="Segoe UI Light" panose="020B0502040204020203" pitchFamily="34" charset="0"/>
              </a:rPr>
              <a:t>users in          56 countries</a:t>
            </a:r>
          </a:p>
        </p:txBody>
      </p:sp>
      <p:sp>
        <p:nvSpPr>
          <p:cNvPr id="14" name="Rectangle 13"/>
          <p:cNvSpPr/>
          <p:nvPr/>
        </p:nvSpPr>
        <p:spPr>
          <a:xfrm>
            <a:off x="9329997" y="2946564"/>
            <a:ext cx="1312366" cy="13446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5000"/>
              </a:lnSpc>
              <a:spcBef>
                <a:spcPct val="0"/>
              </a:spcBef>
              <a:spcAft>
                <a:spcPct val="0"/>
              </a:spcAft>
              <a:defRPr/>
            </a:pPr>
            <a:r>
              <a:rPr lang="en-US" sz="1882" dirty="0">
                <a:solidFill>
                  <a:srgbClr val="FFFFFF"/>
                </a:solidFill>
                <a:latin typeface="Segoe UI Semibold" panose="020B0702040204020203" pitchFamily="34" charset="0"/>
                <a:cs typeface="Segoe UI Semibold" panose="020B0702040204020203" pitchFamily="34" charset="0"/>
              </a:rPr>
              <a:t>50+ </a:t>
            </a:r>
            <a:r>
              <a:rPr lang="en-US" sz="1618" dirty="0">
                <a:solidFill>
                  <a:srgbClr val="FFFFFF"/>
                </a:solidFill>
                <a:latin typeface="Segoe UI Light" panose="020B0502040204020203" pitchFamily="34" charset="0"/>
                <a:cs typeface="Segoe UI Light" panose="020B0502040204020203" pitchFamily="34" charset="0"/>
              </a:rPr>
              <a:t>million</a:t>
            </a:r>
          </a:p>
          <a:p>
            <a:pPr algn="ctr" defTabSz="913505" eaLnBrk="0" fontAlgn="base" hangingPunct="0">
              <a:lnSpc>
                <a:spcPct val="85000"/>
              </a:lnSpc>
              <a:spcBef>
                <a:spcPct val="0"/>
              </a:spcBef>
              <a:spcAft>
                <a:spcPct val="0"/>
              </a:spcAft>
              <a:defRPr/>
            </a:pPr>
            <a:r>
              <a:rPr lang="en-US" sz="1412" dirty="0">
                <a:solidFill>
                  <a:srgbClr val="FFFFFF"/>
                </a:solidFill>
                <a:latin typeface="Segoe UI Light" panose="020B0502040204020203" pitchFamily="34" charset="0"/>
                <a:cs typeface="Segoe UI Light" panose="020B0502040204020203" pitchFamily="34" charset="0"/>
              </a:rPr>
              <a:t>active users</a:t>
            </a:r>
          </a:p>
        </p:txBody>
      </p:sp>
      <p:sp>
        <p:nvSpPr>
          <p:cNvPr id="15" name="Rectangle 14"/>
          <p:cNvSpPr/>
          <p:nvPr/>
        </p:nvSpPr>
        <p:spPr>
          <a:xfrm>
            <a:off x="9329997" y="1547430"/>
            <a:ext cx="2689274" cy="1344637"/>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505" eaLnBrk="0" fontAlgn="base" hangingPunct="0">
              <a:lnSpc>
                <a:spcPct val="80000"/>
              </a:lnSpc>
              <a:spcBef>
                <a:spcPct val="0"/>
              </a:spcBef>
              <a:spcAft>
                <a:spcPct val="0"/>
              </a:spcAft>
              <a:defRPr/>
            </a:pPr>
            <a:r>
              <a:rPr lang="en-US" sz="3294" dirty="0">
                <a:solidFill>
                  <a:srgbClr val="FFFFFF"/>
                </a:solidFill>
                <a:latin typeface="Segoe UI Semibold" panose="020B0702040204020203" pitchFamily="34" charset="0"/>
                <a:cs typeface="Segoe UI Semibold" panose="020B0702040204020203" pitchFamily="34" charset="0"/>
              </a:rPr>
              <a:t>1.2+</a:t>
            </a:r>
            <a:r>
              <a:rPr lang="en-US" sz="2117" dirty="0">
                <a:solidFill>
                  <a:srgbClr val="FFFFFF"/>
                </a:solidFill>
                <a:latin typeface="Segoe UI Semibold" panose="020B0702040204020203" pitchFamily="34" charset="0"/>
                <a:cs typeface="Segoe UI Semibold" panose="020B0702040204020203" pitchFamily="34" charset="0"/>
              </a:rPr>
              <a:t> </a:t>
            </a:r>
            <a:r>
              <a:rPr lang="en-US" sz="2353" dirty="0">
                <a:solidFill>
                  <a:srgbClr val="FFFFFF"/>
                </a:solidFill>
                <a:latin typeface="Segoe UI Light" panose="020B0502040204020203" pitchFamily="34" charset="0"/>
                <a:cs typeface="Segoe UI Light" panose="020B0502040204020203" pitchFamily="34" charset="0"/>
              </a:rPr>
              <a:t>billion</a:t>
            </a:r>
          </a:p>
          <a:p>
            <a:pPr algn="ctr" defTabSz="913505" eaLnBrk="0" fontAlgn="base" hangingPunct="0">
              <a:lnSpc>
                <a:spcPct val="85000"/>
              </a:lnSpc>
              <a:spcBef>
                <a:spcPct val="0"/>
              </a:spcBef>
              <a:spcAft>
                <a:spcPct val="0"/>
              </a:spcAft>
              <a:defRPr/>
            </a:pPr>
            <a:r>
              <a:rPr lang="en-US" sz="1647" dirty="0">
                <a:solidFill>
                  <a:srgbClr val="FFFFFF"/>
                </a:solidFill>
                <a:latin typeface="Segoe UI Light" panose="020B0502040204020203" pitchFamily="34" charset="0"/>
                <a:cs typeface="Segoe UI Light" panose="020B0502040204020203" pitchFamily="34" charset="0"/>
              </a:rPr>
              <a:t>users</a:t>
            </a:r>
          </a:p>
        </p:txBody>
      </p:sp>
      <p:sp>
        <p:nvSpPr>
          <p:cNvPr id="16" name="Rectangle 15"/>
          <p:cNvSpPr/>
          <p:nvPr/>
        </p:nvSpPr>
        <p:spPr>
          <a:xfrm>
            <a:off x="5214077" y="4594092"/>
            <a:ext cx="2672187" cy="625705"/>
          </a:xfrm>
          <a:prstGeom prst="rect">
            <a:avLst/>
          </a:prstGeom>
        </p:spPr>
        <p:txBody>
          <a:bodyPr wrap="square">
            <a:spAutoFit/>
          </a:bodyPr>
          <a:lstStyle/>
          <a:p>
            <a:pPr algn="ctr" defTabSz="913505" eaLnBrk="0" fontAlgn="base" hangingPunct="0">
              <a:lnSpc>
                <a:spcPct val="85000"/>
              </a:lnSpc>
              <a:spcBef>
                <a:spcPct val="0"/>
              </a:spcBef>
              <a:spcAft>
                <a:spcPct val="0"/>
              </a:spcAft>
              <a:defRPr/>
            </a:pPr>
            <a:r>
              <a:rPr lang="en-US" sz="2541"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400+</a:t>
            </a:r>
            <a:r>
              <a:rPr lang="en-US" sz="2541"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r>
              <a:rPr lang="en-US" sz="2353" dirty="0">
                <a:solidFill>
                  <a:srgbClr val="FFFFFF"/>
                </a:solidFill>
                <a:latin typeface="Segoe UI Light" panose="020B0502040204020203" pitchFamily="34" charset="0"/>
                <a:ea typeface="MS PGothic" panose="020B0600070205080204" pitchFamily="34" charset="-128"/>
                <a:cs typeface="Segoe UI Light" panose="020B0502040204020203" pitchFamily="34" charset="0"/>
              </a:rPr>
              <a:t>million</a:t>
            </a:r>
          </a:p>
          <a:p>
            <a:pPr algn="ctr" defTabSz="913505" eaLnBrk="0" fontAlgn="base" hangingPunct="0">
              <a:lnSpc>
                <a:spcPct val="80000"/>
              </a:lnSpc>
              <a:spcBef>
                <a:spcPct val="0"/>
              </a:spcBef>
              <a:spcAft>
                <a:spcPct val="0"/>
              </a:spcAft>
              <a:defRPr/>
            </a:pPr>
            <a:r>
              <a:rPr lang="en-US" sz="1647" dirty="0">
                <a:solidFill>
                  <a:srgbClr val="FFFFFF"/>
                </a:solidFill>
                <a:latin typeface="Segoe UI Light" panose="020B0502040204020203" pitchFamily="34" charset="0"/>
                <a:ea typeface="MS PGothic" panose="020B0600070205080204" pitchFamily="34" charset="-128"/>
                <a:cs typeface="Segoe UI Light" panose="020B0502040204020203" pitchFamily="34" charset="0"/>
              </a:rPr>
              <a:t>active users</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028" y="5635868"/>
            <a:ext cx="1084292" cy="17428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29482" y="3996985"/>
            <a:ext cx="871325" cy="181526"/>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09681" y="2194825"/>
            <a:ext cx="2129905" cy="737344"/>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5480" y="3759409"/>
            <a:ext cx="2366562" cy="548707"/>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5480" y="2351338"/>
            <a:ext cx="2366562" cy="548707"/>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5632" y="2456957"/>
            <a:ext cx="774511" cy="341526"/>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44216" y="5399370"/>
            <a:ext cx="1064952" cy="409175"/>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9970" y="3678244"/>
            <a:ext cx="1645836" cy="491611"/>
          </a:xfrm>
          <a:prstGeom prst="rect">
            <a:avLst/>
          </a:prstGeom>
        </p:spPr>
      </p:pic>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03350" y="5448087"/>
            <a:ext cx="1355395" cy="478824"/>
          </a:xfrm>
          <a:prstGeom prst="rect">
            <a:avLst/>
          </a:prstGeom>
        </p:spPr>
      </p:pic>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00911" y="3764720"/>
            <a:ext cx="1161766" cy="417660"/>
          </a:xfrm>
          <a:prstGeom prst="rect">
            <a:avLst/>
          </a:prstGeom>
        </p:spPr>
      </p:pic>
      <p:pic>
        <p:nvPicPr>
          <p:cNvPr id="27" name="Picture 2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5520673" y="5385498"/>
            <a:ext cx="2129905" cy="606689"/>
          </a:xfrm>
          <a:prstGeom prst="rect">
            <a:avLst/>
          </a:prstGeom>
        </p:spPr>
      </p:pic>
      <p:sp>
        <p:nvSpPr>
          <p:cNvPr id="2" name="Title 1"/>
          <p:cNvSpPr>
            <a:spLocks noGrp="1"/>
          </p:cNvSpPr>
          <p:nvPr>
            <p:ph type="title"/>
          </p:nvPr>
        </p:nvSpPr>
        <p:spPr/>
        <p:txBody>
          <a:bodyPr/>
          <a:lstStyle/>
          <a:p>
            <a:r>
              <a:rPr lang="en-US" dirty="0"/>
              <a:t>How BIG is Hyper-scale?</a:t>
            </a:r>
          </a:p>
        </p:txBody>
      </p:sp>
      <p:sp>
        <p:nvSpPr>
          <p:cNvPr id="8" name="Text Placeholder 7"/>
          <p:cNvSpPr>
            <a:spLocks noGrp="1"/>
          </p:cNvSpPr>
          <p:nvPr>
            <p:ph type="body" sz="quarter" idx="10"/>
          </p:nvPr>
        </p:nvSpPr>
        <p:spPr>
          <a:xfrm>
            <a:off x="4137969" y="6082437"/>
            <a:ext cx="7384144" cy="452590"/>
          </a:xfrm>
        </p:spPr>
        <p:txBody>
          <a:bodyPr/>
          <a:lstStyle/>
          <a:p>
            <a:r>
              <a:rPr lang="en-US" sz="1961" dirty="0"/>
              <a:t>1+ billion customers 20+ million businesses  90+ markets worldwide </a:t>
            </a:r>
          </a:p>
        </p:txBody>
      </p:sp>
      <p:cxnSp>
        <p:nvCxnSpPr>
          <p:cNvPr id="31" name="Straight Connector 30"/>
          <p:cNvCxnSpPr/>
          <p:nvPr/>
        </p:nvCxnSpPr>
        <p:spPr>
          <a:xfrm flipH="1">
            <a:off x="1653126" y="4445260"/>
            <a:ext cx="10366145" cy="7470"/>
          </a:xfrm>
          <a:prstGeom prst="line">
            <a:avLst/>
          </a:prstGeom>
          <a:ln w="254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14"/>
          <a:stretch>
            <a:fillRect/>
          </a:stretch>
        </p:blipFill>
        <p:spPr>
          <a:xfrm>
            <a:off x="866593" y="2172656"/>
            <a:ext cx="1618452" cy="1618452"/>
          </a:xfrm>
          <a:prstGeom prst="rect">
            <a:avLst/>
          </a:prstGeom>
        </p:spPr>
      </p:pic>
      <p:sp>
        <p:nvSpPr>
          <p:cNvPr id="33" name="TextBox 32"/>
          <p:cNvSpPr txBox="1"/>
          <p:nvPr/>
        </p:nvSpPr>
        <p:spPr>
          <a:xfrm>
            <a:off x="1056737" y="3588635"/>
            <a:ext cx="2103447" cy="941386"/>
          </a:xfrm>
          <a:prstGeom prst="rect">
            <a:avLst/>
          </a:prstGeom>
          <a:noFill/>
        </p:spPr>
        <p:txBody>
          <a:bodyPr wrap="square" lIns="179285" tIns="143428" rIns="179285" bIns="143428" rtlCol="0">
            <a:spAutoFit/>
          </a:bodyPr>
          <a:lstStyle/>
          <a:p>
            <a:pPr defTabSz="913505" eaLnBrk="0" fontAlgn="base" hangingPunct="0">
              <a:lnSpc>
                <a:spcPct val="90000"/>
              </a:lnSpc>
              <a:spcBef>
                <a:spcPct val="0"/>
              </a:spcBef>
              <a:spcAft>
                <a:spcPts val="588"/>
              </a:spcAft>
              <a:defRPr/>
            </a:pPr>
            <a:r>
              <a:rPr lang="en-US" sz="2353" dirty="0">
                <a:gradFill>
                  <a:gsLst>
                    <a:gs pos="2917">
                      <a:srgbClr val="FFFFFF"/>
                    </a:gs>
                    <a:gs pos="30000">
                      <a:srgbClr val="FFFFFF"/>
                    </a:gs>
                  </a:gsLst>
                  <a:lin ang="5400000" scaled="0"/>
                </a:gradFill>
                <a:ea typeface="MS PGothic" panose="020B0600070205080204" pitchFamily="34" charset="-128"/>
              </a:rPr>
              <a:t>Enterprise &amp; Commercial </a:t>
            </a:r>
          </a:p>
        </p:txBody>
      </p:sp>
      <p:sp>
        <p:nvSpPr>
          <p:cNvPr id="35" name="TextBox 34"/>
          <p:cNvSpPr txBox="1"/>
          <p:nvPr/>
        </p:nvSpPr>
        <p:spPr>
          <a:xfrm>
            <a:off x="1206548" y="5415248"/>
            <a:ext cx="1781564" cy="615522"/>
          </a:xfrm>
          <a:prstGeom prst="rect">
            <a:avLst/>
          </a:prstGeom>
          <a:noFill/>
        </p:spPr>
        <p:txBody>
          <a:bodyPr wrap="square" lIns="179285" tIns="143428" rIns="179285" bIns="143428" rtlCol="0">
            <a:spAutoFit/>
          </a:bodyPr>
          <a:lstStyle/>
          <a:p>
            <a:pPr defTabSz="913505" eaLnBrk="0" fontAlgn="base" hangingPunct="0">
              <a:lnSpc>
                <a:spcPct val="90000"/>
              </a:lnSpc>
              <a:spcBef>
                <a:spcPct val="0"/>
              </a:spcBef>
              <a:spcAft>
                <a:spcPts val="588"/>
              </a:spcAft>
              <a:defRPr/>
            </a:pPr>
            <a:r>
              <a:rPr lang="en-US" sz="2353" dirty="0">
                <a:gradFill>
                  <a:gsLst>
                    <a:gs pos="2917">
                      <a:srgbClr val="FFFFFF"/>
                    </a:gs>
                    <a:gs pos="30000">
                      <a:srgbClr val="FFFFFF"/>
                    </a:gs>
                  </a:gsLst>
                  <a:lin ang="5400000" scaled="0"/>
                </a:gradFill>
                <a:ea typeface="MS PGothic" panose="020B0600070205080204" pitchFamily="34" charset="-128"/>
              </a:rPr>
              <a:t>Consumer</a:t>
            </a:r>
          </a:p>
        </p:txBody>
      </p:sp>
      <p:grpSp>
        <p:nvGrpSpPr>
          <p:cNvPr id="46" name="Group 45"/>
          <p:cNvGrpSpPr/>
          <p:nvPr/>
        </p:nvGrpSpPr>
        <p:grpSpPr>
          <a:xfrm>
            <a:off x="1264075" y="4744916"/>
            <a:ext cx="1063645" cy="724579"/>
            <a:chOff x="4141435" y="2349500"/>
            <a:chExt cx="2545873" cy="2184400"/>
          </a:xfrm>
        </p:grpSpPr>
        <p:grpSp>
          <p:nvGrpSpPr>
            <p:cNvPr id="47" name="Group 46"/>
            <p:cNvGrpSpPr/>
            <p:nvPr/>
          </p:nvGrpSpPr>
          <p:grpSpPr>
            <a:xfrm>
              <a:off x="4337050" y="2349500"/>
              <a:ext cx="2209800" cy="2184400"/>
              <a:chOff x="4337050" y="2349500"/>
              <a:chExt cx="2209800" cy="2184400"/>
            </a:xfrm>
          </p:grpSpPr>
          <p:sp>
            <p:nvSpPr>
              <p:cNvPr id="50" name="Rectangle 49"/>
              <p:cNvSpPr/>
              <p:nvPr/>
            </p:nvSpPr>
            <p:spPr bwMode="auto">
              <a:xfrm>
                <a:off x="5086350" y="3200400"/>
                <a:ext cx="201186" cy="133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5624027" y="3200399"/>
                <a:ext cx="192510" cy="13335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5181600" y="3200400"/>
                <a:ext cx="615949" cy="7747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Isosceles Triangle 52"/>
              <p:cNvSpPr/>
              <p:nvPr/>
            </p:nvSpPr>
            <p:spPr bwMode="auto">
              <a:xfrm>
                <a:off x="4337050" y="2349500"/>
                <a:ext cx="2209800" cy="9271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6070600" y="3200400"/>
                <a:ext cx="241300" cy="133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572000" y="3200400"/>
                <a:ext cx="241300" cy="133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rot="16200000">
                <a:off x="4460875" y="3813175"/>
                <a:ext cx="908050" cy="533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rot="5400000">
                <a:off x="5600699" y="3822699"/>
                <a:ext cx="908051" cy="5143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 name="Rectangle 47"/>
            <p:cNvSpPr/>
            <p:nvPr/>
          </p:nvSpPr>
          <p:spPr bwMode="auto">
            <a:xfrm rot="2988699">
              <a:off x="4784452" y="2074911"/>
              <a:ext cx="220430" cy="15064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rot="18351985" flipH="1">
              <a:off x="5823862" y="2029822"/>
              <a:ext cx="220430" cy="15064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Oval 43"/>
          <p:cNvSpPr/>
          <p:nvPr/>
        </p:nvSpPr>
        <p:spPr bwMode="auto">
          <a:xfrm>
            <a:off x="11835982" y="54345"/>
            <a:ext cx="294076" cy="308113"/>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7"/>
          <p:cNvSpPr>
            <a:spLocks noEditPoints="1"/>
          </p:cNvSpPr>
          <p:nvPr/>
        </p:nvSpPr>
        <p:spPr bwMode="auto">
          <a:xfrm rot="19910890">
            <a:off x="2196893" y="5025580"/>
            <a:ext cx="649829" cy="453274"/>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eaLnBrk="0" fontAlgn="base" hangingPunct="0">
              <a:lnSpc>
                <a:spcPct val="90000"/>
              </a:lnSpc>
              <a:spcBef>
                <a:spcPct val="0"/>
              </a:spcBef>
              <a:spcAft>
                <a:spcPct val="0"/>
              </a:spcAft>
              <a:defRPr/>
            </a:pPr>
            <a:endParaRPr lang="en-US" sz="122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58"/>
          <p:cNvSpPr/>
          <p:nvPr/>
        </p:nvSpPr>
        <p:spPr bwMode="auto">
          <a:xfrm rot="2700000">
            <a:off x="2433643" y="2691427"/>
            <a:ext cx="680459" cy="956423"/>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682331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ay map" descr="C:\_Projects\Daily Projects\110514\P11962\Datacenter_Maps_PPT_FNL-slide1_gray.png"/>
          <p:cNvPicPr>
            <a:picLocks noChangeAspect="1" noChangeArrowheads="1"/>
          </p:cNvPicPr>
          <p:nvPr/>
        </p:nvPicPr>
        <p:blipFill rotWithShape="1">
          <a:blip r:embed="rId3">
            <a:extLst>
              <a:ext uri="{28A0092B-C50C-407E-A947-70E740481C1C}">
                <a14:useLocalDpi xmlns:a14="http://schemas.microsoft.com/office/drawing/2010/main"/>
              </a:ext>
            </a:extLst>
          </a:blip>
          <a:srcRect l="4427"/>
          <a:stretch/>
        </p:blipFill>
        <p:spPr bwMode="auto">
          <a:xfrm>
            <a:off x="609601" y="259663"/>
            <a:ext cx="10486950" cy="6188659"/>
          </a:xfrm>
          <a:prstGeom prst="rect">
            <a:avLst/>
          </a:prstGeom>
          <a:noFill/>
          <a:extLst>
            <a:ext uri="{909E8E84-426E-40dd-AFC4-6F175D3DCCD1}">
              <a14:hiddenFill xmlns="" xmlns:a14="http://schemas.microsoft.com/office/drawing/2010/main">
                <a:solidFill>
                  <a:srgbClr val="FFFFFF"/>
                </a:solidFill>
              </a14:hiddenFill>
            </a:ext>
          </a:extLst>
        </p:spPr>
      </p:pic>
      <p:pic>
        <p:nvPicPr>
          <p:cNvPr id="2056" name="100,000 – 4,999,999" descr="C:\_Projects\Daily Projects\110514\P11962\Datacenter_Maps_PPT_FNL_slide2_blue3.png"/>
          <p:cNvPicPr>
            <a:picLocks noChangeAspect="1" noChangeArrowheads="1"/>
          </p:cNvPicPr>
          <p:nvPr/>
        </p:nvPicPr>
        <p:blipFill rotWithShape="1">
          <a:blip r:embed="rId4">
            <a:extLst>
              <a:ext uri="{28A0092B-C50C-407E-A947-70E740481C1C}">
                <a14:useLocalDpi xmlns:a14="http://schemas.microsoft.com/office/drawing/2010/main"/>
              </a:ext>
            </a:extLst>
          </a:blip>
          <a:srcRect l="4427"/>
          <a:stretch/>
        </p:blipFill>
        <p:spPr bwMode="auto">
          <a:xfrm>
            <a:off x="609601" y="259663"/>
            <a:ext cx="10486950" cy="6188659"/>
          </a:xfrm>
          <a:prstGeom prst="rect">
            <a:avLst/>
          </a:prstGeom>
          <a:noFill/>
          <a:extLst>
            <a:ext uri="{909E8E84-426E-40dd-AFC4-6F175D3DCCD1}">
              <a14:hiddenFill xmlns="" xmlns:a14="http://schemas.microsoft.com/office/drawing/2010/main">
                <a:solidFill>
                  <a:srgbClr val="FFFFFF"/>
                </a:solidFill>
              </a14:hiddenFill>
            </a:ext>
          </a:extLst>
        </p:spPr>
      </p:pic>
      <p:pic>
        <p:nvPicPr>
          <p:cNvPr id="2057" name="5,000,000 – 24,999,999" descr="C:\_Projects\Daily Projects\110514\P11962\Datacenter_Maps_PPT_FNL_slide2_blue4.png"/>
          <p:cNvPicPr>
            <a:picLocks noChangeAspect="1" noChangeArrowheads="1"/>
          </p:cNvPicPr>
          <p:nvPr/>
        </p:nvPicPr>
        <p:blipFill rotWithShape="1">
          <a:blip r:embed="rId5">
            <a:extLst>
              <a:ext uri="{28A0092B-C50C-407E-A947-70E740481C1C}">
                <a14:useLocalDpi xmlns:a14="http://schemas.microsoft.com/office/drawing/2010/main"/>
              </a:ext>
            </a:extLst>
          </a:blip>
          <a:srcRect l="4427"/>
          <a:stretch/>
        </p:blipFill>
        <p:spPr bwMode="auto">
          <a:xfrm>
            <a:off x="609601" y="259663"/>
            <a:ext cx="10486950" cy="6188659"/>
          </a:xfrm>
          <a:prstGeom prst="rect">
            <a:avLst/>
          </a:prstGeom>
          <a:noFill/>
          <a:extLst>
            <a:ext uri="{909E8E84-426E-40dd-AFC4-6F175D3DCCD1}">
              <a14:hiddenFill xmlns="" xmlns:a14="http://schemas.microsoft.com/office/drawing/2010/main">
                <a:solidFill>
                  <a:srgbClr val="FFFFFF"/>
                </a:solidFill>
              </a14:hiddenFill>
            </a:ext>
          </a:extLst>
        </p:spPr>
      </p:pic>
      <p:pic>
        <p:nvPicPr>
          <p:cNvPr id="2058" name="25,000,000 – 49,999,999" descr="C:\_Projects\Daily Projects\110514\P11962\Datacenter_Maps_PPT_FNL_slide2_blue5.png"/>
          <p:cNvPicPr>
            <a:picLocks noChangeAspect="1" noChangeArrowheads="1"/>
          </p:cNvPicPr>
          <p:nvPr/>
        </p:nvPicPr>
        <p:blipFill rotWithShape="1">
          <a:blip r:embed="rId6">
            <a:extLst>
              <a:ext uri="{28A0092B-C50C-407E-A947-70E740481C1C}">
                <a14:useLocalDpi xmlns:a14="http://schemas.microsoft.com/office/drawing/2010/main"/>
              </a:ext>
            </a:extLst>
          </a:blip>
          <a:srcRect l="4427"/>
          <a:stretch/>
        </p:blipFill>
        <p:spPr bwMode="auto">
          <a:xfrm>
            <a:off x="609601" y="259663"/>
            <a:ext cx="10486950" cy="6188659"/>
          </a:xfrm>
          <a:prstGeom prst="rect">
            <a:avLst/>
          </a:prstGeom>
          <a:noFill/>
          <a:extLst>
            <a:ext uri="{909E8E84-426E-40dd-AFC4-6F175D3DCCD1}">
              <a14:hiddenFill xmlns="" xmlns:a14="http://schemas.microsoft.com/office/drawing/2010/main">
                <a:solidFill>
                  <a:srgbClr val="FFFFFF"/>
                </a:solidFill>
              </a14:hiddenFill>
            </a:ext>
          </a:extLst>
        </p:spPr>
      </p:pic>
      <p:pic>
        <p:nvPicPr>
          <p:cNvPr id="2059" name="50,000,000 – 99,999,999" descr="C:\_Projects\Daily Projects\110514\P11962\Datacenter_Maps_PPT_FNL_slide2_blue6.png"/>
          <p:cNvPicPr>
            <a:picLocks noChangeAspect="1" noChangeArrowheads="1"/>
          </p:cNvPicPr>
          <p:nvPr/>
        </p:nvPicPr>
        <p:blipFill rotWithShape="1">
          <a:blip r:embed="rId7">
            <a:extLst>
              <a:ext uri="{28A0092B-C50C-407E-A947-70E740481C1C}">
                <a14:useLocalDpi xmlns:a14="http://schemas.microsoft.com/office/drawing/2010/main"/>
              </a:ext>
            </a:extLst>
          </a:blip>
          <a:srcRect l="4427"/>
          <a:stretch/>
        </p:blipFill>
        <p:spPr bwMode="auto">
          <a:xfrm>
            <a:off x="609601" y="259663"/>
            <a:ext cx="10486950" cy="6188659"/>
          </a:xfrm>
          <a:prstGeom prst="rect">
            <a:avLst/>
          </a:prstGeom>
          <a:noFill/>
          <a:extLst>
            <a:ext uri="{909E8E84-426E-40dd-AFC4-6F175D3DCCD1}">
              <a14:hiddenFill xmlns="" xmlns:a14="http://schemas.microsoft.com/office/drawing/2010/main">
                <a:solidFill>
                  <a:srgbClr val="FFFFFF"/>
                </a:solidFill>
              </a14:hiddenFill>
            </a:ext>
          </a:extLst>
        </p:spPr>
      </p:pic>
      <p:pic>
        <p:nvPicPr>
          <p:cNvPr id="2060" name="100,000,000 – 499,999,999" descr="C:\_Projects\Daily Projects\110514\P11962\Datacenter_Maps_PPT_FNL_slide2_blue7.png"/>
          <p:cNvPicPr>
            <a:picLocks noChangeAspect="1" noChangeArrowheads="1"/>
          </p:cNvPicPr>
          <p:nvPr/>
        </p:nvPicPr>
        <p:blipFill rotWithShape="1">
          <a:blip r:embed="rId8">
            <a:extLst>
              <a:ext uri="{28A0092B-C50C-407E-A947-70E740481C1C}">
                <a14:useLocalDpi xmlns:a14="http://schemas.microsoft.com/office/drawing/2010/main"/>
              </a:ext>
            </a:extLst>
          </a:blip>
          <a:srcRect l="4427"/>
          <a:stretch/>
        </p:blipFill>
        <p:spPr bwMode="auto">
          <a:xfrm>
            <a:off x="609601" y="259663"/>
            <a:ext cx="10486950" cy="6188659"/>
          </a:xfrm>
          <a:prstGeom prst="rect">
            <a:avLst/>
          </a:prstGeom>
          <a:noFill/>
          <a:extLst>
            <a:ext uri="{909E8E84-426E-40dd-AFC4-6F175D3DCCD1}">
              <a14:hiddenFill xmlns="" xmlns:a14="http://schemas.microsoft.com/office/drawing/2010/main">
                <a:solidFill>
                  <a:srgbClr val="FFFFFF"/>
                </a:solidFill>
              </a14:hiddenFill>
            </a:ext>
          </a:extLst>
        </p:spPr>
      </p:pic>
      <p:pic>
        <p:nvPicPr>
          <p:cNvPr id="2061" name="500,000,000+" descr="C:\_Projects\Daily Projects\110514\P11962\Datacenter_Maps_PPT_FNL_slide2_blue8.png"/>
          <p:cNvPicPr>
            <a:picLocks noChangeAspect="1" noChangeArrowheads="1"/>
          </p:cNvPicPr>
          <p:nvPr/>
        </p:nvPicPr>
        <p:blipFill rotWithShape="1">
          <a:blip r:embed="rId9">
            <a:extLst>
              <a:ext uri="{28A0092B-C50C-407E-A947-70E740481C1C}">
                <a14:useLocalDpi xmlns:a14="http://schemas.microsoft.com/office/drawing/2010/main"/>
              </a:ext>
            </a:extLst>
          </a:blip>
          <a:srcRect l="4427"/>
          <a:stretch/>
        </p:blipFill>
        <p:spPr bwMode="auto">
          <a:xfrm>
            <a:off x="609601" y="259663"/>
            <a:ext cx="10486950" cy="6188659"/>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0 – 49,999" descr="C:\Users\DTota\Desktop\Datacenter_Maps_PPT_FNL_slide2_blue1.png"/>
          <p:cNvPicPr>
            <a:picLocks noChangeAspect="1" noChangeArrowheads="1"/>
          </p:cNvPicPr>
          <p:nvPr/>
        </p:nvPicPr>
        <p:blipFill rotWithShape="1">
          <a:blip r:embed="rId10">
            <a:extLst>
              <a:ext uri="{28A0092B-C50C-407E-A947-70E740481C1C}">
                <a14:useLocalDpi xmlns:a14="http://schemas.microsoft.com/office/drawing/2010/main" val="0"/>
              </a:ext>
            </a:extLst>
          </a:blip>
          <a:srcRect l="4427"/>
          <a:stretch/>
        </p:blipFill>
        <p:spPr bwMode="auto">
          <a:xfrm>
            <a:off x="609601" y="259663"/>
            <a:ext cx="10486950" cy="6188659"/>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50,000 – 999,999" descr="C:\_Projects\Daily Projects\110614\P11962\Datacenter_Maps_PPT_FNL_slide2_blue2.png"/>
          <p:cNvPicPr>
            <a:picLocks noChangeAspect="1" noChangeArrowheads="1"/>
          </p:cNvPicPr>
          <p:nvPr/>
        </p:nvPicPr>
        <p:blipFill rotWithShape="1">
          <a:blip r:embed="rId11">
            <a:extLst>
              <a:ext uri="{28A0092B-C50C-407E-A947-70E740481C1C}">
                <a14:useLocalDpi xmlns:a14="http://schemas.microsoft.com/office/drawing/2010/main" val="0"/>
              </a:ext>
            </a:extLst>
          </a:blip>
          <a:srcRect l="4427"/>
          <a:stretch/>
        </p:blipFill>
        <p:spPr bwMode="auto">
          <a:xfrm>
            <a:off x="609601" y="259663"/>
            <a:ext cx="10486950" cy="618865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2"/>
          <p:cNvGrpSpPr/>
          <p:nvPr/>
        </p:nvGrpSpPr>
        <p:grpSpPr>
          <a:xfrm>
            <a:off x="1028225" y="3924568"/>
            <a:ext cx="2059739" cy="2111540"/>
            <a:chOff x="465138" y="4072116"/>
            <a:chExt cx="2288600" cy="2346155"/>
          </a:xfrm>
        </p:grpSpPr>
        <p:sp>
          <p:nvSpPr>
            <p:cNvPr id="45" name="TextBox 44"/>
            <p:cNvSpPr txBox="1"/>
            <p:nvPr/>
          </p:nvSpPr>
          <p:spPr>
            <a:xfrm>
              <a:off x="533399" y="4072116"/>
              <a:ext cx="2220339" cy="2346155"/>
            </a:xfrm>
            <a:prstGeom prst="rect">
              <a:avLst/>
            </a:prstGeom>
            <a:noFill/>
          </p:spPr>
          <p:txBody>
            <a:bodyPr wrap="none" rtlCol="0">
              <a:spAutoFit/>
            </a:bodyPr>
            <a:lstStyle/>
            <a:p>
              <a:pPr defTabSz="855878">
                <a:lnSpc>
                  <a:spcPct val="135000"/>
                </a:lnSpc>
                <a:tabLst>
                  <a:tab pos="150019" algn="l"/>
                </a:tabLst>
              </a:pPr>
              <a:r>
                <a:rPr lang="en-US" sz="1080" dirty="0">
                  <a:solidFill>
                    <a:prstClr val="black"/>
                  </a:solidFill>
                  <a:latin typeface="Segoe UI Semibold" panose="020B0702040204020203" pitchFamily="34" charset="0"/>
                </a:rPr>
                <a:t>Internet users</a:t>
              </a:r>
            </a:p>
            <a:p>
              <a:pPr defTabSz="855878">
                <a:lnSpc>
                  <a:spcPct val="135000"/>
                </a:lnSpc>
                <a:tabLst>
                  <a:tab pos="150019" algn="l"/>
                </a:tabLst>
              </a:pPr>
              <a:r>
                <a:rPr lang="en-US" sz="1080" dirty="0">
                  <a:solidFill>
                    <a:srgbClr val="002050"/>
                  </a:solidFill>
                </a:rPr>
                <a:t>■</a:t>
              </a:r>
              <a:r>
                <a:rPr lang="en-US" sz="1080" dirty="0">
                  <a:solidFill>
                    <a:prstClr val="black"/>
                  </a:solidFill>
                </a:rPr>
                <a:t>	500,000,000+</a:t>
              </a:r>
            </a:p>
            <a:p>
              <a:pPr defTabSz="855878">
                <a:lnSpc>
                  <a:spcPct val="135000"/>
                </a:lnSpc>
                <a:tabLst>
                  <a:tab pos="150019" algn="l"/>
                </a:tabLst>
              </a:pPr>
              <a:r>
                <a:rPr lang="en-US" sz="1080" dirty="0">
                  <a:solidFill>
                    <a:srgbClr val="003667"/>
                  </a:solidFill>
                </a:rPr>
                <a:t>■</a:t>
              </a:r>
              <a:r>
                <a:rPr lang="en-US" sz="1080" dirty="0">
                  <a:solidFill>
                    <a:prstClr val="black"/>
                  </a:solidFill>
                </a:rPr>
                <a:t>	100,000,000 – 499,999,999 </a:t>
              </a:r>
            </a:p>
            <a:p>
              <a:pPr defTabSz="855878">
                <a:lnSpc>
                  <a:spcPct val="135000"/>
                </a:lnSpc>
                <a:tabLst>
                  <a:tab pos="150019" algn="l"/>
                </a:tabLst>
              </a:pPr>
              <a:r>
                <a:rPr lang="en-US" sz="1080" dirty="0">
                  <a:solidFill>
                    <a:srgbClr val="004D7E"/>
                  </a:solidFill>
                </a:rPr>
                <a:t>■</a:t>
              </a:r>
              <a:r>
                <a:rPr lang="en-US" sz="1080" dirty="0">
                  <a:solidFill>
                    <a:prstClr val="black"/>
                  </a:solidFill>
                </a:rPr>
                <a:t>	50,000,000 – 99,999,999</a:t>
              </a:r>
            </a:p>
            <a:p>
              <a:pPr defTabSz="855878">
                <a:lnSpc>
                  <a:spcPct val="135000"/>
                </a:lnSpc>
                <a:tabLst>
                  <a:tab pos="150019" algn="l"/>
                </a:tabLst>
              </a:pPr>
              <a:r>
                <a:rPr lang="en-US" sz="1080" dirty="0">
                  <a:solidFill>
                    <a:srgbClr val="006395"/>
                  </a:solidFill>
                </a:rPr>
                <a:t>■</a:t>
              </a:r>
              <a:r>
                <a:rPr lang="en-US" sz="1080" dirty="0">
                  <a:solidFill>
                    <a:prstClr val="black"/>
                  </a:solidFill>
                </a:rPr>
                <a:t>	25,000,000 – 49,999,999</a:t>
              </a:r>
            </a:p>
            <a:p>
              <a:pPr defTabSz="855878">
                <a:lnSpc>
                  <a:spcPct val="135000"/>
                </a:lnSpc>
                <a:tabLst>
                  <a:tab pos="150019" algn="l"/>
                </a:tabLst>
              </a:pPr>
              <a:r>
                <a:rPr lang="en-US" sz="1080" dirty="0">
                  <a:solidFill>
                    <a:srgbClr val="0079AD"/>
                  </a:solidFill>
                </a:rPr>
                <a:t>■</a:t>
              </a:r>
              <a:r>
                <a:rPr lang="en-US" sz="1080" dirty="0">
                  <a:solidFill>
                    <a:prstClr val="black"/>
                  </a:solidFill>
                </a:rPr>
                <a:t>	5,000,000 – 24,999,999</a:t>
              </a:r>
            </a:p>
            <a:p>
              <a:pPr defTabSz="855878">
                <a:lnSpc>
                  <a:spcPct val="135000"/>
                </a:lnSpc>
                <a:tabLst>
                  <a:tab pos="150019" algn="l"/>
                </a:tabLst>
              </a:pPr>
              <a:r>
                <a:rPr lang="en-US" sz="1080" dirty="0">
                  <a:solidFill>
                    <a:srgbClr val="008FC4"/>
                  </a:solidFill>
                </a:rPr>
                <a:t>■</a:t>
              </a:r>
              <a:r>
                <a:rPr lang="en-US" sz="1080" dirty="0">
                  <a:solidFill>
                    <a:prstClr val="black"/>
                  </a:solidFill>
                </a:rPr>
                <a:t>	100,000 – 4,999,999</a:t>
              </a:r>
            </a:p>
            <a:p>
              <a:pPr defTabSz="855878">
                <a:lnSpc>
                  <a:spcPct val="135000"/>
                </a:lnSpc>
                <a:tabLst>
                  <a:tab pos="150019" algn="l"/>
                </a:tabLst>
              </a:pPr>
              <a:r>
                <a:rPr lang="en-US" sz="1080" dirty="0">
                  <a:solidFill>
                    <a:srgbClr val="00A6DB"/>
                  </a:solidFill>
                </a:rPr>
                <a:t>■</a:t>
              </a:r>
              <a:r>
                <a:rPr lang="en-US" sz="1080" dirty="0">
                  <a:solidFill>
                    <a:prstClr val="black"/>
                  </a:solidFill>
                </a:rPr>
                <a:t>	50,000 – 999,999</a:t>
              </a:r>
            </a:p>
            <a:p>
              <a:pPr defTabSz="855878">
                <a:lnSpc>
                  <a:spcPct val="135000"/>
                </a:lnSpc>
                <a:tabLst>
                  <a:tab pos="150019" algn="l"/>
                </a:tabLst>
              </a:pPr>
              <a:r>
                <a:rPr lang="en-US" sz="1080" dirty="0">
                  <a:solidFill>
                    <a:srgbClr val="00BCF2"/>
                  </a:solidFill>
                </a:rPr>
                <a:t>■</a:t>
              </a:r>
              <a:r>
                <a:rPr lang="en-US" sz="1080" dirty="0">
                  <a:solidFill>
                    <a:prstClr val="black"/>
                  </a:solidFill>
                </a:rPr>
                <a:t>	0 – 49,999</a:t>
              </a:r>
            </a:p>
          </p:txBody>
        </p:sp>
        <p:sp>
          <p:nvSpPr>
            <p:cNvPr id="46" name="Freeform 4066"/>
            <p:cNvSpPr>
              <a:spLocks/>
            </p:cNvSpPr>
            <p:nvPr/>
          </p:nvSpPr>
          <p:spPr bwMode="auto">
            <a:xfrm>
              <a:off x="465138" y="4254500"/>
              <a:ext cx="2211387" cy="2130425"/>
            </a:xfrm>
            <a:custGeom>
              <a:avLst/>
              <a:gdLst>
                <a:gd name="T0" fmla="*/ 53 w 1423"/>
                <a:gd name="T1" fmla="*/ 0 h 1342"/>
                <a:gd name="T2" fmla="*/ 0 w 1423"/>
                <a:gd name="T3" fmla="*/ 0 h 1342"/>
                <a:gd name="T4" fmla="*/ 0 w 1423"/>
                <a:gd name="T5" fmla="*/ 1342 h 1342"/>
                <a:gd name="T6" fmla="*/ 1423 w 1423"/>
                <a:gd name="T7" fmla="*/ 1342 h 1342"/>
                <a:gd name="T8" fmla="*/ 1423 w 1423"/>
                <a:gd name="T9" fmla="*/ 0 h 1342"/>
                <a:gd name="T10" fmla="*/ 1141 w 1423"/>
                <a:gd name="T11" fmla="*/ 0 h 1342"/>
                <a:gd name="connsiteX0" fmla="*/ 372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10000 w 10000"/>
                <a:gd name="connsiteY4" fmla="*/ 0 h 10000"/>
                <a:gd name="connsiteX5" fmla="*/ 7713 w 10000"/>
                <a:gd name="connsiteY5" fmla="*/ 0 h 10000"/>
                <a:gd name="connsiteX0" fmla="*/ 372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10000 w 10000"/>
                <a:gd name="connsiteY4" fmla="*/ 0 h 10000"/>
                <a:gd name="connsiteX5" fmla="*/ 5221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372" y="0"/>
                  </a:moveTo>
                  <a:lnTo>
                    <a:pt x="0" y="0"/>
                  </a:lnTo>
                  <a:lnTo>
                    <a:pt x="0" y="10000"/>
                  </a:lnTo>
                  <a:lnTo>
                    <a:pt x="10000" y="10000"/>
                  </a:lnTo>
                  <a:lnTo>
                    <a:pt x="10000" y="0"/>
                  </a:lnTo>
                  <a:lnTo>
                    <a:pt x="5221" y="0"/>
                  </a:lnTo>
                </a:path>
              </a:pathLst>
            </a:custGeom>
            <a:noFill/>
            <a:ln w="19050" cap="flat">
              <a:solidFill>
                <a:srgbClr val="CCCCCC"/>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pic>
        <p:nvPicPr>
          <p:cNvPr id="197" name="muted map"/>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594905" y="251779"/>
            <a:ext cx="10972799" cy="6188658"/>
          </a:xfrm>
          <a:prstGeom prst="rect">
            <a:avLst/>
          </a:prstGeom>
          <a:noFill/>
          <a:extLst>
            <a:ext uri="{909E8E84-426E-40dd-AFC4-6F175D3DCCD1}">
              <a14:hiddenFill xmlns="" xmlns:a14="http://schemas.microsoft.com/office/drawing/2010/main">
                <a:solidFill>
                  <a:srgbClr val="FFFFFF"/>
                </a:solidFill>
              </a14:hiddenFill>
            </a:ext>
          </a:extLst>
        </p:spPr>
      </p:pic>
      <p:pic>
        <p:nvPicPr>
          <p:cNvPr id="198" name="Picture 5"/>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594904" y="259665"/>
            <a:ext cx="10972800" cy="6188658"/>
          </a:xfrm>
          <a:prstGeom prst="rect">
            <a:avLst/>
          </a:prstGeom>
          <a:noFill/>
          <a:extLst>
            <a:ext uri="{909E8E84-426E-40dd-AFC4-6F175D3DCCD1}">
              <a14:hiddenFill xmlns="" xmlns:a14="http://schemas.microsoft.com/office/drawing/2010/main">
                <a:solidFill>
                  <a:srgbClr val="FFFFFF"/>
                </a:solidFill>
              </a14:hiddenFill>
            </a:ext>
          </a:extLst>
        </p:spPr>
      </p:pic>
      <p:pic>
        <p:nvPicPr>
          <p:cNvPr id="20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443628" y="2582468"/>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0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22924" y="2719628"/>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0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743007" y="3085043"/>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0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977265" y="2780719"/>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0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172289" y="2781458"/>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05"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341596" y="292290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06"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168842" y="487743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07"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356133" y="238749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08"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631525" y="2397913"/>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09"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474380" y="406983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1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589036" y="2811116"/>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1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01551" y="3353093"/>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1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85714" y="3118408"/>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1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248630" y="292844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21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640821" y="5183012"/>
            <a:ext cx="225028" cy="226452"/>
          </a:xfrm>
          <a:prstGeom prst="ellipse">
            <a:avLst/>
          </a:prstGeom>
          <a:noFill/>
          <a:extLst>
            <a:ext uri="{909E8E84-426E-40dd-AFC4-6F175D3DCCD1}">
              <a14:hiddenFill xmlns="" xmlns:a14="http://schemas.microsoft.com/office/drawing/2010/main">
                <a:solidFill>
                  <a:srgbClr val="FFFFFF"/>
                </a:solidFill>
              </a14:hiddenFill>
            </a:ext>
          </a:extLst>
        </p:spPr>
      </p:pic>
      <p:grpSp>
        <p:nvGrpSpPr>
          <p:cNvPr id="215" name="Des Moines"/>
          <p:cNvGrpSpPr/>
          <p:nvPr/>
        </p:nvGrpSpPr>
        <p:grpSpPr>
          <a:xfrm>
            <a:off x="3084910" y="2029886"/>
            <a:ext cx="762953" cy="202883"/>
            <a:chOff x="2762250" y="1985963"/>
            <a:chExt cx="847725" cy="225425"/>
          </a:xfrm>
        </p:grpSpPr>
        <p:sp>
          <p:nvSpPr>
            <p:cNvPr id="216" name="Rectangle 10"/>
            <p:cNvSpPr>
              <a:spLocks noChangeArrowheads="1"/>
            </p:cNvSpPr>
            <p:nvPr/>
          </p:nvSpPr>
          <p:spPr bwMode="auto">
            <a:xfrm>
              <a:off x="2762250" y="1985963"/>
              <a:ext cx="847725" cy="22542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17" name="Freeform 11"/>
            <p:cNvSpPr>
              <a:spLocks noEditPoints="1"/>
            </p:cNvSpPr>
            <p:nvPr/>
          </p:nvSpPr>
          <p:spPr bwMode="auto">
            <a:xfrm>
              <a:off x="2830513" y="2057400"/>
              <a:ext cx="74613" cy="80963"/>
            </a:xfrm>
            <a:custGeom>
              <a:avLst/>
              <a:gdLst>
                <a:gd name="T0" fmla="*/ 0 w 23"/>
                <a:gd name="T1" fmla="*/ 25 h 25"/>
                <a:gd name="T2" fmla="*/ 0 w 23"/>
                <a:gd name="T3" fmla="*/ 0 h 25"/>
                <a:gd name="T4" fmla="*/ 9 w 23"/>
                <a:gd name="T5" fmla="*/ 0 h 25"/>
                <a:gd name="T6" fmla="*/ 23 w 23"/>
                <a:gd name="T7" fmla="*/ 12 h 25"/>
                <a:gd name="T8" fmla="*/ 19 w 23"/>
                <a:gd name="T9" fmla="*/ 22 h 25"/>
                <a:gd name="T10" fmla="*/ 9 w 23"/>
                <a:gd name="T11" fmla="*/ 25 h 25"/>
                <a:gd name="T12" fmla="*/ 0 w 23"/>
                <a:gd name="T13" fmla="*/ 25 h 25"/>
                <a:gd name="T14" fmla="*/ 6 w 23"/>
                <a:gd name="T15" fmla="*/ 5 h 25"/>
                <a:gd name="T16" fmla="*/ 6 w 23"/>
                <a:gd name="T17" fmla="*/ 21 h 25"/>
                <a:gd name="T18" fmla="*/ 9 w 23"/>
                <a:gd name="T19" fmla="*/ 21 h 25"/>
                <a:gd name="T20" fmla="*/ 15 w 23"/>
                <a:gd name="T21" fmla="*/ 19 h 25"/>
                <a:gd name="T22" fmla="*/ 17 w 23"/>
                <a:gd name="T23" fmla="*/ 13 h 25"/>
                <a:gd name="T24" fmla="*/ 15 w 23"/>
                <a:gd name="T25" fmla="*/ 7 h 25"/>
                <a:gd name="T26" fmla="*/ 9 w 23"/>
                <a:gd name="T27" fmla="*/ 5 h 25"/>
                <a:gd name="T28" fmla="*/ 6 w 23"/>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25"/>
                  </a:moveTo>
                  <a:cubicBezTo>
                    <a:pt x="0" y="0"/>
                    <a:pt x="0" y="0"/>
                    <a:pt x="0" y="0"/>
                  </a:cubicBezTo>
                  <a:cubicBezTo>
                    <a:pt x="9" y="0"/>
                    <a:pt x="9" y="0"/>
                    <a:pt x="9" y="0"/>
                  </a:cubicBezTo>
                  <a:cubicBezTo>
                    <a:pt x="18" y="0"/>
                    <a:pt x="23" y="4"/>
                    <a:pt x="23" y="12"/>
                  </a:cubicBezTo>
                  <a:cubicBezTo>
                    <a:pt x="23" y="16"/>
                    <a:pt x="21" y="20"/>
                    <a:pt x="19" y="22"/>
                  </a:cubicBezTo>
                  <a:cubicBezTo>
                    <a:pt x="17" y="24"/>
                    <a:pt x="13" y="25"/>
                    <a:pt x="9" y="25"/>
                  </a:cubicBezTo>
                  <a:lnTo>
                    <a:pt x="0" y="25"/>
                  </a:lnTo>
                  <a:close/>
                  <a:moveTo>
                    <a:pt x="6" y="5"/>
                  </a:moveTo>
                  <a:cubicBezTo>
                    <a:pt x="6" y="21"/>
                    <a:pt x="6" y="21"/>
                    <a:pt x="6" y="21"/>
                  </a:cubicBezTo>
                  <a:cubicBezTo>
                    <a:pt x="9" y="21"/>
                    <a:pt x="9" y="21"/>
                    <a:pt x="9" y="21"/>
                  </a:cubicBezTo>
                  <a:cubicBezTo>
                    <a:pt x="11" y="21"/>
                    <a:pt x="13" y="20"/>
                    <a:pt x="15" y="19"/>
                  </a:cubicBezTo>
                  <a:cubicBezTo>
                    <a:pt x="16" y="17"/>
                    <a:pt x="17" y="15"/>
                    <a:pt x="17" y="13"/>
                  </a:cubicBezTo>
                  <a:cubicBezTo>
                    <a:pt x="17" y="10"/>
                    <a:pt x="16" y="8"/>
                    <a:pt x="15" y="7"/>
                  </a:cubicBezTo>
                  <a:cubicBezTo>
                    <a:pt x="13" y="5"/>
                    <a:pt x="11" y="5"/>
                    <a:pt x="9" y="5"/>
                  </a:cubicBezTo>
                  <a:lnTo>
                    <a:pt x="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18" name="Freeform 12"/>
            <p:cNvSpPr>
              <a:spLocks/>
            </p:cNvSpPr>
            <p:nvPr/>
          </p:nvSpPr>
          <p:spPr bwMode="auto">
            <a:xfrm>
              <a:off x="2917825" y="2057400"/>
              <a:ext cx="52388" cy="80963"/>
            </a:xfrm>
            <a:custGeom>
              <a:avLst/>
              <a:gdLst>
                <a:gd name="T0" fmla="*/ 33 w 33"/>
                <a:gd name="T1" fmla="*/ 51 h 51"/>
                <a:gd name="T2" fmla="*/ 0 w 33"/>
                <a:gd name="T3" fmla="*/ 51 h 51"/>
                <a:gd name="T4" fmla="*/ 0 w 33"/>
                <a:gd name="T5" fmla="*/ 0 h 51"/>
                <a:gd name="T6" fmla="*/ 31 w 33"/>
                <a:gd name="T7" fmla="*/ 0 h 51"/>
                <a:gd name="T8" fmla="*/ 31 w 33"/>
                <a:gd name="T9" fmla="*/ 10 h 51"/>
                <a:gd name="T10" fmla="*/ 13 w 33"/>
                <a:gd name="T11" fmla="*/ 10 h 51"/>
                <a:gd name="T12" fmla="*/ 13 w 33"/>
                <a:gd name="T13" fmla="*/ 20 h 51"/>
                <a:gd name="T14" fmla="*/ 29 w 33"/>
                <a:gd name="T15" fmla="*/ 20 h 51"/>
                <a:gd name="T16" fmla="*/ 29 w 33"/>
                <a:gd name="T17" fmla="*/ 31 h 51"/>
                <a:gd name="T18" fmla="*/ 13 w 33"/>
                <a:gd name="T19" fmla="*/ 31 h 51"/>
                <a:gd name="T20" fmla="*/ 13 w 33"/>
                <a:gd name="T21" fmla="*/ 43 h 51"/>
                <a:gd name="T22" fmla="*/ 33 w 33"/>
                <a:gd name="T23" fmla="*/ 43 h 51"/>
                <a:gd name="T24" fmla="*/ 33 w 33"/>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1">
                  <a:moveTo>
                    <a:pt x="33" y="51"/>
                  </a:moveTo>
                  <a:lnTo>
                    <a:pt x="0" y="51"/>
                  </a:lnTo>
                  <a:lnTo>
                    <a:pt x="0" y="0"/>
                  </a:lnTo>
                  <a:lnTo>
                    <a:pt x="31" y="0"/>
                  </a:lnTo>
                  <a:lnTo>
                    <a:pt x="31" y="10"/>
                  </a:lnTo>
                  <a:lnTo>
                    <a:pt x="13" y="10"/>
                  </a:lnTo>
                  <a:lnTo>
                    <a:pt x="13" y="20"/>
                  </a:lnTo>
                  <a:lnTo>
                    <a:pt x="29" y="20"/>
                  </a:lnTo>
                  <a:lnTo>
                    <a:pt x="29" y="31"/>
                  </a:lnTo>
                  <a:lnTo>
                    <a:pt x="13" y="31"/>
                  </a:lnTo>
                  <a:lnTo>
                    <a:pt x="13" y="43"/>
                  </a:lnTo>
                  <a:lnTo>
                    <a:pt x="33" y="43"/>
                  </a:lnTo>
                  <a:lnTo>
                    <a:pt x="33"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19" name="Freeform 13"/>
            <p:cNvSpPr>
              <a:spLocks/>
            </p:cNvSpPr>
            <p:nvPr/>
          </p:nvSpPr>
          <p:spPr bwMode="auto">
            <a:xfrm>
              <a:off x="2979738" y="2057400"/>
              <a:ext cx="55563" cy="84138"/>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5 h 26"/>
                <a:gd name="T24" fmla="*/ 1 w 17"/>
                <a:gd name="T25" fmla="*/ 12 h 26"/>
                <a:gd name="T26" fmla="*/ 0 w 17"/>
                <a:gd name="T27" fmla="*/ 7 h 26"/>
                <a:gd name="T28" fmla="*/ 1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6" y="21"/>
                    <a:pt x="7" y="21"/>
                  </a:cubicBezTo>
                  <a:cubicBezTo>
                    <a:pt x="8" y="21"/>
                    <a:pt x="8" y="21"/>
                    <a:pt x="9" y="21"/>
                  </a:cubicBezTo>
                  <a:cubicBezTo>
                    <a:pt x="9" y="21"/>
                    <a:pt x="10" y="21"/>
                    <a:pt x="10" y="21"/>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9" y="16"/>
                    <a:pt x="8" y="15"/>
                  </a:cubicBezTo>
                  <a:cubicBezTo>
                    <a:pt x="7" y="15"/>
                    <a:pt x="6" y="15"/>
                    <a:pt x="6" y="15"/>
                  </a:cubicBezTo>
                  <a:cubicBezTo>
                    <a:pt x="4" y="14"/>
                    <a:pt x="2" y="13"/>
                    <a:pt x="1" y="12"/>
                  </a:cubicBezTo>
                  <a:cubicBezTo>
                    <a:pt x="0" y="10"/>
                    <a:pt x="0" y="9"/>
                    <a:pt x="0" y="7"/>
                  </a:cubicBezTo>
                  <a:cubicBezTo>
                    <a:pt x="0" y="6"/>
                    <a:pt x="0" y="5"/>
                    <a:pt x="1" y="4"/>
                  </a:cubicBezTo>
                  <a:cubicBezTo>
                    <a:pt x="1" y="3"/>
                    <a:pt x="2" y="2"/>
                    <a:pt x="3" y="2"/>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5"/>
                    <a:pt x="7" y="5"/>
                    <a:pt x="7" y="5"/>
                  </a:cubicBezTo>
                  <a:cubicBezTo>
                    <a:pt x="7" y="5"/>
                    <a:pt x="6" y="5"/>
                    <a:pt x="6" y="6"/>
                  </a:cubicBezTo>
                  <a:cubicBezTo>
                    <a:pt x="6" y="6"/>
                    <a:pt x="6" y="6"/>
                    <a:pt x="6" y="7"/>
                  </a:cubicBezTo>
                  <a:cubicBezTo>
                    <a:pt x="6" y="7"/>
                    <a:pt x="6" y="8"/>
                    <a:pt x="6" y="8"/>
                  </a:cubicBezTo>
                  <a:cubicBezTo>
                    <a:pt x="6" y="8"/>
                    <a:pt x="7" y="9"/>
                    <a:pt x="7" y="9"/>
                  </a:cubicBezTo>
                  <a:cubicBezTo>
                    <a:pt x="8" y="9"/>
                    <a:pt x="8" y="9"/>
                    <a:pt x="9" y="10"/>
                  </a:cubicBezTo>
                  <a:cubicBezTo>
                    <a:pt x="9" y="10"/>
                    <a:pt x="10" y="10"/>
                    <a:pt x="11" y="11"/>
                  </a:cubicBezTo>
                  <a:cubicBezTo>
                    <a:pt x="12" y="11"/>
                    <a:pt x="13" y="11"/>
                    <a:pt x="13" y="12"/>
                  </a:cubicBezTo>
                  <a:cubicBezTo>
                    <a:pt x="14" y="12"/>
                    <a:pt x="15" y="13"/>
                    <a:pt x="15" y="14"/>
                  </a:cubicBezTo>
                  <a:cubicBezTo>
                    <a:pt x="16" y="14"/>
                    <a:pt x="16" y="15"/>
                    <a:pt x="17" y="16"/>
                  </a:cubicBezTo>
                  <a:cubicBezTo>
                    <a:pt x="17" y="16"/>
                    <a:pt x="17" y="17"/>
                    <a:pt x="17" y="18"/>
                  </a:cubicBezTo>
                  <a:cubicBezTo>
                    <a:pt x="17" y="20"/>
                    <a:pt x="17" y="21"/>
                    <a:pt x="16" y="22"/>
                  </a:cubicBezTo>
                  <a:cubicBezTo>
                    <a:pt x="16" y="23"/>
                    <a:pt x="15" y="24"/>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20" name="Freeform 14"/>
            <p:cNvSpPr>
              <a:spLocks/>
            </p:cNvSpPr>
            <p:nvPr/>
          </p:nvSpPr>
          <p:spPr bwMode="auto">
            <a:xfrm>
              <a:off x="3084513" y="2057400"/>
              <a:ext cx="95250" cy="80963"/>
            </a:xfrm>
            <a:custGeom>
              <a:avLst/>
              <a:gdLst>
                <a:gd name="T0" fmla="*/ 29 w 29"/>
                <a:gd name="T1" fmla="*/ 25 h 25"/>
                <a:gd name="T2" fmla="*/ 23 w 29"/>
                <a:gd name="T3" fmla="*/ 25 h 25"/>
                <a:gd name="T4" fmla="*/ 23 w 29"/>
                <a:gd name="T5" fmla="*/ 10 h 25"/>
                <a:gd name="T6" fmla="*/ 24 w 29"/>
                <a:gd name="T7" fmla="*/ 5 h 25"/>
                <a:gd name="T8" fmla="*/ 24 w 29"/>
                <a:gd name="T9" fmla="*/ 5 h 25"/>
                <a:gd name="T10" fmla="*/ 23 w 29"/>
                <a:gd name="T11" fmla="*/ 8 h 25"/>
                <a:gd name="T12" fmla="*/ 17 w 29"/>
                <a:gd name="T13" fmla="*/ 25 h 25"/>
                <a:gd name="T14" fmla="*/ 12 w 29"/>
                <a:gd name="T15" fmla="*/ 25 h 25"/>
                <a:gd name="T16" fmla="*/ 6 w 29"/>
                <a:gd name="T17" fmla="*/ 8 h 25"/>
                <a:gd name="T18" fmla="*/ 5 w 29"/>
                <a:gd name="T19" fmla="*/ 5 h 25"/>
                <a:gd name="T20" fmla="*/ 5 w 29"/>
                <a:gd name="T21" fmla="*/ 5 h 25"/>
                <a:gd name="T22" fmla="*/ 5 w 29"/>
                <a:gd name="T23" fmla="*/ 11 h 25"/>
                <a:gd name="T24" fmla="*/ 5 w 29"/>
                <a:gd name="T25" fmla="*/ 25 h 25"/>
                <a:gd name="T26" fmla="*/ 0 w 29"/>
                <a:gd name="T27" fmla="*/ 25 h 25"/>
                <a:gd name="T28" fmla="*/ 0 w 29"/>
                <a:gd name="T29" fmla="*/ 0 h 25"/>
                <a:gd name="T30" fmla="*/ 9 w 29"/>
                <a:gd name="T31" fmla="*/ 0 h 25"/>
                <a:gd name="T32" fmla="*/ 14 w 29"/>
                <a:gd name="T33" fmla="*/ 15 h 25"/>
                <a:gd name="T34" fmla="*/ 15 w 29"/>
                <a:gd name="T35" fmla="*/ 19 h 25"/>
                <a:gd name="T36" fmla="*/ 15 w 29"/>
                <a:gd name="T37" fmla="*/ 19 h 25"/>
                <a:gd name="T38" fmla="*/ 16 w 29"/>
                <a:gd name="T39" fmla="*/ 15 h 25"/>
                <a:gd name="T40" fmla="*/ 21 w 29"/>
                <a:gd name="T41" fmla="*/ 0 h 25"/>
                <a:gd name="T42" fmla="*/ 29 w 29"/>
                <a:gd name="T43" fmla="*/ 0 h 25"/>
                <a:gd name="T44" fmla="*/ 29 w 29"/>
                <a:gd name="T4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5">
                  <a:moveTo>
                    <a:pt x="29" y="25"/>
                  </a:moveTo>
                  <a:cubicBezTo>
                    <a:pt x="23" y="25"/>
                    <a:pt x="23" y="25"/>
                    <a:pt x="23" y="25"/>
                  </a:cubicBezTo>
                  <a:cubicBezTo>
                    <a:pt x="23" y="10"/>
                    <a:pt x="23" y="10"/>
                    <a:pt x="23" y="10"/>
                  </a:cubicBezTo>
                  <a:cubicBezTo>
                    <a:pt x="23" y="9"/>
                    <a:pt x="24" y="7"/>
                    <a:pt x="24" y="5"/>
                  </a:cubicBezTo>
                  <a:cubicBezTo>
                    <a:pt x="24" y="5"/>
                    <a:pt x="24" y="5"/>
                    <a:pt x="24" y="5"/>
                  </a:cubicBezTo>
                  <a:cubicBezTo>
                    <a:pt x="23" y="6"/>
                    <a:pt x="23" y="8"/>
                    <a:pt x="23" y="8"/>
                  </a:cubicBezTo>
                  <a:cubicBezTo>
                    <a:pt x="17" y="25"/>
                    <a:pt x="17" y="25"/>
                    <a:pt x="17" y="25"/>
                  </a:cubicBezTo>
                  <a:cubicBezTo>
                    <a:pt x="12" y="25"/>
                    <a:pt x="12" y="25"/>
                    <a:pt x="12" y="25"/>
                  </a:cubicBezTo>
                  <a:cubicBezTo>
                    <a:pt x="6" y="8"/>
                    <a:pt x="6" y="8"/>
                    <a:pt x="6" y="8"/>
                  </a:cubicBezTo>
                  <a:cubicBezTo>
                    <a:pt x="6" y="8"/>
                    <a:pt x="6" y="7"/>
                    <a:pt x="5" y="5"/>
                  </a:cubicBezTo>
                  <a:cubicBezTo>
                    <a:pt x="5" y="5"/>
                    <a:pt x="5" y="5"/>
                    <a:pt x="5" y="5"/>
                  </a:cubicBezTo>
                  <a:cubicBezTo>
                    <a:pt x="5" y="7"/>
                    <a:pt x="5" y="10"/>
                    <a:pt x="5" y="11"/>
                  </a:cubicBezTo>
                  <a:cubicBezTo>
                    <a:pt x="5" y="25"/>
                    <a:pt x="5" y="25"/>
                    <a:pt x="5" y="25"/>
                  </a:cubicBezTo>
                  <a:cubicBezTo>
                    <a:pt x="0" y="25"/>
                    <a:pt x="0" y="25"/>
                    <a:pt x="0" y="25"/>
                  </a:cubicBezTo>
                  <a:cubicBezTo>
                    <a:pt x="0" y="0"/>
                    <a:pt x="0" y="0"/>
                    <a:pt x="0" y="0"/>
                  </a:cubicBezTo>
                  <a:cubicBezTo>
                    <a:pt x="9" y="0"/>
                    <a:pt x="9" y="0"/>
                    <a:pt x="9" y="0"/>
                  </a:cubicBezTo>
                  <a:cubicBezTo>
                    <a:pt x="14" y="15"/>
                    <a:pt x="14" y="15"/>
                    <a:pt x="14" y="15"/>
                  </a:cubicBezTo>
                  <a:cubicBezTo>
                    <a:pt x="14" y="16"/>
                    <a:pt x="14" y="17"/>
                    <a:pt x="15" y="19"/>
                  </a:cubicBezTo>
                  <a:cubicBezTo>
                    <a:pt x="15" y="19"/>
                    <a:pt x="15" y="19"/>
                    <a:pt x="15" y="19"/>
                  </a:cubicBezTo>
                  <a:cubicBezTo>
                    <a:pt x="15" y="17"/>
                    <a:pt x="15" y="16"/>
                    <a:pt x="16" y="15"/>
                  </a:cubicBezTo>
                  <a:cubicBezTo>
                    <a:pt x="21" y="0"/>
                    <a:pt x="21" y="0"/>
                    <a:pt x="21" y="0"/>
                  </a:cubicBezTo>
                  <a:cubicBezTo>
                    <a:pt x="29" y="0"/>
                    <a:pt x="29" y="0"/>
                    <a:pt x="29" y="0"/>
                  </a:cubicBezTo>
                  <a:lnTo>
                    <a:pt x="29"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21" name="Freeform 15"/>
            <p:cNvSpPr>
              <a:spLocks noEditPoints="1"/>
            </p:cNvSpPr>
            <p:nvPr/>
          </p:nvSpPr>
          <p:spPr bwMode="auto">
            <a:xfrm>
              <a:off x="3195638" y="2057400"/>
              <a:ext cx="77788" cy="84138"/>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9" y="0"/>
                    <a:pt x="12" y="0"/>
                  </a:cubicBezTo>
                  <a:cubicBezTo>
                    <a:pt x="16" y="0"/>
                    <a:pt x="19" y="1"/>
                    <a:pt x="21" y="3"/>
                  </a:cubicBezTo>
                  <a:cubicBezTo>
                    <a:pt x="23" y="6"/>
                    <a:pt x="24" y="9"/>
                    <a:pt x="24" y="13"/>
                  </a:cubicBezTo>
                  <a:cubicBezTo>
                    <a:pt x="24" y="17"/>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6"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22" name="Rectangle 16"/>
            <p:cNvSpPr>
              <a:spLocks noChangeArrowheads="1"/>
            </p:cNvSpPr>
            <p:nvPr/>
          </p:nvSpPr>
          <p:spPr bwMode="auto">
            <a:xfrm>
              <a:off x="3290888" y="2057400"/>
              <a:ext cx="19050" cy="809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23" name="Freeform 17"/>
            <p:cNvSpPr>
              <a:spLocks/>
            </p:cNvSpPr>
            <p:nvPr/>
          </p:nvSpPr>
          <p:spPr bwMode="auto">
            <a:xfrm>
              <a:off x="3328988" y="2057400"/>
              <a:ext cx="76200" cy="80963"/>
            </a:xfrm>
            <a:custGeom>
              <a:avLst/>
              <a:gdLst>
                <a:gd name="T0" fmla="*/ 23 w 23"/>
                <a:gd name="T1" fmla="*/ 25 h 25"/>
                <a:gd name="T2" fmla="*/ 17 w 23"/>
                <a:gd name="T3" fmla="*/ 25 h 25"/>
                <a:gd name="T4" fmla="*/ 7 w 23"/>
                <a:gd name="T5" fmla="*/ 10 h 25"/>
                <a:gd name="T6" fmla="*/ 5 w 23"/>
                <a:gd name="T7" fmla="*/ 7 h 25"/>
                <a:gd name="T8" fmla="*/ 5 w 23"/>
                <a:gd name="T9" fmla="*/ 7 h 25"/>
                <a:gd name="T10" fmla="*/ 5 w 23"/>
                <a:gd name="T11" fmla="*/ 12 h 25"/>
                <a:gd name="T12" fmla="*/ 5 w 23"/>
                <a:gd name="T13" fmla="*/ 25 h 25"/>
                <a:gd name="T14" fmla="*/ 0 w 23"/>
                <a:gd name="T15" fmla="*/ 25 h 25"/>
                <a:gd name="T16" fmla="*/ 0 w 23"/>
                <a:gd name="T17" fmla="*/ 0 h 25"/>
                <a:gd name="T18" fmla="*/ 6 w 23"/>
                <a:gd name="T19" fmla="*/ 0 h 25"/>
                <a:gd name="T20" fmla="*/ 16 w 23"/>
                <a:gd name="T21" fmla="*/ 16 h 25"/>
                <a:gd name="T22" fmla="*/ 17 w 23"/>
                <a:gd name="T23" fmla="*/ 18 h 25"/>
                <a:gd name="T24" fmla="*/ 18 w 23"/>
                <a:gd name="T25" fmla="*/ 18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5" y="7"/>
                  </a:cubicBezTo>
                  <a:cubicBezTo>
                    <a:pt x="5" y="7"/>
                    <a:pt x="5" y="7"/>
                    <a:pt x="5" y="7"/>
                  </a:cubicBezTo>
                  <a:cubicBezTo>
                    <a:pt x="5" y="8"/>
                    <a:pt x="5" y="10"/>
                    <a:pt x="5" y="12"/>
                  </a:cubicBezTo>
                  <a:cubicBezTo>
                    <a:pt x="5" y="25"/>
                    <a:pt x="5" y="25"/>
                    <a:pt x="5"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7" y="18"/>
                  </a:cubicBezTo>
                  <a:cubicBezTo>
                    <a:pt x="18" y="18"/>
                    <a:pt x="18" y="18"/>
                    <a:pt x="18" y="18"/>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24" name="Freeform 18"/>
            <p:cNvSpPr>
              <a:spLocks/>
            </p:cNvSpPr>
            <p:nvPr/>
          </p:nvSpPr>
          <p:spPr bwMode="auto">
            <a:xfrm>
              <a:off x="3424238" y="2057400"/>
              <a:ext cx="49213" cy="80963"/>
            </a:xfrm>
            <a:custGeom>
              <a:avLst/>
              <a:gdLst>
                <a:gd name="T0" fmla="*/ 31 w 31"/>
                <a:gd name="T1" fmla="*/ 51 h 51"/>
                <a:gd name="T2" fmla="*/ 0 w 31"/>
                <a:gd name="T3" fmla="*/ 51 h 51"/>
                <a:gd name="T4" fmla="*/ 0 w 31"/>
                <a:gd name="T5" fmla="*/ 0 h 51"/>
                <a:gd name="T6" fmla="*/ 31 w 31"/>
                <a:gd name="T7" fmla="*/ 0 h 51"/>
                <a:gd name="T8" fmla="*/ 31 w 31"/>
                <a:gd name="T9" fmla="*/ 10 h 51"/>
                <a:gd name="T10" fmla="*/ 12 w 31"/>
                <a:gd name="T11" fmla="*/ 10 h 51"/>
                <a:gd name="T12" fmla="*/ 12 w 31"/>
                <a:gd name="T13" fmla="*/ 20 h 51"/>
                <a:gd name="T14" fmla="*/ 29 w 31"/>
                <a:gd name="T15" fmla="*/ 20 h 51"/>
                <a:gd name="T16" fmla="*/ 29 w 31"/>
                <a:gd name="T17" fmla="*/ 31 h 51"/>
                <a:gd name="T18" fmla="*/ 12 w 31"/>
                <a:gd name="T19" fmla="*/ 31 h 51"/>
                <a:gd name="T20" fmla="*/ 12 w 31"/>
                <a:gd name="T21" fmla="*/ 43 h 51"/>
                <a:gd name="T22" fmla="*/ 31 w 31"/>
                <a:gd name="T23" fmla="*/ 43 h 51"/>
                <a:gd name="T24" fmla="*/ 31 w 31"/>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1">
                  <a:moveTo>
                    <a:pt x="31" y="51"/>
                  </a:moveTo>
                  <a:lnTo>
                    <a:pt x="0" y="51"/>
                  </a:lnTo>
                  <a:lnTo>
                    <a:pt x="0" y="0"/>
                  </a:lnTo>
                  <a:lnTo>
                    <a:pt x="31" y="0"/>
                  </a:lnTo>
                  <a:lnTo>
                    <a:pt x="31" y="10"/>
                  </a:lnTo>
                  <a:lnTo>
                    <a:pt x="12" y="10"/>
                  </a:lnTo>
                  <a:lnTo>
                    <a:pt x="12" y="20"/>
                  </a:lnTo>
                  <a:lnTo>
                    <a:pt x="29" y="20"/>
                  </a:lnTo>
                  <a:lnTo>
                    <a:pt x="29" y="31"/>
                  </a:lnTo>
                  <a:lnTo>
                    <a:pt x="12" y="31"/>
                  </a:lnTo>
                  <a:lnTo>
                    <a:pt x="12" y="43"/>
                  </a:lnTo>
                  <a:lnTo>
                    <a:pt x="31" y="43"/>
                  </a:lnTo>
                  <a:lnTo>
                    <a:pt x="31"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25" name="Freeform 19"/>
            <p:cNvSpPr>
              <a:spLocks/>
            </p:cNvSpPr>
            <p:nvPr/>
          </p:nvSpPr>
          <p:spPr bwMode="auto">
            <a:xfrm>
              <a:off x="3486150" y="2057400"/>
              <a:ext cx="55563" cy="84138"/>
            </a:xfrm>
            <a:custGeom>
              <a:avLst/>
              <a:gdLst>
                <a:gd name="T0" fmla="*/ 0 w 17"/>
                <a:gd name="T1" fmla="*/ 24 h 26"/>
                <a:gd name="T2" fmla="*/ 0 w 17"/>
                <a:gd name="T3" fmla="*/ 19 h 26"/>
                <a:gd name="T4" fmla="*/ 3 w 17"/>
                <a:gd name="T5" fmla="*/ 21 h 26"/>
                <a:gd name="T6" fmla="*/ 7 w 17"/>
                <a:gd name="T7" fmla="*/ 21 h 26"/>
                <a:gd name="T8" fmla="*/ 8 w 17"/>
                <a:gd name="T9" fmla="*/ 21 h 26"/>
                <a:gd name="T10" fmla="*/ 10 w 17"/>
                <a:gd name="T11" fmla="*/ 21 h 26"/>
                <a:gd name="T12" fmla="*/ 11 w 17"/>
                <a:gd name="T13" fmla="*/ 20 h 26"/>
                <a:gd name="T14" fmla="*/ 11 w 17"/>
                <a:gd name="T15" fmla="*/ 19 h 26"/>
                <a:gd name="T16" fmla="*/ 10 w 17"/>
                <a:gd name="T17" fmla="*/ 17 h 26"/>
                <a:gd name="T18" fmla="*/ 9 w 17"/>
                <a:gd name="T19" fmla="*/ 16 h 26"/>
                <a:gd name="T20" fmla="*/ 8 w 17"/>
                <a:gd name="T21" fmla="*/ 15 h 26"/>
                <a:gd name="T22" fmla="*/ 5 w 17"/>
                <a:gd name="T23" fmla="*/ 15 h 26"/>
                <a:gd name="T24" fmla="*/ 1 w 17"/>
                <a:gd name="T25" fmla="*/ 12 h 26"/>
                <a:gd name="T26" fmla="*/ 0 w 17"/>
                <a:gd name="T27" fmla="*/ 7 h 26"/>
                <a:gd name="T28" fmla="*/ 0 w 17"/>
                <a:gd name="T29" fmla="*/ 4 h 26"/>
                <a:gd name="T30" fmla="*/ 2 w 17"/>
                <a:gd name="T31" fmla="*/ 2 h 26"/>
                <a:gd name="T32" fmla="*/ 6 w 17"/>
                <a:gd name="T33" fmla="*/ 0 h 26"/>
                <a:gd name="T34" fmla="*/ 9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4 h 26"/>
                <a:gd name="T48" fmla="*/ 10 w 17"/>
                <a:gd name="T49" fmla="*/ 4 h 26"/>
                <a:gd name="T50" fmla="*/ 8 w 17"/>
                <a:gd name="T51" fmla="*/ 4 h 26"/>
                <a:gd name="T52" fmla="*/ 7 w 17"/>
                <a:gd name="T53" fmla="*/ 5 h 26"/>
                <a:gd name="T54" fmla="*/ 6 w 17"/>
                <a:gd name="T55" fmla="*/ 6 h 26"/>
                <a:gd name="T56" fmla="*/ 5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5" y="21"/>
                    <a:pt x="7" y="21"/>
                  </a:cubicBezTo>
                  <a:cubicBezTo>
                    <a:pt x="7" y="21"/>
                    <a:pt x="8" y="21"/>
                    <a:pt x="8" y="21"/>
                  </a:cubicBezTo>
                  <a:cubicBezTo>
                    <a:pt x="9" y="21"/>
                    <a:pt x="9" y="21"/>
                    <a:pt x="10" y="21"/>
                  </a:cubicBezTo>
                  <a:cubicBezTo>
                    <a:pt x="10" y="20"/>
                    <a:pt x="10" y="20"/>
                    <a:pt x="11" y="20"/>
                  </a:cubicBezTo>
                  <a:cubicBezTo>
                    <a:pt x="11" y="19"/>
                    <a:pt x="11" y="19"/>
                    <a:pt x="11" y="19"/>
                  </a:cubicBezTo>
                  <a:cubicBezTo>
                    <a:pt x="11" y="18"/>
                    <a:pt x="11" y="18"/>
                    <a:pt x="10" y="17"/>
                  </a:cubicBezTo>
                  <a:cubicBezTo>
                    <a:pt x="10" y="17"/>
                    <a:pt x="10" y="17"/>
                    <a:pt x="9" y="16"/>
                  </a:cubicBezTo>
                  <a:cubicBezTo>
                    <a:pt x="9" y="16"/>
                    <a:pt x="8" y="16"/>
                    <a:pt x="8" y="15"/>
                  </a:cubicBezTo>
                  <a:cubicBezTo>
                    <a:pt x="7" y="15"/>
                    <a:pt x="6" y="15"/>
                    <a:pt x="5" y="15"/>
                  </a:cubicBezTo>
                  <a:cubicBezTo>
                    <a:pt x="3" y="14"/>
                    <a:pt x="2" y="13"/>
                    <a:pt x="1" y="12"/>
                  </a:cubicBezTo>
                  <a:cubicBezTo>
                    <a:pt x="0" y="10"/>
                    <a:pt x="0" y="9"/>
                    <a:pt x="0" y="7"/>
                  </a:cubicBezTo>
                  <a:cubicBezTo>
                    <a:pt x="0" y="6"/>
                    <a:pt x="0" y="5"/>
                    <a:pt x="0" y="4"/>
                  </a:cubicBezTo>
                  <a:cubicBezTo>
                    <a:pt x="1" y="3"/>
                    <a:pt x="2" y="2"/>
                    <a:pt x="2" y="2"/>
                  </a:cubicBezTo>
                  <a:cubicBezTo>
                    <a:pt x="3" y="1"/>
                    <a:pt x="4" y="0"/>
                    <a:pt x="6" y="0"/>
                  </a:cubicBezTo>
                  <a:cubicBezTo>
                    <a:pt x="7" y="0"/>
                    <a:pt x="8" y="0"/>
                    <a:pt x="9"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5"/>
                  </a:cubicBezTo>
                  <a:cubicBezTo>
                    <a:pt x="12" y="4"/>
                    <a:pt x="12" y="4"/>
                    <a:pt x="11" y="4"/>
                  </a:cubicBezTo>
                  <a:cubicBezTo>
                    <a:pt x="11" y="4"/>
                    <a:pt x="10" y="4"/>
                    <a:pt x="10" y="4"/>
                  </a:cubicBezTo>
                  <a:cubicBezTo>
                    <a:pt x="9" y="4"/>
                    <a:pt x="8" y="4"/>
                    <a:pt x="8" y="4"/>
                  </a:cubicBezTo>
                  <a:cubicBezTo>
                    <a:pt x="7" y="5"/>
                    <a:pt x="7" y="5"/>
                    <a:pt x="7" y="5"/>
                  </a:cubicBezTo>
                  <a:cubicBezTo>
                    <a:pt x="6" y="5"/>
                    <a:pt x="6" y="5"/>
                    <a:pt x="6" y="6"/>
                  </a:cubicBezTo>
                  <a:cubicBezTo>
                    <a:pt x="6" y="6"/>
                    <a:pt x="5" y="6"/>
                    <a:pt x="5" y="7"/>
                  </a:cubicBezTo>
                  <a:cubicBezTo>
                    <a:pt x="5" y="7"/>
                    <a:pt x="6" y="8"/>
                    <a:pt x="6" y="8"/>
                  </a:cubicBezTo>
                  <a:cubicBezTo>
                    <a:pt x="6" y="8"/>
                    <a:pt x="6" y="9"/>
                    <a:pt x="7" y="9"/>
                  </a:cubicBezTo>
                  <a:cubicBezTo>
                    <a:pt x="7" y="9"/>
                    <a:pt x="8" y="9"/>
                    <a:pt x="8" y="10"/>
                  </a:cubicBezTo>
                  <a:cubicBezTo>
                    <a:pt x="9" y="10"/>
                    <a:pt x="10" y="10"/>
                    <a:pt x="10" y="11"/>
                  </a:cubicBezTo>
                  <a:cubicBezTo>
                    <a:pt x="11" y="11"/>
                    <a:pt x="12" y="11"/>
                    <a:pt x="13" y="12"/>
                  </a:cubicBezTo>
                  <a:cubicBezTo>
                    <a:pt x="14" y="12"/>
                    <a:pt x="14" y="13"/>
                    <a:pt x="15" y="14"/>
                  </a:cubicBezTo>
                  <a:cubicBezTo>
                    <a:pt x="16" y="14"/>
                    <a:pt x="16" y="15"/>
                    <a:pt x="16" y="16"/>
                  </a:cubicBezTo>
                  <a:cubicBezTo>
                    <a:pt x="17" y="16"/>
                    <a:pt x="17" y="17"/>
                    <a:pt x="17" y="18"/>
                  </a:cubicBezTo>
                  <a:cubicBezTo>
                    <a:pt x="17" y="20"/>
                    <a:pt x="17" y="21"/>
                    <a:pt x="16" y="22"/>
                  </a:cubicBezTo>
                  <a:cubicBezTo>
                    <a:pt x="15" y="23"/>
                    <a:pt x="15" y="24"/>
                    <a:pt x="14" y="24"/>
                  </a:cubicBezTo>
                  <a:cubicBezTo>
                    <a:pt x="13" y="25"/>
                    <a:pt x="12" y="25"/>
                    <a:pt x="11" y="25"/>
                  </a:cubicBezTo>
                  <a:cubicBezTo>
                    <a:pt x="9" y="26"/>
                    <a:pt x="8" y="26"/>
                    <a:pt x="7" y="26"/>
                  </a:cubicBezTo>
                  <a:cubicBezTo>
                    <a:pt x="5" y="26"/>
                    <a:pt x="4" y="26"/>
                    <a:pt x="3" y="25"/>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226" name="Australia"/>
          <p:cNvGrpSpPr/>
          <p:nvPr/>
        </p:nvGrpSpPr>
        <p:grpSpPr>
          <a:xfrm>
            <a:off x="9747536" y="4808805"/>
            <a:ext cx="754380" cy="202883"/>
            <a:chOff x="10171113" y="5040313"/>
            <a:chExt cx="838200" cy="225425"/>
          </a:xfrm>
        </p:grpSpPr>
        <p:sp>
          <p:nvSpPr>
            <p:cNvPr id="227" name="Rectangle 20"/>
            <p:cNvSpPr>
              <a:spLocks noChangeArrowheads="1"/>
            </p:cNvSpPr>
            <p:nvPr/>
          </p:nvSpPr>
          <p:spPr bwMode="auto">
            <a:xfrm>
              <a:off x="10171113" y="5040313"/>
              <a:ext cx="838200" cy="22542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28" name="Freeform 21"/>
            <p:cNvSpPr>
              <a:spLocks noEditPoints="1"/>
            </p:cNvSpPr>
            <p:nvPr/>
          </p:nvSpPr>
          <p:spPr bwMode="auto">
            <a:xfrm>
              <a:off x="10261600" y="5111750"/>
              <a:ext cx="82550"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6"/>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29" name="Freeform 22"/>
            <p:cNvSpPr>
              <a:spLocks/>
            </p:cNvSpPr>
            <p:nvPr/>
          </p:nvSpPr>
          <p:spPr bwMode="auto">
            <a:xfrm>
              <a:off x="10353675" y="5111750"/>
              <a:ext cx="68263" cy="84138"/>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30" name="Freeform 23"/>
            <p:cNvSpPr>
              <a:spLocks/>
            </p:cNvSpPr>
            <p:nvPr/>
          </p:nvSpPr>
          <p:spPr bwMode="auto">
            <a:xfrm>
              <a:off x="10437813" y="5111750"/>
              <a:ext cx="55563" cy="84138"/>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8 h 26"/>
                <a:gd name="T18" fmla="*/ 9 w 17"/>
                <a:gd name="T19" fmla="*/ 16 h 26"/>
                <a:gd name="T20" fmla="*/ 8 w 17"/>
                <a:gd name="T21" fmla="*/ 16 h 26"/>
                <a:gd name="T22" fmla="*/ 6 w 17"/>
                <a:gd name="T23" fmla="*/ 15 h 26"/>
                <a:gd name="T24" fmla="*/ 1 w 17"/>
                <a:gd name="T25" fmla="*/ 12 h 26"/>
                <a:gd name="T26" fmla="*/ 0 w 17"/>
                <a:gd name="T27" fmla="*/ 7 h 26"/>
                <a:gd name="T28" fmla="*/ 0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6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6" y="21"/>
                    <a:pt x="7" y="21"/>
                  </a:cubicBezTo>
                  <a:cubicBezTo>
                    <a:pt x="7" y="21"/>
                    <a:pt x="8" y="21"/>
                    <a:pt x="9" y="21"/>
                  </a:cubicBezTo>
                  <a:cubicBezTo>
                    <a:pt x="9" y="21"/>
                    <a:pt x="10" y="21"/>
                    <a:pt x="10" y="21"/>
                  </a:cubicBezTo>
                  <a:cubicBezTo>
                    <a:pt x="10" y="20"/>
                    <a:pt x="11" y="20"/>
                    <a:pt x="11" y="20"/>
                  </a:cubicBezTo>
                  <a:cubicBezTo>
                    <a:pt x="11" y="20"/>
                    <a:pt x="11" y="19"/>
                    <a:pt x="11" y="19"/>
                  </a:cubicBezTo>
                  <a:cubicBezTo>
                    <a:pt x="11" y="18"/>
                    <a:pt x="11" y="18"/>
                    <a:pt x="11" y="18"/>
                  </a:cubicBezTo>
                  <a:cubicBezTo>
                    <a:pt x="10" y="17"/>
                    <a:pt x="10" y="17"/>
                    <a:pt x="9" y="16"/>
                  </a:cubicBezTo>
                  <a:cubicBezTo>
                    <a:pt x="9" y="16"/>
                    <a:pt x="8" y="16"/>
                    <a:pt x="8" y="16"/>
                  </a:cubicBezTo>
                  <a:cubicBezTo>
                    <a:pt x="7" y="15"/>
                    <a:pt x="6" y="15"/>
                    <a:pt x="6" y="15"/>
                  </a:cubicBezTo>
                  <a:cubicBezTo>
                    <a:pt x="4" y="14"/>
                    <a:pt x="2" y="13"/>
                    <a:pt x="1" y="12"/>
                  </a:cubicBezTo>
                  <a:cubicBezTo>
                    <a:pt x="0" y="10"/>
                    <a:pt x="0" y="9"/>
                    <a:pt x="0" y="7"/>
                  </a:cubicBezTo>
                  <a:cubicBezTo>
                    <a:pt x="0" y="6"/>
                    <a:pt x="0" y="5"/>
                    <a:pt x="0" y="4"/>
                  </a:cubicBezTo>
                  <a:cubicBezTo>
                    <a:pt x="1" y="3"/>
                    <a:pt x="2" y="2"/>
                    <a:pt x="3" y="2"/>
                  </a:cubicBezTo>
                  <a:cubicBezTo>
                    <a:pt x="4" y="1"/>
                    <a:pt x="5" y="1"/>
                    <a:pt x="6" y="0"/>
                  </a:cubicBezTo>
                  <a:cubicBezTo>
                    <a:pt x="7" y="0"/>
                    <a:pt x="8" y="0"/>
                    <a:pt x="10"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9" y="4"/>
                    <a:pt x="8" y="4"/>
                  </a:cubicBezTo>
                  <a:cubicBezTo>
                    <a:pt x="8" y="5"/>
                    <a:pt x="7" y="5"/>
                    <a:pt x="7" y="5"/>
                  </a:cubicBezTo>
                  <a:cubicBezTo>
                    <a:pt x="6" y="5"/>
                    <a:pt x="6" y="5"/>
                    <a:pt x="6" y="6"/>
                  </a:cubicBezTo>
                  <a:cubicBezTo>
                    <a:pt x="6" y="6"/>
                    <a:pt x="6" y="6"/>
                    <a:pt x="6" y="7"/>
                  </a:cubicBezTo>
                  <a:cubicBezTo>
                    <a:pt x="6" y="7"/>
                    <a:pt x="6" y="8"/>
                    <a:pt x="6" y="8"/>
                  </a:cubicBezTo>
                  <a:cubicBezTo>
                    <a:pt x="6" y="8"/>
                    <a:pt x="7" y="9"/>
                    <a:pt x="7" y="9"/>
                  </a:cubicBezTo>
                  <a:cubicBezTo>
                    <a:pt x="7" y="9"/>
                    <a:pt x="8" y="9"/>
                    <a:pt x="8" y="10"/>
                  </a:cubicBezTo>
                  <a:cubicBezTo>
                    <a:pt x="9" y="10"/>
                    <a:pt x="10" y="10"/>
                    <a:pt x="10" y="11"/>
                  </a:cubicBezTo>
                  <a:cubicBezTo>
                    <a:pt x="11" y="11"/>
                    <a:pt x="12" y="12"/>
                    <a:pt x="13" y="12"/>
                  </a:cubicBezTo>
                  <a:cubicBezTo>
                    <a:pt x="14" y="12"/>
                    <a:pt x="15" y="13"/>
                    <a:pt x="15" y="14"/>
                  </a:cubicBezTo>
                  <a:cubicBezTo>
                    <a:pt x="16" y="14"/>
                    <a:pt x="16" y="15"/>
                    <a:pt x="17" y="16"/>
                  </a:cubicBezTo>
                  <a:cubicBezTo>
                    <a:pt x="17" y="16"/>
                    <a:pt x="17" y="17"/>
                    <a:pt x="17" y="18"/>
                  </a:cubicBezTo>
                  <a:cubicBezTo>
                    <a:pt x="17" y="20"/>
                    <a:pt x="17" y="21"/>
                    <a:pt x="16" y="22"/>
                  </a:cubicBezTo>
                  <a:cubicBezTo>
                    <a:pt x="16" y="23"/>
                    <a:pt x="15" y="24"/>
                    <a:pt x="14" y="24"/>
                  </a:cubicBezTo>
                  <a:cubicBezTo>
                    <a:pt x="13" y="25"/>
                    <a:pt x="12" y="25"/>
                    <a:pt x="11" y="25"/>
                  </a:cubicBezTo>
                  <a:cubicBezTo>
                    <a:pt x="10" y="26"/>
                    <a:pt x="8" y="26"/>
                    <a:pt x="7" y="26"/>
                  </a:cubicBezTo>
                  <a:cubicBezTo>
                    <a:pt x="6" y="26"/>
                    <a:pt x="4" y="26"/>
                    <a:pt x="3" y="26"/>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31" name="Freeform 24"/>
            <p:cNvSpPr>
              <a:spLocks/>
            </p:cNvSpPr>
            <p:nvPr/>
          </p:nvSpPr>
          <p:spPr bwMode="auto">
            <a:xfrm>
              <a:off x="10499725" y="5111750"/>
              <a:ext cx="65088" cy="80963"/>
            </a:xfrm>
            <a:custGeom>
              <a:avLst/>
              <a:gdLst>
                <a:gd name="T0" fmla="*/ 41 w 41"/>
                <a:gd name="T1" fmla="*/ 10 h 51"/>
                <a:gd name="T2" fmla="*/ 27 w 41"/>
                <a:gd name="T3" fmla="*/ 10 h 51"/>
                <a:gd name="T4" fmla="*/ 27 w 41"/>
                <a:gd name="T5" fmla="*/ 51 h 51"/>
                <a:gd name="T6" fmla="*/ 15 w 41"/>
                <a:gd name="T7" fmla="*/ 51 h 51"/>
                <a:gd name="T8" fmla="*/ 15 w 41"/>
                <a:gd name="T9" fmla="*/ 10 h 51"/>
                <a:gd name="T10" fmla="*/ 0 w 41"/>
                <a:gd name="T11" fmla="*/ 10 h 51"/>
                <a:gd name="T12" fmla="*/ 0 w 41"/>
                <a:gd name="T13" fmla="*/ 0 h 51"/>
                <a:gd name="T14" fmla="*/ 41 w 41"/>
                <a:gd name="T15" fmla="*/ 0 h 51"/>
                <a:gd name="T16" fmla="*/ 41 w 41"/>
                <a:gd name="T1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1">
                  <a:moveTo>
                    <a:pt x="41" y="10"/>
                  </a:moveTo>
                  <a:lnTo>
                    <a:pt x="27" y="10"/>
                  </a:lnTo>
                  <a:lnTo>
                    <a:pt x="27" y="51"/>
                  </a:lnTo>
                  <a:lnTo>
                    <a:pt x="15" y="51"/>
                  </a:lnTo>
                  <a:lnTo>
                    <a:pt x="15" y="10"/>
                  </a:lnTo>
                  <a:lnTo>
                    <a:pt x="0" y="10"/>
                  </a:lnTo>
                  <a:lnTo>
                    <a:pt x="0" y="0"/>
                  </a:lnTo>
                  <a:lnTo>
                    <a:pt x="41" y="0"/>
                  </a:lnTo>
                  <a:lnTo>
                    <a:pt x="41"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32" name="Freeform 25"/>
            <p:cNvSpPr>
              <a:spLocks noEditPoints="1"/>
            </p:cNvSpPr>
            <p:nvPr/>
          </p:nvSpPr>
          <p:spPr bwMode="auto">
            <a:xfrm>
              <a:off x="10579100" y="5111750"/>
              <a:ext cx="68263" cy="80963"/>
            </a:xfrm>
            <a:custGeom>
              <a:avLst/>
              <a:gdLst>
                <a:gd name="T0" fmla="*/ 21 w 21"/>
                <a:gd name="T1" fmla="*/ 25 h 25"/>
                <a:gd name="T2" fmla="*/ 15 w 21"/>
                <a:gd name="T3" fmla="*/ 25 h 25"/>
                <a:gd name="T4" fmla="*/ 11 w 21"/>
                <a:gd name="T5" fmla="*/ 19 h 25"/>
                <a:gd name="T6" fmla="*/ 10 w 21"/>
                <a:gd name="T7" fmla="*/ 18 h 25"/>
                <a:gd name="T8" fmla="*/ 9 w 21"/>
                <a:gd name="T9" fmla="*/ 17 h 25"/>
                <a:gd name="T10" fmla="*/ 8 w 21"/>
                <a:gd name="T11" fmla="*/ 16 h 25"/>
                <a:gd name="T12" fmla="*/ 8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10 h 25"/>
                <a:gd name="T28" fmla="*/ 17 w 21"/>
                <a:gd name="T29" fmla="*/ 12 h 25"/>
                <a:gd name="T30" fmla="*/ 15 w 21"/>
                <a:gd name="T31" fmla="*/ 13 h 25"/>
                <a:gd name="T32" fmla="*/ 13 w 21"/>
                <a:gd name="T33" fmla="*/ 14 h 25"/>
                <a:gd name="T34" fmla="*/ 13 w 21"/>
                <a:gd name="T35" fmla="*/ 14 h 25"/>
                <a:gd name="T36" fmla="*/ 14 w 21"/>
                <a:gd name="T37" fmla="*/ 15 h 25"/>
                <a:gd name="T38" fmla="*/ 15 w 21"/>
                <a:gd name="T39" fmla="*/ 16 h 25"/>
                <a:gd name="T40" fmla="*/ 16 w 21"/>
                <a:gd name="T41" fmla="*/ 17 h 25"/>
                <a:gd name="T42" fmla="*/ 17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3 w 21"/>
                <a:gd name="T55" fmla="*/ 8 h 25"/>
                <a:gd name="T56" fmla="*/ 9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1" y="18"/>
                    <a:pt x="10" y="18"/>
                    <a:pt x="10" y="18"/>
                  </a:cubicBezTo>
                  <a:cubicBezTo>
                    <a:pt x="10" y="17"/>
                    <a:pt x="10" y="17"/>
                    <a:pt x="9" y="17"/>
                  </a:cubicBezTo>
                  <a:cubicBezTo>
                    <a:pt x="9" y="16"/>
                    <a:pt x="9" y="16"/>
                    <a:pt x="8"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3"/>
                    <a:pt x="18" y="7"/>
                  </a:cubicBezTo>
                  <a:cubicBezTo>
                    <a:pt x="18" y="8"/>
                    <a:pt x="18" y="9"/>
                    <a:pt x="18" y="10"/>
                  </a:cubicBezTo>
                  <a:cubicBezTo>
                    <a:pt x="18" y="10"/>
                    <a:pt x="17" y="11"/>
                    <a:pt x="17" y="12"/>
                  </a:cubicBezTo>
                  <a:cubicBezTo>
                    <a:pt x="16" y="12"/>
                    <a:pt x="16" y="13"/>
                    <a:pt x="15" y="13"/>
                  </a:cubicBezTo>
                  <a:cubicBezTo>
                    <a:pt x="14" y="14"/>
                    <a:pt x="14" y="14"/>
                    <a:pt x="13" y="14"/>
                  </a:cubicBezTo>
                  <a:cubicBezTo>
                    <a:pt x="13" y="14"/>
                    <a:pt x="13" y="14"/>
                    <a:pt x="13" y="14"/>
                  </a:cubicBezTo>
                  <a:cubicBezTo>
                    <a:pt x="13" y="14"/>
                    <a:pt x="14" y="14"/>
                    <a:pt x="14" y="15"/>
                  </a:cubicBezTo>
                  <a:cubicBezTo>
                    <a:pt x="14" y="15"/>
                    <a:pt x="15" y="15"/>
                    <a:pt x="15" y="16"/>
                  </a:cubicBezTo>
                  <a:cubicBezTo>
                    <a:pt x="15" y="16"/>
                    <a:pt x="16" y="16"/>
                    <a:pt x="16" y="17"/>
                  </a:cubicBezTo>
                  <a:cubicBezTo>
                    <a:pt x="16" y="17"/>
                    <a:pt x="16" y="18"/>
                    <a:pt x="17" y="18"/>
                  </a:cubicBezTo>
                  <a:lnTo>
                    <a:pt x="21" y="25"/>
                  </a:lnTo>
                  <a:close/>
                  <a:moveTo>
                    <a:pt x="6" y="4"/>
                  </a:moveTo>
                  <a:cubicBezTo>
                    <a:pt x="6" y="11"/>
                    <a:pt x="6" y="11"/>
                    <a:pt x="6" y="11"/>
                  </a:cubicBezTo>
                  <a:cubicBezTo>
                    <a:pt x="8" y="11"/>
                    <a:pt x="8" y="11"/>
                    <a:pt x="8" y="11"/>
                  </a:cubicBezTo>
                  <a:cubicBezTo>
                    <a:pt x="10" y="11"/>
                    <a:pt x="11" y="11"/>
                    <a:pt x="11" y="10"/>
                  </a:cubicBezTo>
                  <a:cubicBezTo>
                    <a:pt x="12" y="10"/>
                    <a:pt x="13" y="9"/>
                    <a:pt x="13" y="8"/>
                  </a:cubicBezTo>
                  <a:cubicBezTo>
                    <a:pt x="13" y="6"/>
                    <a:pt x="11" y="4"/>
                    <a:pt x="9"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33" name="Freeform 26"/>
            <p:cNvSpPr>
              <a:spLocks noEditPoints="1"/>
            </p:cNvSpPr>
            <p:nvPr/>
          </p:nvSpPr>
          <p:spPr bwMode="auto">
            <a:xfrm>
              <a:off x="10650538" y="5111750"/>
              <a:ext cx="80963" cy="80963"/>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6"/>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34" name="Freeform 27"/>
            <p:cNvSpPr>
              <a:spLocks/>
            </p:cNvSpPr>
            <p:nvPr/>
          </p:nvSpPr>
          <p:spPr bwMode="auto">
            <a:xfrm>
              <a:off x="10741025" y="5111750"/>
              <a:ext cx="49213" cy="80963"/>
            </a:xfrm>
            <a:custGeom>
              <a:avLst/>
              <a:gdLst>
                <a:gd name="T0" fmla="*/ 31 w 31"/>
                <a:gd name="T1" fmla="*/ 51 h 51"/>
                <a:gd name="T2" fmla="*/ 0 w 31"/>
                <a:gd name="T3" fmla="*/ 51 h 51"/>
                <a:gd name="T4" fmla="*/ 0 w 31"/>
                <a:gd name="T5" fmla="*/ 0 h 51"/>
                <a:gd name="T6" fmla="*/ 13 w 31"/>
                <a:gd name="T7" fmla="*/ 0 h 51"/>
                <a:gd name="T8" fmla="*/ 13 w 31"/>
                <a:gd name="T9" fmla="*/ 43 h 51"/>
                <a:gd name="T10" fmla="*/ 31 w 31"/>
                <a:gd name="T11" fmla="*/ 43 h 51"/>
                <a:gd name="T12" fmla="*/ 31 w 3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31" y="51"/>
                  </a:moveTo>
                  <a:lnTo>
                    <a:pt x="0" y="51"/>
                  </a:lnTo>
                  <a:lnTo>
                    <a:pt x="0" y="0"/>
                  </a:lnTo>
                  <a:lnTo>
                    <a:pt x="13" y="0"/>
                  </a:lnTo>
                  <a:lnTo>
                    <a:pt x="13" y="43"/>
                  </a:lnTo>
                  <a:lnTo>
                    <a:pt x="31" y="43"/>
                  </a:lnTo>
                  <a:lnTo>
                    <a:pt x="31"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35" name="Rectangle 28"/>
            <p:cNvSpPr>
              <a:spLocks noChangeArrowheads="1"/>
            </p:cNvSpPr>
            <p:nvPr/>
          </p:nvSpPr>
          <p:spPr bwMode="auto">
            <a:xfrm>
              <a:off x="10804525" y="5111750"/>
              <a:ext cx="19050" cy="809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36" name="Freeform 29"/>
            <p:cNvSpPr>
              <a:spLocks noEditPoints="1"/>
            </p:cNvSpPr>
            <p:nvPr/>
          </p:nvSpPr>
          <p:spPr bwMode="auto">
            <a:xfrm>
              <a:off x="10833100" y="5111750"/>
              <a:ext cx="80963"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6"/>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237" name="Singapore"/>
          <p:cNvGrpSpPr/>
          <p:nvPr/>
        </p:nvGrpSpPr>
        <p:grpSpPr>
          <a:xfrm>
            <a:off x="7816216" y="4478764"/>
            <a:ext cx="768667" cy="205740"/>
            <a:chOff x="8023225" y="4697413"/>
            <a:chExt cx="854075" cy="228600"/>
          </a:xfrm>
        </p:grpSpPr>
        <p:sp>
          <p:nvSpPr>
            <p:cNvPr id="238" name="Rectangle 30"/>
            <p:cNvSpPr>
              <a:spLocks noChangeArrowheads="1"/>
            </p:cNvSpPr>
            <p:nvPr/>
          </p:nvSpPr>
          <p:spPr bwMode="auto">
            <a:xfrm>
              <a:off x="8023225" y="4697413"/>
              <a:ext cx="854075" cy="228600"/>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39" name="Freeform 31"/>
            <p:cNvSpPr>
              <a:spLocks/>
            </p:cNvSpPr>
            <p:nvPr/>
          </p:nvSpPr>
          <p:spPr bwMode="auto">
            <a:xfrm>
              <a:off x="8116888" y="4768850"/>
              <a:ext cx="55563" cy="85725"/>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5" y="22"/>
                    <a:pt x="7" y="22"/>
                  </a:cubicBezTo>
                  <a:cubicBezTo>
                    <a:pt x="7" y="22"/>
                    <a:pt x="8" y="22"/>
                    <a:pt x="9" y="22"/>
                  </a:cubicBezTo>
                  <a:cubicBezTo>
                    <a:pt x="9" y="21"/>
                    <a:pt x="10" y="21"/>
                    <a:pt x="10" y="21"/>
                  </a:cubicBezTo>
                  <a:cubicBezTo>
                    <a:pt x="10" y="21"/>
                    <a:pt x="11" y="20"/>
                    <a:pt x="11" y="20"/>
                  </a:cubicBezTo>
                  <a:cubicBezTo>
                    <a:pt x="11" y="20"/>
                    <a:pt x="11" y="20"/>
                    <a:pt x="11" y="19"/>
                  </a:cubicBezTo>
                  <a:cubicBezTo>
                    <a:pt x="11" y="19"/>
                    <a:pt x="11" y="18"/>
                    <a:pt x="11" y="18"/>
                  </a:cubicBezTo>
                  <a:cubicBezTo>
                    <a:pt x="10" y="17"/>
                    <a:pt x="10" y="17"/>
                    <a:pt x="9" y="17"/>
                  </a:cubicBezTo>
                  <a:cubicBezTo>
                    <a:pt x="9" y="16"/>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2"/>
                    <a:pt x="3" y="2"/>
                  </a:cubicBezTo>
                  <a:cubicBezTo>
                    <a:pt x="3" y="1"/>
                    <a:pt x="5" y="1"/>
                    <a:pt x="6" y="1"/>
                  </a:cubicBezTo>
                  <a:cubicBezTo>
                    <a:pt x="7" y="0"/>
                    <a:pt x="8" y="0"/>
                    <a:pt x="10" y="0"/>
                  </a:cubicBezTo>
                  <a:cubicBezTo>
                    <a:pt x="11" y="0"/>
                    <a:pt x="12" y="0"/>
                    <a:pt x="13" y="0"/>
                  </a:cubicBezTo>
                  <a:cubicBezTo>
                    <a:pt x="14" y="0"/>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5"/>
                    <a:pt x="6" y="6"/>
                    <a:pt x="6" y="6"/>
                  </a:cubicBezTo>
                  <a:cubicBezTo>
                    <a:pt x="6" y="6"/>
                    <a:pt x="6" y="7"/>
                    <a:pt x="6" y="7"/>
                  </a:cubicBezTo>
                  <a:cubicBezTo>
                    <a:pt x="6" y="8"/>
                    <a:pt x="6" y="8"/>
                    <a:pt x="6" y="8"/>
                  </a:cubicBezTo>
                  <a:cubicBezTo>
                    <a:pt x="6" y="9"/>
                    <a:pt x="6" y="9"/>
                    <a:pt x="7" y="9"/>
                  </a:cubicBezTo>
                  <a:cubicBezTo>
                    <a:pt x="7" y="9"/>
                    <a:pt x="8" y="10"/>
                    <a:pt x="8" y="10"/>
                  </a:cubicBezTo>
                  <a:cubicBezTo>
                    <a:pt x="9" y="10"/>
                    <a:pt x="10" y="11"/>
                    <a:pt x="10" y="11"/>
                  </a:cubicBezTo>
                  <a:cubicBezTo>
                    <a:pt x="11" y="11"/>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4"/>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40" name="Rectangle 32"/>
            <p:cNvSpPr>
              <a:spLocks noChangeArrowheads="1"/>
            </p:cNvSpPr>
            <p:nvPr/>
          </p:nvSpPr>
          <p:spPr bwMode="auto">
            <a:xfrm>
              <a:off x="8189913" y="4772025"/>
              <a:ext cx="15875" cy="825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41" name="Freeform 33"/>
            <p:cNvSpPr>
              <a:spLocks/>
            </p:cNvSpPr>
            <p:nvPr/>
          </p:nvSpPr>
          <p:spPr bwMode="auto">
            <a:xfrm>
              <a:off x="8228013" y="4772025"/>
              <a:ext cx="73025" cy="82550"/>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42" name="Freeform 34"/>
            <p:cNvSpPr>
              <a:spLocks/>
            </p:cNvSpPr>
            <p:nvPr/>
          </p:nvSpPr>
          <p:spPr bwMode="auto">
            <a:xfrm>
              <a:off x="8316913" y="4768850"/>
              <a:ext cx="71438" cy="85725"/>
            </a:xfrm>
            <a:custGeom>
              <a:avLst/>
              <a:gdLst>
                <a:gd name="T0" fmla="*/ 22 w 22"/>
                <a:gd name="T1" fmla="*/ 24 h 26"/>
                <a:gd name="T2" fmla="*/ 13 w 22"/>
                <a:gd name="T3" fmla="*/ 26 h 26"/>
                <a:gd name="T4" fmla="*/ 3 w 22"/>
                <a:gd name="T5" fmla="*/ 23 h 26"/>
                <a:gd name="T6" fmla="*/ 0 w 22"/>
                <a:gd name="T7" fmla="*/ 14 h 26"/>
                <a:gd name="T8" fmla="*/ 4 w 22"/>
                <a:gd name="T9" fmla="*/ 4 h 26"/>
                <a:gd name="T10" fmla="*/ 14 w 22"/>
                <a:gd name="T11" fmla="*/ 0 h 26"/>
                <a:gd name="T12" fmla="*/ 21 w 22"/>
                <a:gd name="T13" fmla="*/ 1 h 26"/>
                <a:gd name="T14" fmla="*/ 21 w 22"/>
                <a:gd name="T15" fmla="*/ 7 h 26"/>
                <a:gd name="T16" fmla="*/ 14 w 22"/>
                <a:gd name="T17" fmla="*/ 5 h 26"/>
                <a:gd name="T18" fmla="*/ 8 w 22"/>
                <a:gd name="T19" fmla="*/ 7 h 26"/>
                <a:gd name="T20" fmla="*/ 6 w 22"/>
                <a:gd name="T21" fmla="*/ 13 h 26"/>
                <a:gd name="T22" fmla="*/ 8 w 22"/>
                <a:gd name="T23" fmla="*/ 19 h 26"/>
                <a:gd name="T24" fmla="*/ 13 w 22"/>
                <a:gd name="T25" fmla="*/ 21 h 26"/>
                <a:gd name="T26" fmla="*/ 17 w 22"/>
                <a:gd name="T27" fmla="*/ 21 h 26"/>
                <a:gd name="T28" fmla="*/ 17 w 22"/>
                <a:gd name="T29" fmla="*/ 16 h 26"/>
                <a:gd name="T30" fmla="*/ 12 w 22"/>
                <a:gd name="T31" fmla="*/ 16 h 26"/>
                <a:gd name="T32" fmla="*/ 12 w 22"/>
                <a:gd name="T33" fmla="*/ 11 h 26"/>
                <a:gd name="T34" fmla="*/ 22 w 22"/>
                <a:gd name="T35" fmla="*/ 11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5"/>
                    <a:pt x="17" y="26"/>
                    <a:pt x="13" y="26"/>
                  </a:cubicBezTo>
                  <a:cubicBezTo>
                    <a:pt x="9" y="26"/>
                    <a:pt x="6" y="25"/>
                    <a:pt x="3" y="23"/>
                  </a:cubicBezTo>
                  <a:cubicBezTo>
                    <a:pt x="1" y="21"/>
                    <a:pt x="0" y="17"/>
                    <a:pt x="0" y="14"/>
                  </a:cubicBezTo>
                  <a:cubicBezTo>
                    <a:pt x="0" y="10"/>
                    <a:pt x="1" y="6"/>
                    <a:pt x="4" y="4"/>
                  </a:cubicBezTo>
                  <a:cubicBezTo>
                    <a:pt x="6" y="1"/>
                    <a:pt x="10" y="0"/>
                    <a:pt x="14" y="0"/>
                  </a:cubicBezTo>
                  <a:cubicBezTo>
                    <a:pt x="17" y="0"/>
                    <a:pt x="19" y="0"/>
                    <a:pt x="21" y="1"/>
                  </a:cubicBezTo>
                  <a:cubicBezTo>
                    <a:pt x="21" y="7"/>
                    <a:pt x="21" y="7"/>
                    <a:pt x="21" y="7"/>
                  </a:cubicBezTo>
                  <a:cubicBezTo>
                    <a:pt x="19" y="5"/>
                    <a:pt x="17" y="5"/>
                    <a:pt x="14" y="5"/>
                  </a:cubicBezTo>
                  <a:cubicBezTo>
                    <a:pt x="12" y="5"/>
                    <a:pt x="10" y="6"/>
                    <a:pt x="8" y="7"/>
                  </a:cubicBezTo>
                  <a:cubicBezTo>
                    <a:pt x="7" y="9"/>
                    <a:pt x="6" y="11"/>
                    <a:pt x="6" y="13"/>
                  </a:cubicBezTo>
                  <a:cubicBezTo>
                    <a:pt x="6" y="16"/>
                    <a:pt x="7" y="18"/>
                    <a:pt x="8" y="19"/>
                  </a:cubicBezTo>
                  <a:cubicBezTo>
                    <a:pt x="9" y="21"/>
                    <a:pt x="11" y="21"/>
                    <a:pt x="13" y="21"/>
                  </a:cubicBezTo>
                  <a:cubicBezTo>
                    <a:pt x="15" y="21"/>
                    <a:pt x="16" y="21"/>
                    <a:pt x="17" y="21"/>
                  </a:cubicBezTo>
                  <a:cubicBezTo>
                    <a:pt x="17" y="16"/>
                    <a:pt x="17" y="16"/>
                    <a:pt x="17" y="16"/>
                  </a:cubicBezTo>
                  <a:cubicBezTo>
                    <a:pt x="12" y="16"/>
                    <a:pt x="12" y="16"/>
                    <a:pt x="12" y="16"/>
                  </a:cubicBezTo>
                  <a:cubicBezTo>
                    <a:pt x="12" y="11"/>
                    <a:pt x="12" y="11"/>
                    <a:pt x="12" y="11"/>
                  </a:cubicBezTo>
                  <a:cubicBezTo>
                    <a:pt x="22" y="11"/>
                    <a:pt x="22" y="11"/>
                    <a:pt x="22" y="11"/>
                  </a:cubicBezTo>
                  <a:lnTo>
                    <a:pt x="22"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43" name="Freeform 35"/>
            <p:cNvSpPr>
              <a:spLocks noEditPoints="1"/>
            </p:cNvSpPr>
            <p:nvPr/>
          </p:nvSpPr>
          <p:spPr bwMode="auto">
            <a:xfrm>
              <a:off x="8397875" y="4772025"/>
              <a:ext cx="82550" cy="82550"/>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6 h 25"/>
                <a:gd name="T22" fmla="*/ 12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6"/>
                    <a:pt x="13" y="6"/>
                    <a:pt x="13" y="6"/>
                  </a:cubicBezTo>
                  <a:cubicBezTo>
                    <a:pt x="13" y="6"/>
                    <a:pt x="13" y="5"/>
                    <a:pt x="12" y="4"/>
                  </a:cubicBezTo>
                  <a:cubicBezTo>
                    <a:pt x="12" y="4"/>
                    <a:pt x="12" y="4"/>
                    <a:pt x="12" y="4"/>
                  </a:cubicBezTo>
                  <a:cubicBezTo>
                    <a:pt x="12" y="5"/>
                    <a:pt x="12" y="5"/>
                    <a:pt x="12" y="6"/>
                  </a:cubicBezTo>
                  <a:cubicBezTo>
                    <a:pt x="9" y="15"/>
                    <a:pt x="9" y="15"/>
                    <a:pt x="9"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44" name="Freeform 36"/>
            <p:cNvSpPr>
              <a:spLocks noEditPoints="1"/>
            </p:cNvSpPr>
            <p:nvPr/>
          </p:nvSpPr>
          <p:spPr bwMode="auto">
            <a:xfrm>
              <a:off x="8493125" y="4772025"/>
              <a:ext cx="58738" cy="82550"/>
            </a:xfrm>
            <a:custGeom>
              <a:avLst/>
              <a:gdLst>
                <a:gd name="T0" fmla="*/ 5 w 18"/>
                <a:gd name="T1" fmla="*/ 16 h 25"/>
                <a:gd name="T2" fmla="*/ 5 w 18"/>
                <a:gd name="T3" fmla="*/ 25 h 25"/>
                <a:gd name="T4" fmla="*/ 0 w 18"/>
                <a:gd name="T5" fmla="*/ 25 h 25"/>
                <a:gd name="T6" fmla="*/ 0 w 18"/>
                <a:gd name="T7" fmla="*/ 0 h 25"/>
                <a:gd name="T8" fmla="*/ 8 w 18"/>
                <a:gd name="T9" fmla="*/ 0 h 25"/>
                <a:gd name="T10" fmla="*/ 18 w 18"/>
                <a:gd name="T11" fmla="*/ 8 h 25"/>
                <a:gd name="T12" fmla="*/ 15 w 18"/>
                <a:gd name="T13" fmla="*/ 14 h 25"/>
                <a:gd name="T14" fmla="*/ 8 w 18"/>
                <a:gd name="T15" fmla="*/ 16 h 25"/>
                <a:gd name="T16" fmla="*/ 5 w 18"/>
                <a:gd name="T17" fmla="*/ 16 h 25"/>
                <a:gd name="T18" fmla="*/ 5 w 18"/>
                <a:gd name="T19" fmla="*/ 4 h 25"/>
                <a:gd name="T20" fmla="*/ 5 w 18"/>
                <a:gd name="T21" fmla="*/ 12 h 25"/>
                <a:gd name="T22" fmla="*/ 7 w 18"/>
                <a:gd name="T23" fmla="*/ 12 h 25"/>
                <a:gd name="T24" fmla="*/ 12 w 18"/>
                <a:gd name="T25" fmla="*/ 8 h 25"/>
                <a:gd name="T26" fmla="*/ 7 w 18"/>
                <a:gd name="T27" fmla="*/ 4 h 25"/>
                <a:gd name="T28" fmla="*/ 5 w 18"/>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5">
                  <a:moveTo>
                    <a:pt x="5" y="16"/>
                  </a:moveTo>
                  <a:cubicBezTo>
                    <a:pt x="5" y="25"/>
                    <a:pt x="5" y="25"/>
                    <a:pt x="5" y="25"/>
                  </a:cubicBezTo>
                  <a:cubicBezTo>
                    <a:pt x="0" y="25"/>
                    <a:pt x="0" y="25"/>
                    <a:pt x="0" y="25"/>
                  </a:cubicBezTo>
                  <a:cubicBezTo>
                    <a:pt x="0" y="0"/>
                    <a:pt x="0" y="0"/>
                    <a:pt x="0" y="0"/>
                  </a:cubicBezTo>
                  <a:cubicBezTo>
                    <a:pt x="8" y="0"/>
                    <a:pt x="8" y="0"/>
                    <a:pt x="8" y="0"/>
                  </a:cubicBezTo>
                  <a:cubicBezTo>
                    <a:pt x="15" y="0"/>
                    <a:pt x="18" y="2"/>
                    <a:pt x="18" y="8"/>
                  </a:cubicBezTo>
                  <a:cubicBezTo>
                    <a:pt x="18" y="10"/>
                    <a:pt x="17" y="12"/>
                    <a:pt x="15" y="14"/>
                  </a:cubicBezTo>
                  <a:cubicBezTo>
                    <a:pt x="13" y="15"/>
                    <a:pt x="11" y="16"/>
                    <a:pt x="8" y="16"/>
                  </a:cubicBezTo>
                  <a:lnTo>
                    <a:pt x="5" y="16"/>
                  </a:lnTo>
                  <a:close/>
                  <a:moveTo>
                    <a:pt x="5" y="4"/>
                  </a:moveTo>
                  <a:cubicBezTo>
                    <a:pt x="5" y="12"/>
                    <a:pt x="5" y="12"/>
                    <a:pt x="5" y="12"/>
                  </a:cubicBezTo>
                  <a:cubicBezTo>
                    <a:pt x="7" y="12"/>
                    <a:pt x="7" y="12"/>
                    <a:pt x="7" y="12"/>
                  </a:cubicBezTo>
                  <a:cubicBezTo>
                    <a:pt x="10" y="12"/>
                    <a:pt x="12" y="10"/>
                    <a:pt x="12" y="8"/>
                  </a:cubicBezTo>
                  <a:cubicBezTo>
                    <a:pt x="12" y="5"/>
                    <a:pt x="10" y="4"/>
                    <a:pt x="7" y="4"/>
                  </a:cubicBezTo>
                  <a:lnTo>
                    <a:pt x="5"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45" name="Freeform 37"/>
            <p:cNvSpPr>
              <a:spLocks noEditPoints="1"/>
            </p:cNvSpPr>
            <p:nvPr/>
          </p:nvSpPr>
          <p:spPr bwMode="auto">
            <a:xfrm>
              <a:off x="8561388" y="4768850"/>
              <a:ext cx="77788" cy="85725"/>
            </a:xfrm>
            <a:custGeom>
              <a:avLst/>
              <a:gdLst>
                <a:gd name="T0" fmla="*/ 12 w 24"/>
                <a:gd name="T1" fmla="*/ 26 h 26"/>
                <a:gd name="T2" fmla="*/ 3 w 24"/>
                <a:gd name="T3" fmla="*/ 23 h 26"/>
                <a:gd name="T4" fmla="*/ 0 w 24"/>
                <a:gd name="T5" fmla="*/ 13 h 26"/>
                <a:gd name="T6" fmla="*/ 3 w 24"/>
                <a:gd name="T7" fmla="*/ 4 h 26"/>
                <a:gd name="T8" fmla="*/ 12 w 24"/>
                <a:gd name="T9" fmla="*/ 0 h 26"/>
                <a:gd name="T10" fmla="*/ 21 w 24"/>
                <a:gd name="T11" fmla="*/ 4 h 26"/>
                <a:gd name="T12" fmla="*/ 24 w 24"/>
                <a:gd name="T13" fmla="*/ 13 h 26"/>
                <a:gd name="T14" fmla="*/ 21 w 24"/>
                <a:gd name="T15" fmla="*/ 23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3"/>
                  </a:cubicBezTo>
                  <a:cubicBezTo>
                    <a:pt x="1" y="20"/>
                    <a:pt x="0" y="17"/>
                    <a:pt x="0" y="13"/>
                  </a:cubicBezTo>
                  <a:cubicBezTo>
                    <a:pt x="0" y="9"/>
                    <a:pt x="1" y="6"/>
                    <a:pt x="3" y="4"/>
                  </a:cubicBezTo>
                  <a:cubicBezTo>
                    <a:pt x="5" y="1"/>
                    <a:pt x="8" y="0"/>
                    <a:pt x="12" y="0"/>
                  </a:cubicBezTo>
                  <a:cubicBezTo>
                    <a:pt x="16" y="0"/>
                    <a:pt x="19" y="1"/>
                    <a:pt x="21" y="4"/>
                  </a:cubicBezTo>
                  <a:cubicBezTo>
                    <a:pt x="23" y="6"/>
                    <a:pt x="24" y="9"/>
                    <a:pt x="24" y="13"/>
                  </a:cubicBezTo>
                  <a:cubicBezTo>
                    <a:pt x="24" y="17"/>
                    <a:pt x="23" y="20"/>
                    <a:pt x="21" y="23"/>
                  </a:cubicBezTo>
                  <a:cubicBezTo>
                    <a:pt x="19" y="25"/>
                    <a:pt x="16" y="26"/>
                    <a:pt x="12" y="26"/>
                  </a:cubicBezTo>
                  <a:close/>
                  <a:moveTo>
                    <a:pt x="12" y="5"/>
                  </a:moveTo>
                  <a:cubicBezTo>
                    <a:pt x="10" y="5"/>
                    <a:pt x="9" y="6"/>
                    <a:pt x="7" y="7"/>
                  </a:cubicBezTo>
                  <a:cubicBezTo>
                    <a:pt x="6" y="9"/>
                    <a:pt x="6" y="11"/>
                    <a:pt x="6" y="13"/>
                  </a:cubicBezTo>
                  <a:cubicBezTo>
                    <a:pt x="6" y="16"/>
                    <a:pt x="6" y="18"/>
                    <a:pt x="7" y="19"/>
                  </a:cubicBezTo>
                  <a:cubicBezTo>
                    <a:pt x="9" y="21"/>
                    <a:pt x="10" y="21"/>
                    <a:pt x="12" y="21"/>
                  </a:cubicBezTo>
                  <a:cubicBezTo>
                    <a:pt x="14" y="21"/>
                    <a:pt x="15" y="21"/>
                    <a:pt x="17" y="19"/>
                  </a:cubicBezTo>
                  <a:cubicBezTo>
                    <a:pt x="18" y="18"/>
                    <a:pt x="18" y="16"/>
                    <a:pt x="18" y="13"/>
                  </a:cubicBezTo>
                  <a:cubicBezTo>
                    <a:pt x="18" y="11"/>
                    <a:pt x="18" y="9"/>
                    <a:pt x="17" y="7"/>
                  </a:cubicBezTo>
                  <a:cubicBezTo>
                    <a:pt x="16" y="6"/>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46" name="Freeform 38"/>
            <p:cNvSpPr>
              <a:spLocks noEditPoints="1"/>
            </p:cNvSpPr>
            <p:nvPr/>
          </p:nvSpPr>
          <p:spPr bwMode="auto">
            <a:xfrm>
              <a:off x="8656638" y="4772025"/>
              <a:ext cx="68263" cy="82550"/>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6 h 25"/>
                <a:gd name="T26" fmla="*/ 18 w 21"/>
                <a:gd name="T27" fmla="*/ 9 h 25"/>
                <a:gd name="T28" fmla="*/ 17 w 21"/>
                <a:gd name="T29" fmla="*/ 11 h 25"/>
                <a:gd name="T30" fmla="*/ 15 w 21"/>
                <a:gd name="T31" fmla="*/ 12 h 25"/>
                <a:gd name="T32" fmla="*/ 13 w 21"/>
                <a:gd name="T33" fmla="*/ 13 h 25"/>
                <a:gd name="T34" fmla="*/ 13 w 21"/>
                <a:gd name="T35" fmla="*/ 13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5"/>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6"/>
                  </a:cubicBezTo>
                  <a:cubicBezTo>
                    <a:pt x="18" y="7"/>
                    <a:pt x="18" y="8"/>
                    <a:pt x="18" y="9"/>
                  </a:cubicBezTo>
                  <a:cubicBezTo>
                    <a:pt x="18" y="10"/>
                    <a:pt x="17" y="10"/>
                    <a:pt x="17" y="11"/>
                  </a:cubicBezTo>
                  <a:cubicBezTo>
                    <a:pt x="16" y="11"/>
                    <a:pt x="16" y="12"/>
                    <a:pt x="15" y="12"/>
                  </a:cubicBezTo>
                  <a:cubicBezTo>
                    <a:pt x="14" y="13"/>
                    <a:pt x="13" y="13"/>
                    <a:pt x="13" y="13"/>
                  </a:cubicBezTo>
                  <a:cubicBezTo>
                    <a:pt x="13" y="13"/>
                    <a:pt x="13" y="13"/>
                    <a:pt x="13" y="13"/>
                  </a:cubicBezTo>
                  <a:cubicBezTo>
                    <a:pt x="13" y="14"/>
                    <a:pt x="13" y="14"/>
                    <a:pt x="14" y="14"/>
                  </a:cubicBezTo>
                  <a:cubicBezTo>
                    <a:pt x="14" y="14"/>
                    <a:pt x="14" y="15"/>
                    <a:pt x="15" y="15"/>
                  </a:cubicBezTo>
                  <a:cubicBezTo>
                    <a:pt x="15" y="15"/>
                    <a:pt x="15" y="16"/>
                    <a:pt x="16" y="16"/>
                  </a:cubicBezTo>
                  <a:cubicBezTo>
                    <a:pt x="16" y="16"/>
                    <a:pt x="16" y="17"/>
                    <a:pt x="16" y="17"/>
                  </a:cubicBezTo>
                  <a:lnTo>
                    <a:pt x="21" y="25"/>
                  </a:lnTo>
                  <a:close/>
                  <a:moveTo>
                    <a:pt x="6" y="4"/>
                  </a:moveTo>
                  <a:cubicBezTo>
                    <a:pt x="6" y="11"/>
                    <a:pt x="6" y="11"/>
                    <a:pt x="6" y="11"/>
                  </a:cubicBezTo>
                  <a:cubicBezTo>
                    <a:pt x="8" y="11"/>
                    <a:pt x="8" y="11"/>
                    <a:pt x="8" y="11"/>
                  </a:cubicBezTo>
                  <a:cubicBezTo>
                    <a:pt x="9" y="11"/>
                    <a:pt x="10" y="10"/>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47" name="Freeform 39"/>
            <p:cNvSpPr>
              <a:spLocks/>
            </p:cNvSpPr>
            <p:nvPr/>
          </p:nvSpPr>
          <p:spPr bwMode="auto">
            <a:xfrm>
              <a:off x="8734425" y="4772025"/>
              <a:ext cx="49213" cy="82550"/>
            </a:xfrm>
            <a:custGeom>
              <a:avLst/>
              <a:gdLst>
                <a:gd name="T0" fmla="*/ 31 w 31"/>
                <a:gd name="T1" fmla="*/ 52 h 52"/>
                <a:gd name="T2" fmla="*/ 0 w 31"/>
                <a:gd name="T3" fmla="*/ 52 h 52"/>
                <a:gd name="T4" fmla="*/ 0 w 31"/>
                <a:gd name="T5" fmla="*/ 0 h 52"/>
                <a:gd name="T6" fmla="*/ 31 w 31"/>
                <a:gd name="T7" fmla="*/ 0 h 52"/>
                <a:gd name="T8" fmla="*/ 31 w 31"/>
                <a:gd name="T9" fmla="*/ 8 h 52"/>
                <a:gd name="T10" fmla="*/ 12 w 31"/>
                <a:gd name="T11" fmla="*/ 8 h 52"/>
                <a:gd name="T12" fmla="*/ 12 w 31"/>
                <a:gd name="T13" fmla="*/ 21 h 52"/>
                <a:gd name="T14" fmla="*/ 29 w 31"/>
                <a:gd name="T15" fmla="*/ 21 h 52"/>
                <a:gd name="T16" fmla="*/ 29 w 31"/>
                <a:gd name="T17" fmla="*/ 29 h 52"/>
                <a:gd name="T18" fmla="*/ 12 w 31"/>
                <a:gd name="T19" fmla="*/ 29 h 52"/>
                <a:gd name="T20" fmla="*/ 12 w 31"/>
                <a:gd name="T21" fmla="*/ 41 h 52"/>
                <a:gd name="T22" fmla="*/ 31 w 31"/>
                <a:gd name="T23" fmla="*/ 41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8"/>
                  </a:lnTo>
                  <a:lnTo>
                    <a:pt x="12" y="8"/>
                  </a:lnTo>
                  <a:lnTo>
                    <a:pt x="12" y="21"/>
                  </a:lnTo>
                  <a:lnTo>
                    <a:pt x="29" y="21"/>
                  </a:lnTo>
                  <a:lnTo>
                    <a:pt x="29" y="29"/>
                  </a:lnTo>
                  <a:lnTo>
                    <a:pt x="12" y="29"/>
                  </a:lnTo>
                  <a:lnTo>
                    <a:pt x="12" y="41"/>
                  </a:lnTo>
                  <a:lnTo>
                    <a:pt x="31" y="41"/>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248" name="Dublin"/>
          <p:cNvGrpSpPr/>
          <p:nvPr/>
        </p:nvGrpSpPr>
        <p:grpSpPr>
          <a:xfrm>
            <a:off x="4925854" y="2907138"/>
            <a:ext cx="552926" cy="205740"/>
            <a:chOff x="4794250" y="2951163"/>
            <a:chExt cx="614363" cy="228600"/>
          </a:xfrm>
        </p:grpSpPr>
        <p:sp>
          <p:nvSpPr>
            <p:cNvPr id="249" name="Rectangle 40"/>
            <p:cNvSpPr>
              <a:spLocks noChangeArrowheads="1"/>
            </p:cNvSpPr>
            <p:nvPr/>
          </p:nvSpPr>
          <p:spPr bwMode="auto">
            <a:xfrm>
              <a:off x="4794250" y="2951163"/>
              <a:ext cx="614363" cy="228600"/>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50" name="Freeform 41"/>
            <p:cNvSpPr>
              <a:spLocks noEditPoints="1"/>
            </p:cNvSpPr>
            <p:nvPr/>
          </p:nvSpPr>
          <p:spPr bwMode="auto">
            <a:xfrm>
              <a:off x="4886325" y="3022600"/>
              <a:ext cx="74613" cy="82550"/>
            </a:xfrm>
            <a:custGeom>
              <a:avLst/>
              <a:gdLst>
                <a:gd name="T0" fmla="*/ 0 w 23"/>
                <a:gd name="T1" fmla="*/ 25 h 25"/>
                <a:gd name="T2" fmla="*/ 0 w 23"/>
                <a:gd name="T3" fmla="*/ 0 h 25"/>
                <a:gd name="T4" fmla="*/ 9 w 23"/>
                <a:gd name="T5" fmla="*/ 0 h 25"/>
                <a:gd name="T6" fmla="*/ 23 w 23"/>
                <a:gd name="T7" fmla="*/ 12 h 25"/>
                <a:gd name="T8" fmla="*/ 19 w 23"/>
                <a:gd name="T9" fmla="*/ 22 h 25"/>
                <a:gd name="T10" fmla="*/ 9 w 23"/>
                <a:gd name="T11" fmla="*/ 25 h 25"/>
                <a:gd name="T12" fmla="*/ 0 w 23"/>
                <a:gd name="T13" fmla="*/ 25 h 25"/>
                <a:gd name="T14" fmla="*/ 6 w 23"/>
                <a:gd name="T15" fmla="*/ 5 h 25"/>
                <a:gd name="T16" fmla="*/ 6 w 23"/>
                <a:gd name="T17" fmla="*/ 21 h 25"/>
                <a:gd name="T18" fmla="*/ 9 w 23"/>
                <a:gd name="T19" fmla="*/ 21 h 25"/>
                <a:gd name="T20" fmla="*/ 15 w 23"/>
                <a:gd name="T21" fmla="*/ 18 h 25"/>
                <a:gd name="T22" fmla="*/ 17 w 23"/>
                <a:gd name="T23" fmla="*/ 12 h 25"/>
                <a:gd name="T24" fmla="*/ 15 w 23"/>
                <a:gd name="T25" fmla="*/ 7 h 25"/>
                <a:gd name="T26" fmla="*/ 9 w 23"/>
                <a:gd name="T27" fmla="*/ 5 h 25"/>
                <a:gd name="T28" fmla="*/ 6 w 23"/>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25"/>
                  </a:moveTo>
                  <a:cubicBezTo>
                    <a:pt x="0" y="0"/>
                    <a:pt x="0" y="0"/>
                    <a:pt x="0" y="0"/>
                  </a:cubicBezTo>
                  <a:cubicBezTo>
                    <a:pt x="9" y="0"/>
                    <a:pt x="9" y="0"/>
                    <a:pt x="9" y="0"/>
                  </a:cubicBezTo>
                  <a:cubicBezTo>
                    <a:pt x="18" y="0"/>
                    <a:pt x="23" y="4"/>
                    <a:pt x="23" y="12"/>
                  </a:cubicBezTo>
                  <a:cubicBezTo>
                    <a:pt x="23" y="16"/>
                    <a:pt x="21" y="19"/>
                    <a:pt x="19" y="22"/>
                  </a:cubicBezTo>
                  <a:cubicBezTo>
                    <a:pt x="17" y="24"/>
                    <a:pt x="13" y="25"/>
                    <a:pt x="9" y="25"/>
                  </a:cubicBezTo>
                  <a:lnTo>
                    <a:pt x="0" y="25"/>
                  </a:lnTo>
                  <a:close/>
                  <a:moveTo>
                    <a:pt x="6" y="5"/>
                  </a:moveTo>
                  <a:cubicBezTo>
                    <a:pt x="6" y="21"/>
                    <a:pt x="6" y="21"/>
                    <a:pt x="6" y="21"/>
                  </a:cubicBezTo>
                  <a:cubicBezTo>
                    <a:pt x="9" y="21"/>
                    <a:pt x="9" y="21"/>
                    <a:pt x="9" y="21"/>
                  </a:cubicBezTo>
                  <a:cubicBezTo>
                    <a:pt x="11" y="21"/>
                    <a:pt x="13" y="20"/>
                    <a:pt x="15" y="18"/>
                  </a:cubicBezTo>
                  <a:cubicBezTo>
                    <a:pt x="16" y="17"/>
                    <a:pt x="17" y="15"/>
                    <a:pt x="17" y="12"/>
                  </a:cubicBezTo>
                  <a:cubicBezTo>
                    <a:pt x="17" y="10"/>
                    <a:pt x="16" y="8"/>
                    <a:pt x="15" y="7"/>
                  </a:cubicBezTo>
                  <a:cubicBezTo>
                    <a:pt x="13" y="5"/>
                    <a:pt x="11" y="5"/>
                    <a:pt x="9" y="5"/>
                  </a:cubicBezTo>
                  <a:lnTo>
                    <a:pt x="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51" name="Freeform 42"/>
            <p:cNvSpPr>
              <a:spLocks/>
            </p:cNvSpPr>
            <p:nvPr/>
          </p:nvSpPr>
          <p:spPr bwMode="auto">
            <a:xfrm>
              <a:off x="4973638" y="3022600"/>
              <a:ext cx="69850" cy="85725"/>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52" name="Freeform 43"/>
            <p:cNvSpPr>
              <a:spLocks noEditPoints="1"/>
            </p:cNvSpPr>
            <p:nvPr/>
          </p:nvSpPr>
          <p:spPr bwMode="auto">
            <a:xfrm>
              <a:off x="5062538" y="3022600"/>
              <a:ext cx="61913" cy="82550"/>
            </a:xfrm>
            <a:custGeom>
              <a:avLst/>
              <a:gdLst>
                <a:gd name="T0" fmla="*/ 0 w 19"/>
                <a:gd name="T1" fmla="*/ 25 h 25"/>
                <a:gd name="T2" fmla="*/ 0 w 19"/>
                <a:gd name="T3" fmla="*/ 0 h 25"/>
                <a:gd name="T4" fmla="*/ 9 w 19"/>
                <a:gd name="T5" fmla="*/ 0 h 25"/>
                <a:gd name="T6" fmla="*/ 16 w 19"/>
                <a:gd name="T7" fmla="*/ 2 h 25"/>
                <a:gd name="T8" fmla="*/ 18 w 19"/>
                <a:gd name="T9" fmla="*/ 6 h 25"/>
                <a:gd name="T10" fmla="*/ 17 w 19"/>
                <a:gd name="T11" fmla="*/ 10 h 25"/>
                <a:gd name="T12" fmla="*/ 13 w 19"/>
                <a:gd name="T13" fmla="*/ 12 h 25"/>
                <a:gd name="T14" fmla="*/ 13 w 19"/>
                <a:gd name="T15" fmla="*/ 12 h 25"/>
                <a:gd name="T16" fmla="*/ 17 w 19"/>
                <a:gd name="T17" fmla="*/ 14 h 25"/>
                <a:gd name="T18" fmla="*/ 19 w 19"/>
                <a:gd name="T19" fmla="*/ 18 h 25"/>
                <a:gd name="T20" fmla="*/ 16 w 19"/>
                <a:gd name="T21" fmla="*/ 23 h 25"/>
                <a:gd name="T22" fmla="*/ 10 w 19"/>
                <a:gd name="T23" fmla="*/ 25 h 25"/>
                <a:gd name="T24" fmla="*/ 0 w 19"/>
                <a:gd name="T25" fmla="*/ 25 h 25"/>
                <a:gd name="T26" fmla="*/ 6 w 19"/>
                <a:gd name="T27" fmla="*/ 4 h 25"/>
                <a:gd name="T28" fmla="*/ 6 w 19"/>
                <a:gd name="T29" fmla="*/ 10 h 25"/>
                <a:gd name="T30" fmla="*/ 8 w 19"/>
                <a:gd name="T31" fmla="*/ 10 h 25"/>
                <a:gd name="T32" fmla="*/ 11 w 19"/>
                <a:gd name="T33" fmla="*/ 9 h 25"/>
                <a:gd name="T34" fmla="*/ 12 w 19"/>
                <a:gd name="T35" fmla="*/ 7 h 25"/>
                <a:gd name="T36" fmla="*/ 8 w 19"/>
                <a:gd name="T37" fmla="*/ 4 h 25"/>
                <a:gd name="T38" fmla="*/ 6 w 19"/>
                <a:gd name="T39" fmla="*/ 4 h 25"/>
                <a:gd name="T40" fmla="*/ 6 w 19"/>
                <a:gd name="T41" fmla="*/ 14 h 25"/>
                <a:gd name="T42" fmla="*/ 6 w 19"/>
                <a:gd name="T43" fmla="*/ 21 h 25"/>
                <a:gd name="T44" fmla="*/ 9 w 19"/>
                <a:gd name="T45" fmla="*/ 21 h 25"/>
                <a:gd name="T46" fmla="*/ 12 w 19"/>
                <a:gd name="T47" fmla="*/ 20 h 25"/>
                <a:gd name="T48" fmla="*/ 13 w 19"/>
                <a:gd name="T49" fmla="*/ 18 h 25"/>
                <a:gd name="T50" fmla="*/ 12 w 19"/>
                <a:gd name="T51" fmla="*/ 15 h 25"/>
                <a:gd name="T52" fmla="*/ 9 w 19"/>
                <a:gd name="T53" fmla="*/ 14 h 25"/>
                <a:gd name="T54" fmla="*/ 6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1"/>
                    <a:pt x="16" y="2"/>
                  </a:cubicBezTo>
                  <a:cubicBezTo>
                    <a:pt x="17" y="3"/>
                    <a:pt x="18" y="4"/>
                    <a:pt x="18" y="6"/>
                  </a:cubicBezTo>
                  <a:cubicBezTo>
                    <a:pt x="18" y="7"/>
                    <a:pt x="17" y="9"/>
                    <a:pt x="17" y="10"/>
                  </a:cubicBezTo>
                  <a:cubicBezTo>
                    <a:pt x="16" y="11"/>
                    <a:pt x="14" y="11"/>
                    <a:pt x="13" y="12"/>
                  </a:cubicBezTo>
                  <a:cubicBezTo>
                    <a:pt x="13" y="12"/>
                    <a:pt x="13" y="12"/>
                    <a:pt x="13" y="12"/>
                  </a:cubicBezTo>
                  <a:cubicBezTo>
                    <a:pt x="15" y="12"/>
                    <a:pt x="16" y="13"/>
                    <a:pt x="17" y="14"/>
                  </a:cubicBezTo>
                  <a:cubicBezTo>
                    <a:pt x="18" y="15"/>
                    <a:pt x="19" y="16"/>
                    <a:pt x="19" y="18"/>
                  </a:cubicBezTo>
                  <a:cubicBezTo>
                    <a:pt x="19" y="20"/>
                    <a:pt x="18" y="22"/>
                    <a:pt x="16" y="23"/>
                  </a:cubicBezTo>
                  <a:cubicBezTo>
                    <a:pt x="15" y="25"/>
                    <a:pt x="13" y="25"/>
                    <a:pt x="10" y="25"/>
                  </a:cubicBezTo>
                  <a:lnTo>
                    <a:pt x="0" y="25"/>
                  </a:lnTo>
                  <a:close/>
                  <a:moveTo>
                    <a:pt x="6" y="4"/>
                  </a:moveTo>
                  <a:cubicBezTo>
                    <a:pt x="6" y="10"/>
                    <a:pt x="6" y="10"/>
                    <a:pt x="6" y="10"/>
                  </a:cubicBezTo>
                  <a:cubicBezTo>
                    <a:pt x="8" y="10"/>
                    <a:pt x="8" y="10"/>
                    <a:pt x="8" y="10"/>
                  </a:cubicBezTo>
                  <a:cubicBezTo>
                    <a:pt x="9" y="10"/>
                    <a:pt x="10" y="10"/>
                    <a:pt x="11" y="9"/>
                  </a:cubicBezTo>
                  <a:cubicBezTo>
                    <a:pt x="12" y="9"/>
                    <a:pt x="12" y="8"/>
                    <a:pt x="12" y="7"/>
                  </a:cubicBezTo>
                  <a:cubicBezTo>
                    <a:pt x="12" y="5"/>
                    <a:pt x="11" y="4"/>
                    <a:pt x="8" y="4"/>
                  </a:cubicBezTo>
                  <a:lnTo>
                    <a:pt x="6" y="4"/>
                  </a:lnTo>
                  <a:close/>
                  <a:moveTo>
                    <a:pt x="6" y="14"/>
                  </a:moveTo>
                  <a:cubicBezTo>
                    <a:pt x="6" y="21"/>
                    <a:pt x="6" y="21"/>
                    <a:pt x="6" y="21"/>
                  </a:cubicBezTo>
                  <a:cubicBezTo>
                    <a:pt x="9" y="21"/>
                    <a:pt x="9" y="21"/>
                    <a:pt x="9" y="21"/>
                  </a:cubicBezTo>
                  <a:cubicBezTo>
                    <a:pt x="10" y="21"/>
                    <a:pt x="11" y="21"/>
                    <a:pt x="12" y="20"/>
                  </a:cubicBezTo>
                  <a:cubicBezTo>
                    <a:pt x="13" y="20"/>
                    <a:pt x="13" y="19"/>
                    <a:pt x="13" y="18"/>
                  </a:cubicBezTo>
                  <a:cubicBezTo>
                    <a:pt x="13" y="17"/>
                    <a:pt x="13" y="16"/>
                    <a:pt x="12" y="15"/>
                  </a:cubicBezTo>
                  <a:cubicBezTo>
                    <a:pt x="11" y="15"/>
                    <a:pt x="10" y="14"/>
                    <a:pt x="9" y="14"/>
                  </a:cubicBezTo>
                  <a:lnTo>
                    <a:pt x="6"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53" name="Freeform 44"/>
            <p:cNvSpPr>
              <a:spLocks/>
            </p:cNvSpPr>
            <p:nvPr/>
          </p:nvSpPr>
          <p:spPr bwMode="auto">
            <a:xfrm>
              <a:off x="5140325" y="3022600"/>
              <a:ext cx="49213" cy="82550"/>
            </a:xfrm>
            <a:custGeom>
              <a:avLst/>
              <a:gdLst>
                <a:gd name="T0" fmla="*/ 31 w 31"/>
                <a:gd name="T1" fmla="*/ 52 h 52"/>
                <a:gd name="T2" fmla="*/ 0 w 31"/>
                <a:gd name="T3" fmla="*/ 52 h 52"/>
                <a:gd name="T4" fmla="*/ 0 w 31"/>
                <a:gd name="T5" fmla="*/ 0 h 52"/>
                <a:gd name="T6" fmla="*/ 11 w 31"/>
                <a:gd name="T7" fmla="*/ 0 h 52"/>
                <a:gd name="T8" fmla="*/ 11 w 31"/>
                <a:gd name="T9" fmla="*/ 44 h 52"/>
                <a:gd name="T10" fmla="*/ 31 w 31"/>
                <a:gd name="T11" fmla="*/ 44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1" y="0"/>
                  </a:lnTo>
                  <a:lnTo>
                    <a:pt x="11" y="44"/>
                  </a:lnTo>
                  <a:lnTo>
                    <a:pt x="31" y="44"/>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54" name="Rectangle 45"/>
            <p:cNvSpPr>
              <a:spLocks noChangeArrowheads="1"/>
            </p:cNvSpPr>
            <p:nvPr/>
          </p:nvSpPr>
          <p:spPr bwMode="auto">
            <a:xfrm>
              <a:off x="5202238" y="3022600"/>
              <a:ext cx="17463" cy="825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55" name="Freeform 46"/>
            <p:cNvSpPr>
              <a:spLocks/>
            </p:cNvSpPr>
            <p:nvPr/>
          </p:nvSpPr>
          <p:spPr bwMode="auto">
            <a:xfrm>
              <a:off x="5238750" y="3022600"/>
              <a:ext cx="74613" cy="82550"/>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6" y="7"/>
                  </a:cubicBezTo>
                  <a:cubicBezTo>
                    <a:pt x="6" y="7"/>
                    <a:pt x="6" y="7"/>
                    <a:pt x="6" y="7"/>
                  </a:cubicBezTo>
                  <a:cubicBezTo>
                    <a:pt x="6" y="8"/>
                    <a:pt x="6" y="10"/>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256" name="Amsterdam"/>
          <p:cNvGrpSpPr/>
          <p:nvPr/>
        </p:nvGrpSpPr>
        <p:grpSpPr>
          <a:xfrm>
            <a:off x="5753100" y="2011312"/>
            <a:ext cx="845820" cy="202883"/>
            <a:chOff x="5718175" y="1946275"/>
            <a:chExt cx="939800" cy="225425"/>
          </a:xfrm>
        </p:grpSpPr>
        <p:sp>
          <p:nvSpPr>
            <p:cNvPr id="257" name="Rectangle 47"/>
            <p:cNvSpPr>
              <a:spLocks noChangeArrowheads="1"/>
            </p:cNvSpPr>
            <p:nvPr/>
          </p:nvSpPr>
          <p:spPr bwMode="auto">
            <a:xfrm>
              <a:off x="5718175" y="1946275"/>
              <a:ext cx="939800" cy="22542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58" name="Freeform 48"/>
            <p:cNvSpPr>
              <a:spLocks noEditPoints="1"/>
            </p:cNvSpPr>
            <p:nvPr/>
          </p:nvSpPr>
          <p:spPr bwMode="auto">
            <a:xfrm>
              <a:off x="5813425" y="2017713"/>
              <a:ext cx="80963" cy="82550"/>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59" name="Freeform 49"/>
            <p:cNvSpPr>
              <a:spLocks/>
            </p:cNvSpPr>
            <p:nvPr/>
          </p:nvSpPr>
          <p:spPr bwMode="auto">
            <a:xfrm>
              <a:off x="5903913" y="2017713"/>
              <a:ext cx="95250" cy="82550"/>
            </a:xfrm>
            <a:custGeom>
              <a:avLst/>
              <a:gdLst>
                <a:gd name="T0" fmla="*/ 29 w 29"/>
                <a:gd name="T1" fmla="*/ 25 h 25"/>
                <a:gd name="T2" fmla="*/ 23 w 29"/>
                <a:gd name="T3" fmla="*/ 25 h 25"/>
                <a:gd name="T4" fmla="*/ 23 w 29"/>
                <a:gd name="T5" fmla="*/ 10 h 25"/>
                <a:gd name="T6" fmla="*/ 24 w 29"/>
                <a:gd name="T7" fmla="*/ 5 h 25"/>
                <a:gd name="T8" fmla="*/ 23 w 29"/>
                <a:gd name="T9" fmla="*/ 5 h 25"/>
                <a:gd name="T10" fmla="*/ 23 w 29"/>
                <a:gd name="T11" fmla="*/ 8 h 25"/>
                <a:gd name="T12" fmla="*/ 17 w 29"/>
                <a:gd name="T13" fmla="*/ 25 h 25"/>
                <a:gd name="T14" fmla="*/ 12 w 29"/>
                <a:gd name="T15" fmla="*/ 25 h 25"/>
                <a:gd name="T16" fmla="*/ 6 w 29"/>
                <a:gd name="T17" fmla="*/ 8 h 25"/>
                <a:gd name="T18" fmla="*/ 5 w 29"/>
                <a:gd name="T19" fmla="*/ 5 h 25"/>
                <a:gd name="T20" fmla="*/ 5 w 29"/>
                <a:gd name="T21" fmla="*/ 5 h 25"/>
                <a:gd name="T22" fmla="*/ 5 w 29"/>
                <a:gd name="T23" fmla="*/ 11 h 25"/>
                <a:gd name="T24" fmla="*/ 5 w 29"/>
                <a:gd name="T25" fmla="*/ 25 h 25"/>
                <a:gd name="T26" fmla="*/ 0 w 29"/>
                <a:gd name="T27" fmla="*/ 25 h 25"/>
                <a:gd name="T28" fmla="*/ 0 w 29"/>
                <a:gd name="T29" fmla="*/ 0 h 25"/>
                <a:gd name="T30" fmla="*/ 9 w 29"/>
                <a:gd name="T31" fmla="*/ 0 h 25"/>
                <a:gd name="T32" fmla="*/ 14 w 29"/>
                <a:gd name="T33" fmla="*/ 15 h 25"/>
                <a:gd name="T34" fmla="*/ 15 w 29"/>
                <a:gd name="T35" fmla="*/ 19 h 25"/>
                <a:gd name="T36" fmla="*/ 15 w 29"/>
                <a:gd name="T37" fmla="*/ 19 h 25"/>
                <a:gd name="T38" fmla="*/ 16 w 29"/>
                <a:gd name="T39" fmla="*/ 15 h 25"/>
                <a:gd name="T40" fmla="*/ 21 w 29"/>
                <a:gd name="T41" fmla="*/ 0 h 25"/>
                <a:gd name="T42" fmla="*/ 29 w 29"/>
                <a:gd name="T43" fmla="*/ 0 h 25"/>
                <a:gd name="T44" fmla="*/ 29 w 29"/>
                <a:gd name="T4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5">
                  <a:moveTo>
                    <a:pt x="29" y="25"/>
                  </a:moveTo>
                  <a:cubicBezTo>
                    <a:pt x="23" y="25"/>
                    <a:pt x="23" y="25"/>
                    <a:pt x="23" y="25"/>
                  </a:cubicBezTo>
                  <a:cubicBezTo>
                    <a:pt x="23" y="10"/>
                    <a:pt x="23" y="10"/>
                    <a:pt x="23" y="10"/>
                  </a:cubicBezTo>
                  <a:cubicBezTo>
                    <a:pt x="23" y="9"/>
                    <a:pt x="23" y="7"/>
                    <a:pt x="24" y="5"/>
                  </a:cubicBezTo>
                  <a:cubicBezTo>
                    <a:pt x="23" y="5"/>
                    <a:pt x="23" y="5"/>
                    <a:pt x="23" y="5"/>
                  </a:cubicBezTo>
                  <a:cubicBezTo>
                    <a:pt x="23" y="6"/>
                    <a:pt x="23" y="7"/>
                    <a:pt x="23" y="8"/>
                  </a:cubicBezTo>
                  <a:cubicBezTo>
                    <a:pt x="17" y="25"/>
                    <a:pt x="17" y="25"/>
                    <a:pt x="17" y="25"/>
                  </a:cubicBezTo>
                  <a:cubicBezTo>
                    <a:pt x="12" y="25"/>
                    <a:pt x="12" y="25"/>
                    <a:pt x="12" y="25"/>
                  </a:cubicBezTo>
                  <a:cubicBezTo>
                    <a:pt x="6" y="8"/>
                    <a:pt x="6" y="8"/>
                    <a:pt x="6" y="8"/>
                  </a:cubicBezTo>
                  <a:cubicBezTo>
                    <a:pt x="6" y="8"/>
                    <a:pt x="6" y="7"/>
                    <a:pt x="5" y="5"/>
                  </a:cubicBezTo>
                  <a:cubicBezTo>
                    <a:pt x="5" y="5"/>
                    <a:pt x="5" y="5"/>
                    <a:pt x="5" y="5"/>
                  </a:cubicBezTo>
                  <a:cubicBezTo>
                    <a:pt x="5" y="7"/>
                    <a:pt x="5" y="9"/>
                    <a:pt x="5" y="11"/>
                  </a:cubicBezTo>
                  <a:cubicBezTo>
                    <a:pt x="5" y="25"/>
                    <a:pt x="5" y="25"/>
                    <a:pt x="5" y="25"/>
                  </a:cubicBezTo>
                  <a:cubicBezTo>
                    <a:pt x="0" y="25"/>
                    <a:pt x="0" y="25"/>
                    <a:pt x="0" y="25"/>
                  </a:cubicBezTo>
                  <a:cubicBezTo>
                    <a:pt x="0" y="0"/>
                    <a:pt x="0" y="0"/>
                    <a:pt x="0" y="0"/>
                  </a:cubicBezTo>
                  <a:cubicBezTo>
                    <a:pt x="9" y="0"/>
                    <a:pt x="9" y="0"/>
                    <a:pt x="9" y="0"/>
                  </a:cubicBezTo>
                  <a:cubicBezTo>
                    <a:pt x="14" y="15"/>
                    <a:pt x="14" y="15"/>
                    <a:pt x="14" y="15"/>
                  </a:cubicBezTo>
                  <a:cubicBezTo>
                    <a:pt x="14" y="16"/>
                    <a:pt x="14" y="17"/>
                    <a:pt x="15" y="19"/>
                  </a:cubicBezTo>
                  <a:cubicBezTo>
                    <a:pt x="15" y="19"/>
                    <a:pt x="15" y="19"/>
                    <a:pt x="15" y="19"/>
                  </a:cubicBezTo>
                  <a:cubicBezTo>
                    <a:pt x="15" y="17"/>
                    <a:pt x="15" y="16"/>
                    <a:pt x="16" y="15"/>
                  </a:cubicBezTo>
                  <a:cubicBezTo>
                    <a:pt x="21" y="0"/>
                    <a:pt x="21" y="0"/>
                    <a:pt x="21" y="0"/>
                  </a:cubicBezTo>
                  <a:cubicBezTo>
                    <a:pt x="29" y="0"/>
                    <a:pt x="29" y="0"/>
                    <a:pt x="29" y="0"/>
                  </a:cubicBezTo>
                  <a:lnTo>
                    <a:pt x="29"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60" name="Freeform 50"/>
            <p:cNvSpPr>
              <a:spLocks/>
            </p:cNvSpPr>
            <p:nvPr/>
          </p:nvSpPr>
          <p:spPr bwMode="auto">
            <a:xfrm>
              <a:off x="6015038" y="2017713"/>
              <a:ext cx="55563" cy="85725"/>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5" y="21"/>
                    <a:pt x="6" y="21"/>
                    <a:pt x="7" y="21"/>
                  </a:cubicBezTo>
                  <a:cubicBezTo>
                    <a:pt x="8" y="21"/>
                    <a:pt x="8" y="21"/>
                    <a:pt x="9" y="21"/>
                  </a:cubicBezTo>
                  <a:cubicBezTo>
                    <a:pt x="9" y="21"/>
                    <a:pt x="10" y="21"/>
                    <a:pt x="10" y="20"/>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9"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1" y="4"/>
                    <a:pt x="10" y="4"/>
                  </a:cubicBezTo>
                  <a:cubicBezTo>
                    <a:pt x="10"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0"/>
                  </a:cubicBezTo>
                  <a:cubicBezTo>
                    <a:pt x="12" y="11"/>
                    <a:pt x="13"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5" y="26"/>
                    <a:pt x="3" y="25"/>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61" name="Freeform 51"/>
            <p:cNvSpPr>
              <a:spLocks/>
            </p:cNvSpPr>
            <p:nvPr/>
          </p:nvSpPr>
          <p:spPr bwMode="auto">
            <a:xfrm>
              <a:off x="6080125" y="2017713"/>
              <a:ext cx="66675" cy="82550"/>
            </a:xfrm>
            <a:custGeom>
              <a:avLst/>
              <a:gdLst>
                <a:gd name="T0" fmla="*/ 42 w 42"/>
                <a:gd name="T1" fmla="*/ 11 h 52"/>
                <a:gd name="T2" fmla="*/ 25 w 42"/>
                <a:gd name="T3" fmla="*/ 11 h 52"/>
                <a:gd name="T4" fmla="*/ 25 w 42"/>
                <a:gd name="T5" fmla="*/ 52 h 52"/>
                <a:gd name="T6" fmla="*/ 15 w 42"/>
                <a:gd name="T7" fmla="*/ 52 h 52"/>
                <a:gd name="T8" fmla="*/ 15 w 42"/>
                <a:gd name="T9" fmla="*/ 11 h 52"/>
                <a:gd name="T10" fmla="*/ 0 w 42"/>
                <a:gd name="T11" fmla="*/ 11 h 52"/>
                <a:gd name="T12" fmla="*/ 0 w 42"/>
                <a:gd name="T13" fmla="*/ 0 h 52"/>
                <a:gd name="T14" fmla="*/ 42 w 42"/>
                <a:gd name="T15" fmla="*/ 0 h 52"/>
                <a:gd name="T16" fmla="*/ 42 w 42"/>
                <a:gd name="T1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1"/>
                  </a:moveTo>
                  <a:lnTo>
                    <a:pt x="25" y="11"/>
                  </a:lnTo>
                  <a:lnTo>
                    <a:pt x="25" y="52"/>
                  </a:lnTo>
                  <a:lnTo>
                    <a:pt x="15" y="52"/>
                  </a:lnTo>
                  <a:lnTo>
                    <a:pt x="15" y="11"/>
                  </a:lnTo>
                  <a:lnTo>
                    <a:pt x="0" y="11"/>
                  </a:lnTo>
                  <a:lnTo>
                    <a:pt x="0" y="0"/>
                  </a:lnTo>
                  <a:lnTo>
                    <a:pt x="42" y="0"/>
                  </a:lnTo>
                  <a:lnTo>
                    <a:pt x="42"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62" name="Freeform 52"/>
            <p:cNvSpPr>
              <a:spLocks/>
            </p:cNvSpPr>
            <p:nvPr/>
          </p:nvSpPr>
          <p:spPr bwMode="auto">
            <a:xfrm>
              <a:off x="6159500" y="2017713"/>
              <a:ext cx="49213" cy="82550"/>
            </a:xfrm>
            <a:custGeom>
              <a:avLst/>
              <a:gdLst>
                <a:gd name="T0" fmla="*/ 31 w 31"/>
                <a:gd name="T1" fmla="*/ 52 h 52"/>
                <a:gd name="T2" fmla="*/ 0 w 31"/>
                <a:gd name="T3" fmla="*/ 52 h 52"/>
                <a:gd name="T4" fmla="*/ 0 w 31"/>
                <a:gd name="T5" fmla="*/ 0 h 52"/>
                <a:gd name="T6" fmla="*/ 29 w 31"/>
                <a:gd name="T7" fmla="*/ 0 h 52"/>
                <a:gd name="T8" fmla="*/ 29 w 31"/>
                <a:gd name="T9" fmla="*/ 11 h 52"/>
                <a:gd name="T10" fmla="*/ 10 w 31"/>
                <a:gd name="T11" fmla="*/ 11 h 52"/>
                <a:gd name="T12" fmla="*/ 10 w 31"/>
                <a:gd name="T13" fmla="*/ 21 h 52"/>
                <a:gd name="T14" fmla="*/ 29 w 31"/>
                <a:gd name="T15" fmla="*/ 21 h 52"/>
                <a:gd name="T16" fmla="*/ 29 w 31"/>
                <a:gd name="T17" fmla="*/ 31 h 52"/>
                <a:gd name="T18" fmla="*/ 10 w 31"/>
                <a:gd name="T19" fmla="*/ 31 h 52"/>
                <a:gd name="T20" fmla="*/ 10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1"/>
                  </a:lnTo>
                  <a:lnTo>
                    <a:pt x="10" y="11"/>
                  </a:lnTo>
                  <a:lnTo>
                    <a:pt x="10" y="21"/>
                  </a:lnTo>
                  <a:lnTo>
                    <a:pt x="29" y="21"/>
                  </a:lnTo>
                  <a:lnTo>
                    <a:pt x="29" y="31"/>
                  </a:lnTo>
                  <a:lnTo>
                    <a:pt x="10" y="31"/>
                  </a:lnTo>
                  <a:lnTo>
                    <a:pt x="10" y="43"/>
                  </a:lnTo>
                  <a:lnTo>
                    <a:pt x="31" y="43"/>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63" name="Freeform 53"/>
            <p:cNvSpPr>
              <a:spLocks noEditPoints="1"/>
            </p:cNvSpPr>
            <p:nvPr/>
          </p:nvSpPr>
          <p:spPr bwMode="auto">
            <a:xfrm>
              <a:off x="6221413" y="2017713"/>
              <a:ext cx="68263" cy="82550"/>
            </a:xfrm>
            <a:custGeom>
              <a:avLst/>
              <a:gdLst>
                <a:gd name="T0" fmla="*/ 21 w 21"/>
                <a:gd name="T1" fmla="*/ 25 h 25"/>
                <a:gd name="T2" fmla="*/ 15 w 21"/>
                <a:gd name="T3" fmla="*/ 25 h 25"/>
                <a:gd name="T4" fmla="*/ 11 w 21"/>
                <a:gd name="T5" fmla="*/ 19 h 25"/>
                <a:gd name="T6" fmla="*/ 10 w 21"/>
                <a:gd name="T7" fmla="*/ 17 h 25"/>
                <a:gd name="T8" fmla="*/ 9 w 21"/>
                <a:gd name="T9" fmla="*/ 16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5 h 25"/>
                <a:gd name="T40" fmla="*/ 16 w 21"/>
                <a:gd name="T41" fmla="*/ 17 h 25"/>
                <a:gd name="T42" fmla="*/ 17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9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1" y="18"/>
                    <a:pt x="10" y="18"/>
                    <a:pt x="10" y="17"/>
                  </a:cubicBezTo>
                  <a:cubicBezTo>
                    <a:pt x="10" y="17"/>
                    <a:pt x="10" y="17"/>
                    <a:pt x="9" y="16"/>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2"/>
                    <a:pt x="15" y="13"/>
                  </a:cubicBezTo>
                  <a:cubicBezTo>
                    <a:pt x="14"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6" y="17"/>
                    <a:pt x="17" y="18"/>
                  </a:cubicBezTo>
                  <a:lnTo>
                    <a:pt x="21" y="25"/>
                  </a:lnTo>
                  <a:close/>
                  <a:moveTo>
                    <a:pt x="6" y="4"/>
                  </a:moveTo>
                  <a:cubicBezTo>
                    <a:pt x="6" y="11"/>
                    <a:pt x="6" y="11"/>
                    <a:pt x="6" y="11"/>
                  </a:cubicBezTo>
                  <a:cubicBezTo>
                    <a:pt x="8" y="11"/>
                    <a:pt x="8" y="11"/>
                    <a:pt x="8" y="11"/>
                  </a:cubicBezTo>
                  <a:cubicBezTo>
                    <a:pt x="10" y="11"/>
                    <a:pt x="11" y="11"/>
                    <a:pt x="11" y="10"/>
                  </a:cubicBezTo>
                  <a:cubicBezTo>
                    <a:pt x="12" y="10"/>
                    <a:pt x="12" y="9"/>
                    <a:pt x="12" y="8"/>
                  </a:cubicBezTo>
                  <a:cubicBezTo>
                    <a:pt x="12" y="5"/>
                    <a:pt x="11" y="4"/>
                    <a:pt x="9"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64" name="Freeform 54"/>
            <p:cNvSpPr>
              <a:spLocks noEditPoints="1"/>
            </p:cNvSpPr>
            <p:nvPr/>
          </p:nvSpPr>
          <p:spPr bwMode="auto">
            <a:xfrm>
              <a:off x="6299200" y="2017713"/>
              <a:ext cx="76200" cy="82550"/>
            </a:xfrm>
            <a:custGeom>
              <a:avLst/>
              <a:gdLst>
                <a:gd name="T0" fmla="*/ 0 w 23"/>
                <a:gd name="T1" fmla="*/ 25 h 25"/>
                <a:gd name="T2" fmla="*/ 0 w 23"/>
                <a:gd name="T3" fmla="*/ 0 h 25"/>
                <a:gd name="T4" fmla="*/ 9 w 23"/>
                <a:gd name="T5" fmla="*/ 0 h 25"/>
                <a:gd name="T6" fmla="*/ 23 w 23"/>
                <a:gd name="T7" fmla="*/ 12 h 25"/>
                <a:gd name="T8" fmla="*/ 19 w 23"/>
                <a:gd name="T9" fmla="*/ 22 h 25"/>
                <a:gd name="T10" fmla="*/ 9 w 23"/>
                <a:gd name="T11" fmla="*/ 25 h 25"/>
                <a:gd name="T12" fmla="*/ 0 w 23"/>
                <a:gd name="T13" fmla="*/ 25 h 25"/>
                <a:gd name="T14" fmla="*/ 6 w 23"/>
                <a:gd name="T15" fmla="*/ 5 h 25"/>
                <a:gd name="T16" fmla="*/ 6 w 23"/>
                <a:gd name="T17" fmla="*/ 21 h 25"/>
                <a:gd name="T18" fmla="*/ 9 w 23"/>
                <a:gd name="T19" fmla="*/ 21 h 25"/>
                <a:gd name="T20" fmla="*/ 15 w 23"/>
                <a:gd name="T21" fmla="*/ 18 h 25"/>
                <a:gd name="T22" fmla="*/ 17 w 23"/>
                <a:gd name="T23" fmla="*/ 12 h 25"/>
                <a:gd name="T24" fmla="*/ 15 w 23"/>
                <a:gd name="T25" fmla="*/ 7 h 25"/>
                <a:gd name="T26" fmla="*/ 9 w 23"/>
                <a:gd name="T27" fmla="*/ 5 h 25"/>
                <a:gd name="T28" fmla="*/ 6 w 23"/>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25"/>
                  </a:moveTo>
                  <a:cubicBezTo>
                    <a:pt x="0" y="0"/>
                    <a:pt x="0" y="0"/>
                    <a:pt x="0" y="0"/>
                  </a:cubicBezTo>
                  <a:cubicBezTo>
                    <a:pt x="9" y="0"/>
                    <a:pt x="9" y="0"/>
                    <a:pt x="9" y="0"/>
                  </a:cubicBezTo>
                  <a:cubicBezTo>
                    <a:pt x="18" y="0"/>
                    <a:pt x="23" y="4"/>
                    <a:pt x="23" y="12"/>
                  </a:cubicBezTo>
                  <a:cubicBezTo>
                    <a:pt x="23" y="16"/>
                    <a:pt x="21" y="19"/>
                    <a:pt x="19" y="22"/>
                  </a:cubicBezTo>
                  <a:cubicBezTo>
                    <a:pt x="17" y="24"/>
                    <a:pt x="13" y="25"/>
                    <a:pt x="9" y="25"/>
                  </a:cubicBezTo>
                  <a:lnTo>
                    <a:pt x="0" y="25"/>
                  </a:lnTo>
                  <a:close/>
                  <a:moveTo>
                    <a:pt x="6" y="5"/>
                  </a:moveTo>
                  <a:cubicBezTo>
                    <a:pt x="6" y="21"/>
                    <a:pt x="6" y="21"/>
                    <a:pt x="6" y="21"/>
                  </a:cubicBezTo>
                  <a:cubicBezTo>
                    <a:pt x="9" y="21"/>
                    <a:pt x="9" y="21"/>
                    <a:pt x="9" y="21"/>
                  </a:cubicBezTo>
                  <a:cubicBezTo>
                    <a:pt x="11" y="21"/>
                    <a:pt x="13" y="20"/>
                    <a:pt x="15" y="18"/>
                  </a:cubicBezTo>
                  <a:cubicBezTo>
                    <a:pt x="16" y="17"/>
                    <a:pt x="17" y="15"/>
                    <a:pt x="17" y="12"/>
                  </a:cubicBezTo>
                  <a:cubicBezTo>
                    <a:pt x="17" y="10"/>
                    <a:pt x="16" y="8"/>
                    <a:pt x="15" y="7"/>
                  </a:cubicBezTo>
                  <a:cubicBezTo>
                    <a:pt x="13" y="5"/>
                    <a:pt x="11" y="5"/>
                    <a:pt x="9" y="5"/>
                  </a:cubicBezTo>
                  <a:lnTo>
                    <a:pt x="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65" name="Freeform 55"/>
            <p:cNvSpPr>
              <a:spLocks noEditPoints="1"/>
            </p:cNvSpPr>
            <p:nvPr/>
          </p:nvSpPr>
          <p:spPr bwMode="auto">
            <a:xfrm>
              <a:off x="6378575" y="2017713"/>
              <a:ext cx="80963" cy="82550"/>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66" name="Freeform 56"/>
            <p:cNvSpPr>
              <a:spLocks/>
            </p:cNvSpPr>
            <p:nvPr/>
          </p:nvSpPr>
          <p:spPr bwMode="auto">
            <a:xfrm>
              <a:off x="6472238" y="2017713"/>
              <a:ext cx="92075" cy="82550"/>
            </a:xfrm>
            <a:custGeom>
              <a:avLst/>
              <a:gdLst>
                <a:gd name="T0" fmla="*/ 28 w 28"/>
                <a:gd name="T1" fmla="*/ 25 h 25"/>
                <a:gd name="T2" fmla="*/ 23 w 28"/>
                <a:gd name="T3" fmla="*/ 25 h 25"/>
                <a:gd name="T4" fmla="*/ 23 w 28"/>
                <a:gd name="T5" fmla="*/ 10 h 25"/>
                <a:gd name="T6" fmla="*/ 23 w 28"/>
                <a:gd name="T7" fmla="*/ 5 h 25"/>
                <a:gd name="T8" fmla="*/ 23 w 28"/>
                <a:gd name="T9" fmla="*/ 5 h 25"/>
                <a:gd name="T10" fmla="*/ 22 w 28"/>
                <a:gd name="T11" fmla="*/ 8 h 25"/>
                <a:gd name="T12" fmla="*/ 16 w 28"/>
                <a:gd name="T13" fmla="*/ 25 h 25"/>
                <a:gd name="T14" fmla="*/ 12 w 28"/>
                <a:gd name="T15" fmla="*/ 25 h 25"/>
                <a:gd name="T16" fmla="*/ 6 w 28"/>
                <a:gd name="T17" fmla="*/ 8 h 25"/>
                <a:gd name="T18" fmla="*/ 5 w 28"/>
                <a:gd name="T19" fmla="*/ 5 h 25"/>
                <a:gd name="T20" fmla="*/ 5 w 28"/>
                <a:gd name="T21" fmla="*/ 5 h 25"/>
                <a:gd name="T22" fmla="*/ 5 w 28"/>
                <a:gd name="T23" fmla="*/ 11 h 25"/>
                <a:gd name="T24" fmla="*/ 5 w 28"/>
                <a:gd name="T25" fmla="*/ 25 h 25"/>
                <a:gd name="T26" fmla="*/ 0 w 28"/>
                <a:gd name="T27" fmla="*/ 25 h 25"/>
                <a:gd name="T28" fmla="*/ 0 w 28"/>
                <a:gd name="T29" fmla="*/ 0 h 25"/>
                <a:gd name="T30" fmla="*/ 8 w 28"/>
                <a:gd name="T31" fmla="*/ 0 h 25"/>
                <a:gd name="T32" fmla="*/ 13 w 28"/>
                <a:gd name="T33" fmla="*/ 15 h 25"/>
                <a:gd name="T34" fmla="*/ 14 w 28"/>
                <a:gd name="T35" fmla="*/ 19 h 25"/>
                <a:gd name="T36" fmla="*/ 14 w 28"/>
                <a:gd name="T37" fmla="*/ 19 h 25"/>
                <a:gd name="T38" fmla="*/ 15 w 28"/>
                <a:gd name="T39" fmla="*/ 15 h 25"/>
                <a:gd name="T40" fmla="*/ 20 w 28"/>
                <a:gd name="T41" fmla="*/ 0 h 25"/>
                <a:gd name="T42" fmla="*/ 28 w 28"/>
                <a:gd name="T43" fmla="*/ 0 h 25"/>
                <a:gd name="T44" fmla="*/ 28 w 28"/>
                <a:gd name="T4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5">
                  <a:moveTo>
                    <a:pt x="28" y="25"/>
                  </a:moveTo>
                  <a:cubicBezTo>
                    <a:pt x="23" y="25"/>
                    <a:pt x="23" y="25"/>
                    <a:pt x="23" y="25"/>
                  </a:cubicBezTo>
                  <a:cubicBezTo>
                    <a:pt x="23" y="10"/>
                    <a:pt x="23" y="10"/>
                    <a:pt x="23" y="10"/>
                  </a:cubicBezTo>
                  <a:cubicBezTo>
                    <a:pt x="23" y="9"/>
                    <a:pt x="23" y="7"/>
                    <a:pt x="23" y="5"/>
                  </a:cubicBezTo>
                  <a:cubicBezTo>
                    <a:pt x="23" y="5"/>
                    <a:pt x="23" y="5"/>
                    <a:pt x="23" y="5"/>
                  </a:cubicBezTo>
                  <a:cubicBezTo>
                    <a:pt x="23" y="6"/>
                    <a:pt x="22" y="7"/>
                    <a:pt x="22" y="8"/>
                  </a:cubicBezTo>
                  <a:cubicBezTo>
                    <a:pt x="16" y="25"/>
                    <a:pt x="16" y="25"/>
                    <a:pt x="16" y="25"/>
                  </a:cubicBezTo>
                  <a:cubicBezTo>
                    <a:pt x="12" y="25"/>
                    <a:pt x="12" y="25"/>
                    <a:pt x="12" y="25"/>
                  </a:cubicBezTo>
                  <a:cubicBezTo>
                    <a:pt x="6" y="8"/>
                    <a:pt x="6" y="8"/>
                    <a:pt x="6" y="8"/>
                  </a:cubicBezTo>
                  <a:cubicBezTo>
                    <a:pt x="5" y="8"/>
                    <a:pt x="5" y="7"/>
                    <a:pt x="5" y="5"/>
                  </a:cubicBezTo>
                  <a:cubicBezTo>
                    <a:pt x="5" y="5"/>
                    <a:pt x="5" y="5"/>
                    <a:pt x="5" y="5"/>
                  </a:cubicBezTo>
                  <a:cubicBezTo>
                    <a:pt x="5" y="7"/>
                    <a:pt x="5" y="9"/>
                    <a:pt x="5" y="11"/>
                  </a:cubicBezTo>
                  <a:cubicBezTo>
                    <a:pt x="5" y="25"/>
                    <a:pt x="5" y="25"/>
                    <a:pt x="5" y="25"/>
                  </a:cubicBezTo>
                  <a:cubicBezTo>
                    <a:pt x="0" y="25"/>
                    <a:pt x="0" y="25"/>
                    <a:pt x="0" y="25"/>
                  </a:cubicBezTo>
                  <a:cubicBezTo>
                    <a:pt x="0" y="0"/>
                    <a:pt x="0" y="0"/>
                    <a:pt x="0" y="0"/>
                  </a:cubicBezTo>
                  <a:cubicBezTo>
                    <a:pt x="8" y="0"/>
                    <a:pt x="8" y="0"/>
                    <a:pt x="8" y="0"/>
                  </a:cubicBezTo>
                  <a:cubicBezTo>
                    <a:pt x="13" y="15"/>
                    <a:pt x="13" y="15"/>
                    <a:pt x="13" y="15"/>
                  </a:cubicBezTo>
                  <a:cubicBezTo>
                    <a:pt x="14" y="16"/>
                    <a:pt x="14" y="17"/>
                    <a:pt x="14" y="19"/>
                  </a:cubicBezTo>
                  <a:cubicBezTo>
                    <a:pt x="14" y="19"/>
                    <a:pt x="14" y="19"/>
                    <a:pt x="14" y="19"/>
                  </a:cubicBezTo>
                  <a:cubicBezTo>
                    <a:pt x="14" y="17"/>
                    <a:pt x="15" y="16"/>
                    <a:pt x="15" y="15"/>
                  </a:cubicBezTo>
                  <a:cubicBezTo>
                    <a:pt x="20" y="0"/>
                    <a:pt x="20" y="0"/>
                    <a:pt x="20" y="0"/>
                  </a:cubicBezTo>
                  <a:cubicBezTo>
                    <a:pt x="28" y="0"/>
                    <a:pt x="28" y="0"/>
                    <a:pt x="28" y="0"/>
                  </a:cubicBezTo>
                  <a:lnTo>
                    <a:pt x="28"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267" name="Brazil"/>
          <p:cNvGrpSpPr/>
          <p:nvPr/>
        </p:nvGrpSpPr>
        <p:grpSpPr>
          <a:xfrm>
            <a:off x="4286679" y="5289579"/>
            <a:ext cx="531496" cy="202883"/>
            <a:chOff x="4079875" y="5591175"/>
            <a:chExt cx="590550" cy="225425"/>
          </a:xfrm>
        </p:grpSpPr>
        <p:sp>
          <p:nvSpPr>
            <p:cNvPr id="268" name="Rectangle 57"/>
            <p:cNvSpPr>
              <a:spLocks noChangeArrowheads="1"/>
            </p:cNvSpPr>
            <p:nvPr/>
          </p:nvSpPr>
          <p:spPr bwMode="auto">
            <a:xfrm>
              <a:off x="4079875" y="5591175"/>
              <a:ext cx="590550" cy="22542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69" name="Freeform 58"/>
            <p:cNvSpPr>
              <a:spLocks noEditPoints="1"/>
            </p:cNvSpPr>
            <p:nvPr/>
          </p:nvSpPr>
          <p:spPr bwMode="auto">
            <a:xfrm>
              <a:off x="4175125" y="5662613"/>
              <a:ext cx="61913" cy="82550"/>
            </a:xfrm>
            <a:custGeom>
              <a:avLst/>
              <a:gdLst>
                <a:gd name="T0" fmla="*/ 0 w 19"/>
                <a:gd name="T1" fmla="*/ 25 h 25"/>
                <a:gd name="T2" fmla="*/ 0 w 19"/>
                <a:gd name="T3" fmla="*/ 0 h 25"/>
                <a:gd name="T4" fmla="*/ 9 w 19"/>
                <a:gd name="T5" fmla="*/ 0 h 25"/>
                <a:gd name="T6" fmla="*/ 15 w 19"/>
                <a:gd name="T7" fmla="*/ 2 h 25"/>
                <a:gd name="T8" fmla="*/ 18 w 19"/>
                <a:gd name="T9" fmla="*/ 6 h 25"/>
                <a:gd name="T10" fmla="*/ 16 w 19"/>
                <a:gd name="T11" fmla="*/ 10 h 25"/>
                <a:gd name="T12" fmla="*/ 13 w 19"/>
                <a:gd name="T13" fmla="*/ 12 h 25"/>
                <a:gd name="T14" fmla="*/ 13 w 19"/>
                <a:gd name="T15" fmla="*/ 12 h 25"/>
                <a:gd name="T16" fmla="*/ 17 w 19"/>
                <a:gd name="T17" fmla="*/ 14 h 25"/>
                <a:gd name="T18" fmla="*/ 19 w 19"/>
                <a:gd name="T19" fmla="*/ 18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1 w 19"/>
                <a:gd name="T47" fmla="*/ 20 h 25"/>
                <a:gd name="T48" fmla="*/ 13 w 19"/>
                <a:gd name="T49" fmla="*/ 18 h 25"/>
                <a:gd name="T50" fmla="*/ 11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1"/>
                    <a:pt x="15" y="2"/>
                  </a:cubicBezTo>
                  <a:cubicBezTo>
                    <a:pt x="17" y="3"/>
                    <a:pt x="18" y="4"/>
                    <a:pt x="18" y="6"/>
                  </a:cubicBezTo>
                  <a:cubicBezTo>
                    <a:pt x="18" y="7"/>
                    <a:pt x="17" y="9"/>
                    <a:pt x="16" y="10"/>
                  </a:cubicBezTo>
                  <a:cubicBezTo>
                    <a:pt x="15" y="11"/>
                    <a:pt x="14" y="11"/>
                    <a:pt x="13" y="12"/>
                  </a:cubicBezTo>
                  <a:cubicBezTo>
                    <a:pt x="13" y="12"/>
                    <a:pt x="13" y="12"/>
                    <a:pt x="13" y="12"/>
                  </a:cubicBezTo>
                  <a:cubicBezTo>
                    <a:pt x="14" y="12"/>
                    <a:pt x="16" y="13"/>
                    <a:pt x="17" y="14"/>
                  </a:cubicBezTo>
                  <a:cubicBezTo>
                    <a:pt x="18" y="15"/>
                    <a:pt x="19" y="16"/>
                    <a:pt x="19" y="18"/>
                  </a:cubicBezTo>
                  <a:cubicBezTo>
                    <a:pt x="19" y="20"/>
                    <a:pt x="18" y="22"/>
                    <a:pt x="16" y="23"/>
                  </a:cubicBezTo>
                  <a:cubicBezTo>
                    <a:pt x="14" y="25"/>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9"/>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1"/>
                    <a:pt x="11" y="20"/>
                  </a:cubicBezTo>
                  <a:cubicBezTo>
                    <a:pt x="12" y="20"/>
                    <a:pt x="13" y="19"/>
                    <a:pt x="13" y="18"/>
                  </a:cubicBezTo>
                  <a:cubicBezTo>
                    <a:pt x="13" y="17"/>
                    <a:pt x="12" y="16"/>
                    <a:pt x="11" y="15"/>
                  </a:cubicBezTo>
                  <a:cubicBezTo>
                    <a:pt x="11" y="15"/>
                    <a:pt x="10" y="14"/>
                    <a:pt x="8" y="14"/>
                  </a:cubicBezTo>
                  <a:lnTo>
                    <a:pt x="5"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70" name="Freeform 59"/>
            <p:cNvSpPr>
              <a:spLocks noEditPoints="1"/>
            </p:cNvSpPr>
            <p:nvPr/>
          </p:nvSpPr>
          <p:spPr bwMode="auto">
            <a:xfrm>
              <a:off x="4249738" y="5662613"/>
              <a:ext cx="68263" cy="82550"/>
            </a:xfrm>
            <a:custGeom>
              <a:avLst/>
              <a:gdLst>
                <a:gd name="T0" fmla="*/ 21 w 21"/>
                <a:gd name="T1" fmla="*/ 25 h 25"/>
                <a:gd name="T2" fmla="*/ 15 w 21"/>
                <a:gd name="T3" fmla="*/ 25 h 25"/>
                <a:gd name="T4" fmla="*/ 11 w 21"/>
                <a:gd name="T5" fmla="*/ 19 h 25"/>
                <a:gd name="T6" fmla="*/ 10 w 21"/>
                <a:gd name="T7" fmla="*/ 17 h 25"/>
                <a:gd name="T8" fmla="*/ 9 w 21"/>
                <a:gd name="T9" fmla="*/ 16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5 h 25"/>
                <a:gd name="T40" fmla="*/ 16 w 21"/>
                <a:gd name="T41" fmla="*/ 17 h 25"/>
                <a:gd name="T42" fmla="*/ 17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1" y="18"/>
                    <a:pt x="10" y="18"/>
                    <a:pt x="10" y="17"/>
                  </a:cubicBezTo>
                  <a:cubicBezTo>
                    <a:pt x="10" y="17"/>
                    <a:pt x="10" y="17"/>
                    <a:pt x="9" y="16"/>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2"/>
                    <a:pt x="15" y="13"/>
                  </a:cubicBezTo>
                  <a:cubicBezTo>
                    <a:pt x="14"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6" y="17"/>
                    <a:pt x="17" y="18"/>
                  </a:cubicBezTo>
                  <a:lnTo>
                    <a:pt x="21" y="25"/>
                  </a:lnTo>
                  <a:close/>
                  <a:moveTo>
                    <a:pt x="6" y="4"/>
                  </a:moveTo>
                  <a:cubicBezTo>
                    <a:pt x="6" y="11"/>
                    <a:pt x="6" y="11"/>
                    <a:pt x="6" y="11"/>
                  </a:cubicBezTo>
                  <a:cubicBezTo>
                    <a:pt x="8" y="11"/>
                    <a:pt x="8" y="11"/>
                    <a:pt x="8" y="11"/>
                  </a:cubicBezTo>
                  <a:cubicBezTo>
                    <a:pt x="10" y="11"/>
                    <a:pt x="11"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71" name="Freeform 60"/>
            <p:cNvSpPr>
              <a:spLocks noEditPoints="1"/>
            </p:cNvSpPr>
            <p:nvPr/>
          </p:nvSpPr>
          <p:spPr bwMode="auto">
            <a:xfrm>
              <a:off x="4321175" y="5662613"/>
              <a:ext cx="79375" cy="82550"/>
            </a:xfrm>
            <a:custGeom>
              <a:avLst/>
              <a:gdLst>
                <a:gd name="T0" fmla="*/ 24 w 24"/>
                <a:gd name="T1" fmla="*/ 25 h 25"/>
                <a:gd name="T2" fmla="*/ 18 w 24"/>
                <a:gd name="T3" fmla="*/ 25 h 25"/>
                <a:gd name="T4" fmla="*/ 16 w 24"/>
                <a:gd name="T5" fmla="*/ 20 h 25"/>
                <a:gd name="T6" fmla="*/ 8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5 h 25"/>
                <a:gd name="T24" fmla="*/ 12 w 24"/>
                <a:gd name="T25" fmla="*/ 5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8" y="20"/>
                    <a:pt x="8" y="20"/>
                    <a:pt x="8"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5"/>
                  </a:cubicBezTo>
                  <a:cubicBezTo>
                    <a:pt x="12" y="5"/>
                    <a:pt x="12" y="5"/>
                    <a:pt x="12" y="5"/>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72" name="Freeform 61"/>
            <p:cNvSpPr>
              <a:spLocks/>
            </p:cNvSpPr>
            <p:nvPr/>
          </p:nvSpPr>
          <p:spPr bwMode="auto">
            <a:xfrm>
              <a:off x="4406900" y="5662613"/>
              <a:ext cx="68263" cy="82550"/>
            </a:xfrm>
            <a:custGeom>
              <a:avLst/>
              <a:gdLst>
                <a:gd name="T0" fmla="*/ 43 w 43"/>
                <a:gd name="T1" fmla="*/ 52 h 52"/>
                <a:gd name="T2" fmla="*/ 0 w 43"/>
                <a:gd name="T3" fmla="*/ 52 h 52"/>
                <a:gd name="T4" fmla="*/ 0 w 43"/>
                <a:gd name="T5" fmla="*/ 46 h 52"/>
                <a:gd name="T6" fmla="*/ 26 w 43"/>
                <a:gd name="T7" fmla="*/ 11 h 52"/>
                <a:gd name="T8" fmla="*/ 2 w 43"/>
                <a:gd name="T9" fmla="*/ 11 h 52"/>
                <a:gd name="T10" fmla="*/ 2 w 43"/>
                <a:gd name="T11" fmla="*/ 0 h 52"/>
                <a:gd name="T12" fmla="*/ 43 w 43"/>
                <a:gd name="T13" fmla="*/ 0 h 52"/>
                <a:gd name="T14" fmla="*/ 43 w 43"/>
                <a:gd name="T15" fmla="*/ 6 h 52"/>
                <a:gd name="T16" fmla="*/ 16 w 43"/>
                <a:gd name="T17" fmla="*/ 43 h 52"/>
                <a:gd name="T18" fmla="*/ 43 w 43"/>
                <a:gd name="T19" fmla="*/ 43 h 52"/>
                <a:gd name="T20" fmla="*/ 43 w 4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2">
                  <a:moveTo>
                    <a:pt x="43" y="52"/>
                  </a:moveTo>
                  <a:lnTo>
                    <a:pt x="0" y="52"/>
                  </a:lnTo>
                  <a:lnTo>
                    <a:pt x="0" y="46"/>
                  </a:lnTo>
                  <a:lnTo>
                    <a:pt x="26" y="11"/>
                  </a:lnTo>
                  <a:lnTo>
                    <a:pt x="2" y="11"/>
                  </a:lnTo>
                  <a:lnTo>
                    <a:pt x="2" y="0"/>
                  </a:lnTo>
                  <a:lnTo>
                    <a:pt x="43" y="0"/>
                  </a:lnTo>
                  <a:lnTo>
                    <a:pt x="43" y="6"/>
                  </a:lnTo>
                  <a:lnTo>
                    <a:pt x="16" y="43"/>
                  </a:lnTo>
                  <a:lnTo>
                    <a:pt x="43" y="43"/>
                  </a:lnTo>
                  <a:lnTo>
                    <a:pt x="43"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73" name="Rectangle 62"/>
            <p:cNvSpPr>
              <a:spLocks noChangeArrowheads="1"/>
            </p:cNvSpPr>
            <p:nvPr/>
          </p:nvSpPr>
          <p:spPr bwMode="auto">
            <a:xfrm>
              <a:off x="4487863" y="5662613"/>
              <a:ext cx="19050" cy="825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74" name="Freeform 63"/>
            <p:cNvSpPr>
              <a:spLocks/>
            </p:cNvSpPr>
            <p:nvPr/>
          </p:nvSpPr>
          <p:spPr bwMode="auto">
            <a:xfrm>
              <a:off x="4527550" y="5662613"/>
              <a:ext cx="49213" cy="82550"/>
            </a:xfrm>
            <a:custGeom>
              <a:avLst/>
              <a:gdLst>
                <a:gd name="T0" fmla="*/ 31 w 31"/>
                <a:gd name="T1" fmla="*/ 52 h 52"/>
                <a:gd name="T2" fmla="*/ 0 w 31"/>
                <a:gd name="T3" fmla="*/ 52 h 52"/>
                <a:gd name="T4" fmla="*/ 0 w 31"/>
                <a:gd name="T5" fmla="*/ 0 h 52"/>
                <a:gd name="T6" fmla="*/ 12 w 31"/>
                <a:gd name="T7" fmla="*/ 0 h 52"/>
                <a:gd name="T8" fmla="*/ 12 w 31"/>
                <a:gd name="T9" fmla="*/ 43 h 52"/>
                <a:gd name="T10" fmla="*/ 31 w 31"/>
                <a:gd name="T11" fmla="*/ 43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3"/>
                  </a:lnTo>
                  <a:lnTo>
                    <a:pt x="31" y="43"/>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275" name="Boydton"/>
          <p:cNvGrpSpPr/>
          <p:nvPr/>
        </p:nvGrpSpPr>
        <p:grpSpPr>
          <a:xfrm>
            <a:off x="3459957" y="3402201"/>
            <a:ext cx="667226" cy="201455"/>
            <a:chOff x="3162300" y="3503613"/>
            <a:chExt cx="741363" cy="223838"/>
          </a:xfrm>
        </p:grpSpPr>
        <p:sp>
          <p:nvSpPr>
            <p:cNvPr id="276" name="Rectangle 64"/>
            <p:cNvSpPr>
              <a:spLocks noChangeArrowheads="1"/>
            </p:cNvSpPr>
            <p:nvPr/>
          </p:nvSpPr>
          <p:spPr bwMode="auto">
            <a:xfrm>
              <a:off x="3162300" y="3503613"/>
              <a:ext cx="741363" cy="223838"/>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77" name="Freeform 65"/>
            <p:cNvSpPr>
              <a:spLocks noEditPoints="1"/>
            </p:cNvSpPr>
            <p:nvPr/>
          </p:nvSpPr>
          <p:spPr bwMode="auto">
            <a:xfrm>
              <a:off x="3257550" y="3575050"/>
              <a:ext cx="61913" cy="80963"/>
            </a:xfrm>
            <a:custGeom>
              <a:avLst/>
              <a:gdLst>
                <a:gd name="T0" fmla="*/ 0 w 19"/>
                <a:gd name="T1" fmla="*/ 25 h 25"/>
                <a:gd name="T2" fmla="*/ 0 w 19"/>
                <a:gd name="T3" fmla="*/ 0 h 25"/>
                <a:gd name="T4" fmla="*/ 9 w 19"/>
                <a:gd name="T5" fmla="*/ 0 h 25"/>
                <a:gd name="T6" fmla="*/ 16 w 19"/>
                <a:gd name="T7" fmla="*/ 1 h 25"/>
                <a:gd name="T8" fmla="*/ 18 w 19"/>
                <a:gd name="T9" fmla="*/ 6 h 25"/>
                <a:gd name="T10" fmla="*/ 16 w 19"/>
                <a:gd name="T11" fmla="*/ 9 h 25"/>
                <a:gd name="T12" fmla="*/ 13 w 19"/>
                <a:gd name="T13" fmla="*/ 11 h 25"/>
                <a:gd name="T14" fmla="*/ 13 w 19"/>
                <a:gd name="T15" fmla="*/ 12 h 25"/>
                <a:gd name="T16" fmla="*/ 17 w 19"/>
                <a:gd name="T17" fmla="*/ 14 h 25"/>
                <a:gd name="T18" fmla="*/ 19 w 19"/>
                <a:gd name="T19" fmla="*/ 18 h 25"/>
                <a:gd name="T20" fmla="*/ 16 w 19"/>
                <a:gd name="T21" fmla="*/ 23 h 25"/>
                <a:gd name="T22" fmla="*/ 10 w 19"/>
                <a:gd name="T23" fmla="*/ 25 h 25"/>
                <a:gd name="T24" fmla="*/ 0 w 19"/>
                <a:gd name="T25" fmla="*/ 25 h 25"/>
                <a:gd name="T26" fmla="*/ 6 w 19"/>
                <a:gd name="T27" fmla="*/ 4 h 25"/>
                <a:gd name="T28" fmla="*/ 6 w 19"/>
                <a:gd name="T29" fmla="*/ 10 h 25"/>
                <a:gd name="T30" fmla="*/ 8 w 19"/>
                <a:gd name="T31" fmla="*/ 10 h 25"/>
                <a:gd name="T32" fmla="*/ 11 w 19"/>
                <a:gd name="T33" fmla="*/ 9 h 25"/>
                <a:gd name="T34" fmla="*/ 12 w 19"/>
                <a:gd name="T35" fmla="*/ 7 h 25"/>
                <a:gd name="T36" fmla="*/ 8 w 19"/>
                <a:gd name="T37" fmla="*/ 4 h 25"/>
                <a:gd name="T38" fmla="*/ 6 w 19"/>
                <a:gd name="T39" fmla="*/ 4 h 25"/>
                <a:gd name="T40" fmla="*/ 6 w 19"/>
                <a:gd name="T41" fmla="*/ 14 h 25"/>
                <a:gd name="T42" fmla="*/ 6 w 19"/>
                <a:gd name="T43" fmla="*/ 21 h 25"/>
                <a:gd name="T44" fmla="*/ 9 w 19"/>
                <a:gd name="T45" fmla="*/ 21 h 25"/>
                <a:gd name="T46" fmla="*/ 12 w 19"/>
                <a:gd name="T47" fmla="*/ 20 h 25"/>
                <a:gd name="T48" fmla="*/ 13 w 19"/>
                <a:gd name="T49" fmla="*/ 17 h 25"/>
                <a:gd name="T50" fmla="*/ 12 w 19"/>
                <a:gd name="T51" fmla="*/ 15 h 25"/>
                <a:gd name="T52" fmla="*/ 9 w 19"/>
                <a:gd name="T53" fmla="*/ 14 h 25"/>
                <a:gd name="T54" fmla="*/ 6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6" y="1"/>
                  </a:cubicBezTo>
                  <a:cubicBezTo>
                    <a:pt x="17" y="2"/>
                    <a:pt x="18" y="4"/>
                    <a:pt x="18" y="6"/>
                  </a:cubicBezTo>
                  <a:cubicBezTo>
                    <a:pt x="18" y="7"/>
                    <a:pt x="17" y="8"/>
                    <a:pt x="16" y="9"/>
                  </a:cubicBezTo>
                  <a:cubicBezTo>
                    <a:pt x="16" y="10"/>
                    <a:pt x="14" y="11"/>
                    <a:pt x="13" y="11"/>
                  </a:cubicBezTo>
                  <a:cubicBezTo>
                    <a:pt x="13" y="12"/>
                    <a:pt x="13" y="12"/>
                    <a:pt x="13" y="12"/>
                  </a:cubicBezTo>
                  <a:cubicBezTo>
                    <a:pt x="15" y="12"/>
                    <a:pt x="16" y="12"/>
                    <a:pt x="17" y="14"/>
                  </a:cubicBezTo>
                  <a:cubicBezTo>
                    <a:pt x="18" y="15"/>
                    <a:pt x="19" y="16"/>
                    <a:pt x="19" y="18"/>
                  </a:cubicBezTo>
                  <a:cubicBezTo>
                    <a:pt x="19" y="20"/>
                    <a:pt x="18" y="22"/>
                    <a:pt x="16" y="23"/>
                  </a:cubicBezTo>
                  <a:cubicBezTo>
                    <a:pt x="15" y="24"/>
                    <a:pt x="12" y="25"/>
                    <a:pt x="10" y="25"/>
                  </a:cubicBezTo>
                  <a:lnTo>
                    <a:pt x="0" y="25"/>
                  </a:lnTo>
                  <a:close/>
                  <a:moveTo>
                    <a:pt x="6" y="4"/>
                  </a:moveTo>
                  <a:cubicBezTo>
                    <a:pt x="6" y="10"/>
                    <a:pt x="6" y="10"/>
                    <a:pt x="6" y="10"/>
                  </a:cubicBezTo>
                  <a:cubicBezTo>
                    <a:pt x="8" y="10"/>
                    <a:pt x="8" y="10"/>
                    <a:pt x="8" y="10"/>
                  </a:cubicBezTo>
                  <a:cubicBezTo>
                    <a:pt x="9" y="10"/>
                    <a:pt x="10" y="10"/>
                    <a:pt x="11" y="9"/>
                  </a:cubicBezTo>
                  <a:cubicBezTo>
                    <a:pt x="12" y="9"/>
                    <a:pt x="12" y="8"/>
                    <a:pt x="12" y="7"/>
                  </a:cubicBezTo>
                  <a:cubicBezTo>
                    <a:pt x="12" y="5"/>
                    <a:pt x="10" y="4"/>
                    <a:pt x="8" y="4"/>
                  </a:cubicBezTo>
                  <a:lnTo>
                    <a:pt x="6" y="4"/>
                  </a:lnTo>
                  <a:close/>
                  <a:moveTo>
                    <a:pt x="6" y="14"/>
                  </a:moveTo>
                  <a:cubicBezTo>
                    <a:pt x="6" y="21"/>
                    <a:pt x="6" y="21"/>
                    <a:pt x="6" y="21"/>
                  </a:cubicBezTo>
                  <a:cubicBezTo>
                    <a:pt x="9" y="21"/>
                    <a:pt x="9" y="21"/>
                    <a:pt x="9" y="21"/>
                  </a:cubicBezTo>
                  <a:cubicBezTo>
                    <a:pt x="10" y="21"/>
                    <a:pt x="11" y="21"/>
                    <a:pt x="12" y="20"/>
                  </a:cubicBezTo>
                  <a:cubicBezTo>
                    <a:pt x="12" y="19"/>
                    <a:pt x="13" y="19"/>
                    <a:pt x="13" y="17"/>
                  </a:cubicBezTo>
                  <a:cubicBezTo>
                    <a:pt x="13" y="16"/>
                    <a:pt x="13" y="16"/>
                    <a:pt x="12" y="15"/>
                  </a:cubicBezTo>
                  <a:cubicBezTo>
                    <a:pt x="11" y="15"/>
                    <a:pt x="10" y="14"/>
                    <a:pt x="9" y="14"/>
                  </a:cubicBezTo>
                  <a:lnTo>
                    <a:pt x="6"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78" name="Freeform 66"/>
            <p:cNvSpPr>
              <a:spLocks noEditPoints="1"/>
            </p:cNvSpPr>
            <p:nvPr/>
          </p:nvSpPr>
          <p:spPr bwMode="auto">
            <a:xfrm>
              <a:off x="3328988" y="3571875"/>
              <a:ext cx="82550" cy="87313"/>
            </a:xfrm>
            <a:custGeom>
              <a:avLst/>
              <a:gdLst>
                <a:gd name="T0" fmla="*/ 12 w 25"/>
                <a:gd name="T1" fmla="*/ 27 h 27"/>
                <a:gd name="T2" fmla="*/ 3 w 25"/>
                <a:gd name="T3" fmla="*/ 23 h 27"/>
                <a:gd name="T4" fmla="*/ 0 w 25"/>
                <a:gd name="T5" fmla="*/ 14 h 27"/>
                <a:gd name="T6" fmla="*/ 3 w 25"/>
                <a:gd name="T7" fmla="*/ 4 h 27"/>
                <a:gd name="T8" fmla="*/ 13 w 25"/>
                <a:gd name="T9" fmla="*/ 0 h 27"/>
                <a:gd name="T10" fmla="*/ 21 w 25"/>
                <a:gd name="T11" fmla="*/ 4 h 27"/>
                <a:gd name="T12" fmla="*/ 25 w 25"/>
                <a:gd name="T13" fmla="*/ 13 h 27"/>
                <a:gd name="T14" fmla="*/ 21 w 25"/>
                <a:gd name="T15" fmla="*/ 23 h 27"/>
                <a:gd name="T16" fmla="*/ 12 w 25"/>
                <a:gd name="T17" fmla="*/ 27 h 27"/>
                <a:gd name="T18" fmla="*/ 12 w 25"/>
                <a:gd name="T19" fmla="*/ 5 h 27"/>
                <a:gd name="T20" fmla="*/ 8 w 25"/>
                <a:gd name="T21" fmla="*/ 8 h 27"/>
                <a:gd name="T22" fmla="*/ 6 w 25"/>
                <a:gd name="T23" fmla="*/ 13 h 27"/>
                <a:gd name="T24" fmla="*/ 8 w 25"/>
                <a:gd name="T25" fmla="*/ 19 h 27"/>
                <a:gd name="T26" fmla="*/ 12 w 25"/>
                <a:gd name="T27" fmla="*/ 22 h 27"/>
                <a:gd name="T28" fmla="*/ 17 w 25"/>
                <a:gd name="T29" fmla="*/ 19 h 27"/>
                <a:gd name="T30" fmla="*/ 19 w 25"/>
                <a:gd name="T31" fmla="*/ 14 h 27"/>
                <a:gd name="T32" fmla="*/ 17 w 25"/>
                <a:gd name="T33" fmla="*/ 8 h 27"/>
                <a:gd name="T34" fmla="*/ 12 w 25"/>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12" y="27"/>
                  </a:moveTo>
                  <a:cubicBezTo>
                    <a:pt x="9" y="27"/>
                    <a:pt x="6" y="25"/>
                    <a:pt x="3" y="23"/>
                  </a:cubicBezTo>
                  <a:cubicBezTo>
                    <a:pt x="1" y="21"/>
                    <a:pt x="0" y="18"/>
                    <a:pt x="0" y="14"/>
                  </a:cubicBezTo>
                  <a:cubicBezTo>
                    <a:pt x="0" y="10"/>
                    <a:pt x="1" y="7"/>
                    <a:pt x="3" y="4"/>
                  </a:cubicBezTo>
                  <a:cubicBezTo>
                    <a:pt x="6" y="2"/>
                    <a:pt x="9" y="0"/>
                    <a:pt x="13" y="0"/>
                  </a:cubicBezTo>
                  <a:cubicBezTo>
                    <a:pt x="16" y="0"/>
                    <a:pt x="19" y="2"/>
                    <a:pt x="21" y="4"/>
                  </a:cubicBezTo>
                  <a:cubicBezTo>
                    <a:pt x="24" y="6"/>
                    <a:pt x="25" y="9"/>
                    <a:pt x="25" y="13"/>
                  </a:cubicBezTo>
                  <a:cubicBezTo>
                    <a:pt x="25" y="17"/>
                    <a:pt x="24" y="20"/>
                    <a:pt x="21" y="23"/>
                  </a:cubicBezTo>
                  <a:cubicBezTo>
                    <a:pt x="19" y="25"/>
                    <a:pt x="16" y="27"/>
                    <a:pt x="12" y="27"/>
                  </a:cubicBezTo>
                  <a:close/>
                  <a:moveTo>
                    <a:pt x="12" y="5"/>
                  </a:moveTo>
                  <a:cubicBezTo>
                    <a:pt x="10" y="5"/>
                    <a:pt x="9" y="6"/>
                    <a:pt x="8" y="8"/>
                  </a:cubicBezTo>
                  <a:cubicBezTo>
                    <a:pt x="7" y="9"/>
                    <a:pt x="6" y="11"/>
                    <a:pt x="6" y="13"/>
                  </a:cubicBezTo>
                  <a:cubicBezTo>
                    <a:pt x="6" y="16"/>
                    <a:pt x="7" y="18"/>
                    <a:pt x="8" y="19"/>
                  </a:cubicBezTo>
                  <a:cubicBezTo>
                    <a:pt x="9" y="21"/>
                    <a:pt x="10" y="22"/>
                    <a:pt x="12" y="22"/>
                  </a:cubicBezTo>
                  <a:cubicBezTo>
                    <a:pt x="14" y="22"/>
                    <a:pt x="16" y="21"/>
                    <a:pt x="17" y="19"/>
                  </a:cubicBezTo>
                  <a:cubicBezTo>
                    <a:pt x="18" y="18"/>
                    <a:pt x="19" y="16"/>
                    <a:pt x="19" y="14"/>
                  </a:cubicBezTo>
                  <a:cubicBezTo>
                    <a:pt x="19" y="11"/>
                    <a:pt x="18" y="9"/>
                    <a:pt x="17" y="8"/>
                  </a:cubicBezTo>
                  <a:cubicBezTo>
                    <a:pt x="16" y="6"/>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79" name="Freeform 67"/>
            <p:cNvSpPr>
              <a:spLocks/>
            </p:cNvSpPr>
            <p:nvPr/>
          </p:nvSpPr>
          <p:spPr bwMode="auto">
            <a:xfrm>
              <a:off x="3414713" y="3575050"/>
              <a:ext cx="71438" cy="80963"/>
            </a:xfrm>
            <a:custGeom>
              <a:avLst/>
              <a:gdLst>
                <a:gd name="T0" fmla="*/ 22 w 22"/>
                <a:gd name="T1" fmla="*/ 0 h 25"/>
                <a:gd name="T2" fmla="*/ 13 w 22"/>
                <a:gd name="T3" fmla="*/ 16 h 25"/>
                <a:gd name="T4" fmla="*/ 13 w 22"/>
                <a:gd name="T5" fmla="*/ 25 h 25"/>
                <a:gd name="T6" fmla="*/ 8 w 22"/>
                <a:gd name="T7" fmla="*/ 25 h 25"/>
                <a:gd name="T8" fmla="*/ 8 w 22"/>
                <a:gd name="T9" fmla="*/ 16 h 25"/>
                <a:gd name="T10" fmla="*/ 0 w 22"/>
                <a:gd name="T11" fmla="*/ 0 h 25"/>
                <a:gd name="T12" fmla="*/ 6 w 22"/>
                <a:gd name="T13" fmla="*/ 0 h 25"/>
                <a:gd name="T14" fmla="*/ 10 w 22"/>
                <a:gd name="T15" fmla="*/ 9 h 25"/>
                <a:gd name="T16" fmla="*/ 11 w 22"/>
                <a:gd name="T17" fmla="*/ 11 h 25"/>
                <a:gd name="T18" fmla="*/ 11 w 22"/>
                <a:gd name="T19" fmla="*/ 11 h 25"/>
                <a:gd name="T20" fmla="*/ 12 w 22"/>
                <a:gd name="T21" fmla="*/ 9 h 25"/>
                <a:gd name="T22" fmla="*/ 16 w 22"/>
                <a:gd name="T23" fmla="*/ 0 h 25"/>
                <a:gd name="T24" fmla="*/ 22 w 22"/>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5">
                  <a:moveTo>
                    <a:pt x="22" y="0"/>
                  </a:moveTo>
                  <a:cubicBezTo>
                    <a:pt x="13" y="16"/>
                    <a:pt x="13" y="16"/>
                    <a:pt x="13" y="16"/>
                  </a:cubicBezTo>
                  <a:cubicBezTo>
                    <a:pt x="13" y="25"/>
                    <a:pt x="13" y="25"/>
                    <a:pt x="13" y="25"/>
                  </a:cubicBezTo>
                  <a:cubicBezTo>
                    <a:pt x="8" y="25"/>
                    <a:pt x="8" y="25"/>
                    <a:pt x="8" y="25"/>
                  </a:cubicBezTo>
                  <a:cubicBezTo>
                    <a:pt x="8" y="16"/>
                    <a:pt x="8" y="16"/>
                    <a:pt x="8" y="16"/>
                  </a:cubicBezTo>
                  <a:cubicBezTo>
                    <a:pt x="0" y="0"/>
                    <a:pt x="0" y="0"/>
                    <a:pt x="0" y="0"/>
                  </a:cubicBezTo>
                  <a:cubicBezTo>
                    <a:pt x="6" y="0"/>
                    <a:pt x="6" y="0"/>
                    <a:pt x="6" y="0"/>
                  </a:cubicBezTo>
                  <a:cubicBezTo>
                    <a:pt x="10" y="9"/>
                    <a:pt x="10" y="9"/>
                    <a:pt x="10" y="9"/>
                  </a:cubicBezTo>
                  <a:cubicBezTo>
                    <a:pt x="10" y="9"/>
                    <a:pt x="11" y="10"/>
                    <a:pt x="11" y="11"/>
                  </a:cubicBezTo>
                  <a:cubicBezTo>
                    <a:pt x="11" y="11"/>
                    <a:pt x="11" y="11"/>
                    <a:pt x="11" y="11"/>
                  </a:cubicBezTo>
                  <a:cubicBezTo>
                    <a:pt x="11" y="10"/>
                    <a:pt x="11" y="10"/>
                    <a:pt x="12" y="9"/>
                  </a:cubicBezTo>
                  <a:cubicBezTo>
                    <a:pt x="16" y="0"/>
                    <a:pt x="16" y="0"/>
                    <a:pt x="16" y="0"/>
                  </a:cubicBezTo>
                  <a:lnTo>
                    <a:pt x="2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80" name="Freeform 68"/>
            <p:cNvSpPr>
              <a:spLocks noEditPoints="1"/>
            </p:cNvSpPr>
            <p:nvPr/>
          </p:nvSpPr>
          <p:spPr bwMode="auto">
            <a:xfrm>
              <a:off x="3495675" y="3575050"/>
              <a:ext cx="71438" cy="80963"/>
            </a:xfrm>
            <a:custGeom>
              <a:avLst/>
              <a:gdLst>
                <a:gd name="T0" fmla="*/ 0 w 22"/>
                <a:gd name="T1" fmla="*/ 25 h 25"/>
                <a:gd name="T2" fmla="*/ 0 w 22"/>
                <a:gd name="T3" fmla="*/ 0 h 25"/>
                <a:gd name="T4" fmla="*/ 9 w 22"/>
                <a:gd name="T5" fmla="*/ 0 h 25"/>
                <a:gd name="T6" fmla="*/ 22 w 22"/>
                <a:gd name="T7" fmla="*/ 12 h 25"/>
                <a:gd name="T8" fmla="*/ 19 w 22"/>
                <a:gd name="T9" fmla="*/ 22 h 25"/>
                <a:gd name="T10" fmla="*/ 9 w 22"/>
                <a:gd name="T11" fmla="*/ 25 h 25"/>
                <a:gd name="T12" fmla="*/ 0 w 22"/>
                <a:gd name="T13" fmla="*/ 25 h 25"/>
                <a:gd name="T14" fmla="*/ 6 w 22"/>
                <a:gd name="T15" fmla="*/ 4 h 25"/>
                <a:gd name="T16" fmla="*/ 6 w 22"/>
                <a:gd name="T17" fmla="*/ 20 h 25"/>
                <a:gd name="T18" fmla="*/ 9 w 22"/>
                <a:gd name="T19" fmla="*/ 20 h 25"/>
                <a:gd name="T20" fmla="*/ 14 w 22"/>
                <a:gd name="T21" fmla="*/ 18 h 25"/>
                <a:gd name="T22" fmla="*/ 16 w 22"/>
                <a:gd name="T23" fmla="*/ 12 h 25"/>
                <a:gd name="T24" fmla="*/ 14 w 22"/>
                <a:gd name="T25" fmla="*/ 7 h 25"/>
                <a:gd name="T26" fmla="*/ 8 w 22"/>
                <a:gd name="T27" fmla="*/ 4 h 25"/>
                <a:gd name="T28" fmla="*/ 6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9" y="22"/>
                  </a:cubicBezTo>
                  <a:cubicBezTo>
                    <a:pt x="16" y="24"/>
                    <a:pt x="13" y="25"/>
                    <a:pt x="9" y="25"/>
                  </a:cubicBezTo>
                  <a:lnTo>
                    <a:pt x="0" y="25"/>
                  </a:lnTo>
                  <a:close/>
                  <a:moveTo>
                    <a:pt x="6" y="4"/>
                  </a:moveTo>
                  <a:cubicBezTo>
                    <a:pt x="6" y="20"/>
                    <a:pt x="6" y="20"/>
                    <a:pt x="6" y="20"/>
                  </a:cubicBezTo>
                  <a:cubicBezTo>
                    <a:pt x="9" y="20"/>
                    <a:pt x="9" y="20"/>
                    <a:pt x="9" y="20"/>
                  </a:cubicBezTo>
                  <a:cubicBezTo>
                    <a:pt x="11" y="20"/>
                    <a:pt x="13" y="20"/>
                    <a:pt x="14" y="18"/>
                  </a:cubicBezTo>
                  <a:cubicBezTo>
                    <a:pt x="16" y="17"/>
                    <a:pt x="16" y="15"/>
                    <a:pt x="16" y="12"/>
                  </a:cubicBezTo>
                  <a:cubicBezTo>
                    <a:pt x="16" y="10"/>
                    <a:pt x="16" y="8"/>
                    <a:pt x="14" y="7"/>
                  </a:cubicBezTo>
                  <a:cubicBezTo>
                    <a:pt x="13" y="5"/>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81" name="Freeform 69"/>
            <p:cNvSpPr>
              <a:spLocks/>
            </p:cNvSpPr>
            <p:nvPr/>
          </p:nvSpPr>
          <p:spPr bwMode="auto">
            <a:xfrm>
              <a:off x="3573463" y="3575050"/>
              <a:ext cx="66675" cy="80963"/>
            </a:xfrm>
            <a:custGeom>
              <a:avLst/>
              <a:gdLst>
                <a:gd name="T0" fmla="*/ 42 w 42"/>
                <a:gd name="T1" fmla="*/ 8 h 51"/>
                <a:gd name="T2" fmla="*/ 25 w 42"/>
                <a:gd name="T3" fmla="*/ 8 h 51"/>
                <a:gd name="T4" fmla="*/ 25 w 42"/>
                <a:gd name="T5" fmla="*/ 51 h 51"/>
                <a:gd name="T6" fmla="*/ 15 w 42"/>
                <a:gd name="T7" fmla="*/ 51 h 51"/>
                <a:gd name="T8" fmla="*/ 15 w 42"/>
                <a:gd name="T9" fmla="*/ 8 h 51"/>
                <a:gd name="T10" fmla="*/ 0 w 42"/>
                <a:gd name="T11" fmla="*/ 8 h 51"/>
                <a:gd name="T12" fmla="*/ 0 w 42"/>
                <a:gd name="T13" fmla="*/ 0 h 51"/>
                <a:gd name="T14" fmla="*/ 42 w 42"/>
                <a:gd name="T15" fmla="*/ 0 h 51"/>
                <a:gd name="T16" fmla="*/ 42 w 42"/>
                <a:gd name="T17"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1">
                  <a:moveTo>
                    <a:pt x="42" y="8"/>
                  </a:moveTo>
                  <a:lnTo>
                    <a:pt x="25" y="8"/>
                  </a:lnTo>
                  <a:lnTo>
                    <a:pt x="25" y="51"/>
                  </a:lnTo>
                  <a:lnTo>
                    <a:pt x="15" y="51"/>
                  </a:lnTo>
                  <a:lnTo>
                    <a:pt x="15" y="8"/>
                  </a:lnTo>
                  <a:lnTo>
                    <a:pt x="0" y="8"/>
                  </a:lnTo>
                  <a:lnTo>
                    <a:pt x="0" y="0"/>
                  </a:lnTo>
                  <a:lnTo>
                    <a:pt x="42" y="0"/>
                  </a:lnTo>
                  <a:lnTo>
                    <a:pt x="4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82" name="Freeform 70"/>
            <p:cNvSpPr>
              <a:spLocks noEditPoints="1"/>
            </p:cNvSpPr>
            <p:nvPr/>
          </p:nvSpPr>
          <p:spPr bwMode="auto">
            <a:xfrm>
              <a:off x="3643313" y="3571875"/>
              <a:ext cx="77788" cy="87313"/>
            </a:xfrm>
            <a:custGeom>
              <a:avLst/>
              <a:gdLst>
                <a:gd name="T0" fmla="*/ 12 w 24"/>
                <a:gd name="T1" fmla="*/ 27 h 27"/>
                <a:gd name="T2" fmla="*/ 3 w 24"/>
                <a:gd name="T3" fmla="*/ 23 h 27"/>
                <a:gd name="T4" fmla="*/ 0 w 24"/>
                <a:gd name="T5" fmla="*/ 14 h 27"/>
                <a:gd name="T6" fmla="*/ 3 w 24"/>
                <a:gd name="T7" fmla="*/ 4 h 27"/>
                <a:gd name="T8" fmla="*/ 12 w 24"/>
                <a:gd name="T9" fmla="*/ 0 h 27"/>
                <a:gd name="T10" fmla="*/ 21 w 24"/>
                <a:gd name="T11" fmla="*/ 4 h 27"/>
                <a:gd name="T12" fmla="*/ 24 w 24"/>
                <a:gd name="T13" fmla="*/ 13 h 27"/>
                <a:gd name="T14" fmla="*/ 21 w 24"/>
                <a:gd name="T15" fmla="*/ 23 h 27"/>
                <a:gd name="T16" fmla="*/ 12 w 24"/>
                <a:gd name="T17" fmla="*/ 27 h 27"/>
                <a:gd name="T18" fmla="*/ 12 w 24"/>
                <a:gd name="T19" fmla="*/ 5 h 27"/>
                <a:gd name="T20" fmla="*/ 7 w 24"/>
                <a:gd name="T21" fmla="*/ 8 h 27"/>
                <a:gd name="T22" fmla="*/ 6 w 24"/>
                <a:gd name="T23" fmla="*/ 13 h 27"/>
                <a:gd name="T24" fmla="*/ 7 w 24"/>
                <a:gd name="T25" fmla="*/ 19 h 27"/>
                <a:gd name="T26" fmla="*/ 12 w 24"/>
                <a:gd name="T27" fmla="*/ 22 h 27"/>
                <a:gd name="T28" fmla="*/ 17 w 24"/>
                <a:gd name="T29" fmla="*/ 19 h 27"/>
                <a:gd name="T30" fmla="*/ 18 w 24"/>
                <a:gd name="T31" fmla="*/ 14 h 27"/>
                <a:gd name="T32" fmla="*/ 17 w 24"/>
                <a:gd name="T33" fmla="*/ 8 h 27"/>
                <a:gd name="T34" fmla="*/ 12 w 24"/>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7">
                  <a:moveTo>
                    <a:pt x="12" y="27"/>
                  </a:moveTo>
                  <a:cubicBezTo>
                    <a:pt x="8" y="27"/>
                    <a:pt x="5" y="25"/>
                    <a:pt x="3" y="23"/>
                  </a:cubicBezTo>
                  <a:cubicBezTo>
                    <a:pt x="1" y="21"/>
                    <a:pt x="0" y="18"/>
                    <a:pt x="0" y="14"/>
                  </a:cubicBezTo>
                  <a:cubicBezTo>
                    <a:pt x="0" y="10"/>
                    <a:pt x="1" y="7"/>
                    <a:pt x="3" y="4"/>
                  </a:cubicBezTo>
                  <a:cubicBezTo>
                    <a:pt x="5" y="2"/>
                    <a:pt x="8" y="0"/>
                    <a:pt x="12" y="0"/>
                  </a:cubicBezTo>
                  <a:cubicBezTo>
                    <a:pt x="16" y="0"/>
                    <a:pt x="19" y="2"/>
                    <a:pt x="21" y="4"/>
                  </a:cubicBezTo>
                  <a:cubicBezTo>
                    <a:pt x="23" y="6"/>
                    <a:pt x="24" y="9"/>
                    <a:pt x="24" y="13"/>
                  </a:cubicBezTo>
                  <a:cubicBezTo>
                    <a:pt x="24" y="17"/>
                    <a:pt x="23" y="20"/>
                    <a:pt x="21" y="23"/>
                  </a:cubicBezTo>
                  <a:cubicBezTo>
                    <a:pt x="19" y="25"/>
                    <a:pt x="16" y="27"/>
                    <a:pt x="12" y="27"/>
                  </a:cubicBezTo>
                  <a:close/>
                  <a:moveTo>
                    <a:pt x="12" y="5"/>
                  </a:moveTo>
                  <a:cubicBezTo>
                    <a:pt x="10" y="5"/>
                    <a:pt x="8" y="6"/>
                    <a:pt x="7" y="8"/>
                  </a:cubicBezTo>
                  <a:cubicBezTo>
                    <a:pt x="6" y="9"/>
                    <a:pt x="6" y="11"/>
                    <a:pt x="6" y="13"/>
                  </a:cubicBezTo>
                  <a:cubicBezTo>
                    <a:pt x="6" y="16"/>
                    <a:pt x="6" y="18"/>
                    <a:pt x="7" y="19"/>
                  </a:cubicBezTo>
                  <a:cubicBezTo>
                    <a:pt x="8" y="21"/>
                    <a:pt x="10" y="22"/>
                    <a:pt x="12" y="22"/>
                  </a:cubicBezTo>
                  <a:cubicBezTo>
                    <a:pt x="14" y="22"/>
                    <a:pt x="15" y="21"/>
                    <a:pt x="17" y="19"/>
                  </a:cubicBezTo>
                  <a:cubicBezTo>
                    <a:pt x="18" y="18"/>
                    <a:pt x="18" y="16"/>
                    <a:pt x="18" y="14"/>
                  </a:cubicBezTo>
                  <a:cubicBezTo>
                    <a:pt x="18" y="11"/>
                    <a:pt x="18" y="9"/>
                    <a:pt x="17" y="8"/>
                  </a:cubicBezTo>
                  <a:cubicBezTo>
                    <a:pt x="16" y="6"/>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83" name="Freeform 71"/>
            <p:cNvSpPr>
              <a:spLocks/>
            </p:cNvSpPr>
            <p:nvPr/>
          </p:nvSpPr>
          <p:spPr bwMode="auto">
            <a:xfrm>
              <a:off x="3736975" y="3575050"/>
              <a:ext cx="76200"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284" name="Japan"/>
          <p:cNvGrpSpPr/>
          <p:nvPr/>
        </p:nvGrpSpPr>
        <p:grpSpPr>
          <a:xfrm>
            <a:off x="9367839" y="2505659"/>
            <a:ext cx="500063" cy="202883"/>
            <a:chOff x="9736138" y="2524125"/>
            <a:chExt cx="555625" cy="225425"/>
          </a:xfrm>
        </p:grpSpPr>
        <p:sp>
          <p:nvSpPr>
            <p:cNvPr id="285" name="Rectangle 72"/>
            <p:cNvSpPr>
              <a:spLocks noChangeArrowheads="1"/>
            </p:cNvSpPr>
            <p:nvPr/>
          </p:nvSpPr>
          <p:spPr bwMode="auto">
            <a:xfrm>
              <a:off x="9736138" y="2524125"/>
              <a:ext cx="555625" cy="22542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86" name="Freeform 73"/>
            <p:cNvSpPr>
              <a:spLocks/>
            </p:cNvSpPr>
            <p:nvPr/>
          </p:nvSpPr>
          <p:spPr bwMode="auto">
            <a:xfrm>
              <a:off x="9831388" y="2595563"/>
              <a:ext cx="38100" cy="85725"/>
            </a:xfrm>
            <a:custGeom>
              <a:avLst/>
              <a:gdLst>
                <a:gd name="T0" fmla="*/ 12 w 12"/>
                <a:gd name="T1" fmla="*/ 15 h 26"/>
                <a:gd name="T2" fmla="*/ 10 w 12"/>
                <a:gd name="T3" fmla="*/ 23 h 26"/>
                <a:gd name="T4" fmla="*/ 3 w 12"/>
                <a:gd name="T5" fmla="*/ 26 h 26"/>
                <a:gd name="T6" fmla="*/ 0 w 12"/>
                <a:gd name="T7" fmla="*/ 25 h 26"/>
                <a:gd name="T8" fmla="*/ 0 w 12"/>
                <a:gd name="T9" fmla="*/ 19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8"/>
                    <a:pt x="12" y="21"/>
                    <a:pt x="10" y="23"/>
                  </a:cubicBezTo>
                  <a:cubicBezTo>
                    <a:pt x="9" y="25"/>
                    <a:pt x="6" y="26"/>
                    <a:pt x="3" y="26"/>
                  </a:cubicBezTo>
                  <a:cubicBezTo>
                    <a:pt x="2" y="26"/>
                    <a:pt x="1" y="25"/>
                    <a:pt x="0" y="25"/>
                  </a:cubicBezTo>
                  <a:cubicBezTo>
                    <a:pt x="0" y="19"/>
                    <a:pt x="0" y="19"/>
                    <a:pt x="0" y="19"/>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87" name="Freeform 74"/>
            <p:cNvSpPr>
              <a:spLocks noEditPoints="1"/>
            </p:cNvSpPr>
            <p:nvPr/>
          </p:nvSpPr>
          <p:spPr bwMode="auto">
            <a:xfrm>
              <a:off x="9880600" y="2595563"/>
              <a:ext cx="80963" cy="80963"/>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88" name="Freeform 75"/>
            <p:cNvSpPr>
              <a:spLocks noEditPoints="1"/>
            </p:cNvSpPr>
            <p:nvPr/>
          </p:nvSpPr>
          <p:spPr bwMode="auto">
            <a:xfrm>
              <a:off x="9971088" y="2595563"/>
              <a:ext cx="61913" cy="80963"/>
            </a:xfrm>
            <a:custGeom>
              <a:avLst/>
              <a:gdLst>
                <a:gd name="T0" fmla="*/ 6 w 19"/>
                <a:gd name="T1" fmla="*/ 16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6 h 25"/>
                <a:gd name="T16" fmla="*/ 6 w 19"/>
                <a:gd name="T17" fmla="*/ 16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6"/>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0"/>
                    <a:pt x="18" y="12"/>
                    <a:pt x="16" y="14"/>
                  </a:cubicBezTo>
                  <a:cubicBezTo>
                    <a:pt x="14" y="16"/>
                    <a:pt x="12" y="16"/>
                    <a:pt x="9" y="16"/>
                  </a:cubicBezTo>
                  <a:lnTo>
                    <a:pt x="6" y="16"/>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89" name="Freeform 76"/>
            <p:cNvSpPr>
              <a:spLocks noEditPoints="1"/>
            </p:cNvSpPr>
            <p:nvPr/>
          </p:nvSpPr>
          <p:spPr bwMode="auto">
            <a:xfrm>
              <a:off x="10029825" y="2595563"/>
              <a:ext cx="82550" cy="80963"/>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2 w 25"/>
                <a:gd name="T25" fmla="*/ 4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2" y="4"/>
                    <a:pt x="12" y="4"/>
                    <a:pt x="12" y="4"/>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90" name="Freeform 77"/>
            <p:cNvSpPr>
              <a:spLocks/>
            </p:cNvSpPr>
            <p:nvPr/>
          </p:nvSpPr>
          <p:spPr bwMode="auto">
            <a:xfrm>
              <a:off x="10125075" y="2595563"/>
              <a:ext cx="71438" cy="80963"/>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291" name="Hong Kong"/>
          <p:cNvGrpSpPr/>
          <p:nvPr/>
        </p:nvGrpSpPr>
        <p:grpSpPr>
          <a:xfrm>
            <a:off x="8819198" y="3729385"/>
            <a:ext cx="820103" cy="201455"/>
            <a:chOff x="9136063" y="3862388"/>
            <a:chExt cx="911225" cy="223838"/>
          </a:xfrm>
        </p:grpSpPr>
        <p:sp>
          <p:nvSpPr>
            <p:cNvPr id="292" name="Rectangle 78"/>
            <p:cNvSpPr>
              <a:spLocks noChangeArrowheads="1"/>
            </p:cNvSpPr>
            <p:nvPr/>
          </p:nvSpPr>
          <p:spPr bwMode="auto">
            <a:xfrm>
              <a:off x="9136063" y="3862388"/>
              <a:ext cx="911225" cy="223838"/>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93" name="Freeform 79"/>
            <p:cNvSpPr>
              <a:spLocks/>
            </p:cNvSpPr>
            <p:nvPr/>
          </p:nvSpPr>
          <p:spPr bwMode="auto">
            <a:xfrm>
              <a:off x="9231313" y="3933825"/>
              <a:ext cx="71438" cy="80963"/>
            </a:xfrm>
            <a:custGeom>
              <a:avLst/>
              <a:gdLst>
                <a:gd name="T0" fmla="*/ 45 w 45"/>
                <a:gd name="T1" fmla="*/ 51 h 51"/>
                <a:gd name="T2" fmla="*/ 32 w 45"/>
                <a:gd name="T3" fmla="*/ 51 h 51"/>
                <a:gd name="T4" fmla="*/ 32 w 45"/>
                <a:gd name="T5" fmla="*/ 31 h 51"/>
                <a:gd name="T6" fmla="*/ 10 w 45"/>
                <a:gd name="T7" fmla="*/ 31 h 51"/>
                <a:gd name="T8" fmla="*/ 10 w 45"/>
                <a:gd name="T9" fmla="*/ 51 h 51"/>
                <a:gd name="T10" fmla="*/ 0 w 45"/>
                <a:gd name="T11" fmla="*/ 51 h 51"/>
                <a:gd name="T12" fmla="*/ 0 w 45"/>
                <a:gd name="T13" fmla="*/ 0 h 51"/>
                <a:gd name="T14" fmla="*/ 10 w 45"/>
                <a:gd name="T15" fmla="*/ 0 h 51"/>
                <a:gd name="T16" fmla="*/ 10 w 45"/>
                <a:gd name="T17" fmla="*/ 20 h 51"/>
                <a:gd name="T18" fmla="*/ 32 w 45"/>
                <a:gd name="T19" fmla="*/ 20 h 51"/>
                <a:gd name="T20" fmla="*/ 32 w 45"/>
                <a:gd name="T21" fmla="*/ 0 h 51"/>
                <a:gd name="T22" fmla="*/ 45 w 45"/>
                <a:gd name="T23" fmla="*/ 0 h 51"/>
                <a:gd name="T24" fmla="*/ 45 w 45"/>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45" y="51"/>
                  </a:moveTo>
                  <a:lnTo>
                    <a:pt x="32" y="51"/>
                  </a:lnTo>
                  <a:lnTo>
                    <a:pt x="32" y="31"/>
                  </a:lnTo>
                  <a:lnTo>
                    <a:pt x="10" y="31"/>
                  </a:lnTo>
                  <a:lnTo>
                    <a:pt x="10" y="51"/>
                  </a:lnTo>
                  <a:lnTo>
                    <a:pt x="0" y="51"/>
                  </a:lnTo>
                  <a:lnTo>
                    <a:pt x="0" y="0"/>
                  </a:lnTo>
                  <a:lnTo>
                    <a:pt x="10" y="0"/>
                  </a:lnTo>
                  <a:lnTo>
                    <a:pt x="10" y="20"/>
                  </a:lnTo>
                  <a:lnTo>
                    <a:pt x="32" y="20"/>
                  </a:lnTo>
                  <a:lnTo>
                    <a:pt x="32" y="0"/>
                  </a:lnTo>
                  <a:lnTo>
                    <a:pt x="45" y="0"/>
                  </a:lnTo>
                  <a:lnTo>
                    <a:pt x="45"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94" name="Freeform 80"/>
            <p:cNvSpPr>
              <a:spLocks noEditPoints="1"/>
            </p:cNvSpPr>
            <p:nvPr/>
          </p:nvSpPr>
          <p:spPr bwMode="auto">
            <a:xfrm>
              <a:off x="9315450" y="3930650"/>
              <a:ext cx="80963" cy="84138"/>
            </a:xfrm>
            <a:custGeom>
              <a:avLst/>
              <a:gdLst>
                <a:gd name="T0" fmla="*/ 12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1 w 25"/>
                <a:gd name="T15" fmla="*/ 23 h 26"/>
                <a:gd name="T16" fmla="*/ 12 w 25"/>
                <a:gd name="T17" fmla="*/ 26 h 26"/>
                <a:gd name="T18" fmla="*/ 13 w 25"/>
                <a:gd name="T19" fmla="*/ 5 h 26"/>
                <a:gd name="T20" fmla="*/ 8 w 25"/>
                <a:gd name="T21" fmla="*/ 8 h 26"/>
                <a:gd name="T22" fmla="*/ 6 w 25"/>
                <a:gd name="T23" fmla="*/ 13 h 26"/>
                <a:gd name="T24" fmla="*/ 8 w 25"/>
                <a:gd name="T25" fmla="*/ 19 h 26"/>
                <a:gd name="T26" fmla="*/ 13 w 25"/>
                <a:gd name="T27" fmla="*/ 22 h 26"/>
                <a:gd name="T28" fmla="*/ 17 w 25"/>
                <a:gd name="T29" fmla="*/ 19 h 26"/>
                <a:gd name="T30" fmla="*/ 19 w 25"/>
                <a:gd name="T31" fmla="*/ 14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6"/>
                    <a:pt x="12" y="26"/>
                  </a:cubicBezTo>
                  <a:close/>
                  <a:moveTo>
                    <a:pt x="13" y="5"/>
                  </a:moveTo>
                  <a:cubicBezTo>
                    <a:pt x="11" y="5"/>
                    <a:pt x="9" y="6"/>
                    <a:pt x="8" y="8"/>
                  </a:cubicBezTo>
                  <a:cubicBezTo>
                    <a:pt x="7" y="9"/>
                    <a:pt x="6" y="11"/>
                    <a:pt x="6" y="13"/>
                  </a:cubicBezTo>
                  <a:cubicBezTo>
                    <a:pt x="6" y="16"/>
                    <a:pt x="7" y="18"/>
                    <a:pt x="8" y="19"/>
                  </a:cubicBezTo>
                  <a:cubicBezTo>
                    <a:pt x="9" y="21"/>
                    <a:pt x="11" y="22"/>
                    <a:pt x="13" y="22"/>
                  </a:cubicBezTo>
                  <a:cubicBezTo>
                    <a:pt x="15" y="22"/>
                    <a:pt x="16" y="21"/>
                    <a:pt x="17" y="19"/>
                  </a:cubicBezTo>
                  <a:cubicBezTo>
                    <a:pt x="18" y="18"/>
                    <a:pt x="19" y="16"/>
                    <a:pt x="19" y="14"/>
                  </a:cubicBezTo>
                  <a:cubicBezTo>
                    <a:pt x="19" y="11"/>
                    <a:pt x="18" y="9"/>
                    <a:pt x="17" y="7"/>
                  </a:cubicBezTo>
                  <a:cubicBezTo>
                    <a:pt x="16" y="6"/>
                    <a:pt x="15"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95" name="Freeform 81"/>
            <p:cNvSpPr>
              <a:spLocks/>
            </p:cNvSpPr>
            <p:nvPr/>
          </p:nvSpPr>
          <p:spPr bwMode="auto">
            <a:xfrm>
              <a:off x="9413875" y="3933825"/>
              <a:ext cx="71438" cy="80963"/>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5"/>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96" name="Freeform 82"/>
            <p:cNvSpPr>
              <a:spLocks/>
            </p:cNvSpPr>
            <p:nvPr/>
          </p:nvSpPr>
          <p:spPr bwMode="auto">
            <a:xfrm>
              <a:off x="9501188" y="3930650"/>
              <a:ext cx="71438" cy="84138"/>
            </a:xfrm>
            <a:custGeom>
              <a:avLst/>
              <a:gdLst>
                <a:gd name="T0" fmla="*/ 22 w 22"/>
                <a:gd name="T1" fmla="*/ 24 h 26"/>
                <a:gd name="T2" fmla="*/ 13 w 22"/>
                <a:gd name="T3" fmla="*/ 26 h 26"/>
                <a:gd name="T4" fmla="*/ 4 w 22"/>
                <a:gd name="T5" fmla="*/ 23 h 26"/>
                <a:gd name="T6" fmla="*/ 0 w 22"/>
                <a:gd name="T7" fmla="*/ 14 h 26"/>
                <a:gd name="T8" fmla="*/ 4 w 22"/>
                <a:gd name="T9" fmla="*/ 4 h 26"/>
                <a:gd name="T10" fmla="*/ 14 w 22"/>
                <a:gd name="T11" fmla="*/ 0 h 26"/>
                <a:gd name="T12" fmla="*/ 21 w 22"/>
                <a:gd name="T13" fmla="*/ 2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7 w 22"/>
                <a:gd name="T27" fmla="*/ 21 h 26"/>
                <a:gd name="T28" fmla="*/ 17 w 22"/>
                <a:gd name="T29" fmla="*/ 16 h 26"/>
                <a:gd name="T30" fmla="*/ 12 w 22"/>
                <a:gd name="T31" fmla="*/ 16 h 26"/>
                <a:gd name="T32" fmla="*/ 12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6"/>
                    <a:pt x="17" y="26"/>
                    <a:pt x="13" y="26"/>
                  </a:cubicBezTo>
                  <a:cubicBezTo>
                    <a:pt x="9" y="26"/>
                    <a:pt x="6" y="25"/>
                    <a:pt x="4" y="23"/>
                  </a:cubicBezTo>
                  <a:cubicBezTo>
                    <a:pt x="1" y="21"/>
                    <a:pt x="0" y="18"/>
                    <a:pt x="0" y="14"/>
                  </a:cubicBezTo>
                  <a:cubicBezTo>
                    <a:pt x="0" y="10"/>
                    <a:pt x="1" y="7"/>
                    <a:pt x="4" y="4"/>
                  </a:cubicBezTo>
                  <a:cubicBezTo>
                    <a:pt x="6" y="2"/>
                    <a:pt x="10" y="0"/>
                    <a:pt x="14" y="0"/>
                  </a:cubicBezTo>
                  <a:cubicBezTo>
                    <a:pt x="17" y="0"/>
                    <a:pt x="19" y="1"/>
                    <a:pt x="21" y="2"/>
                  </a:cubicBezTo>
                  <a:cubicBezTo>
                    <a:pt x="21" y="7"/>
                    <a:pt x="21" y="7"/>
                    <a:pt x="21" y="7"/>
                  </a:cubicBezTo>
                  <a:cubicBezTo>
                    <a:pt x="19" y="6"/>
                    <a:pt x="17" y="5"/>
                    <a:pt x="14" y="5"/>
                  </a:cubicBezTo>
                  <a:cubicBezTo>
                    <a:pt x="12" y="5"/>
                    <a:pt x="10" y="6"/>
                    <a:pt x="8" y="7"/>
                  </a:cubicBezTo>
                  <a:cubicBezTo>
                    <a:pt x="7" y="9"/>
                    <a:pt x="6" y="11"/>
                    <a:pt x="6" y="14"/>
                  </a:cubicBezTo>
                  <a:cubicBezTo>
                    <a:pt x="6" y="16"/>
                    <a:pt x="7" y="18"/>
                    <a:pt x="8" y="20"/>
                  </a:cubicBezTo>
                  <a:cubicBezTo>
                    <a:pt x="9" y="21"/>
                    <a:pt x="11" y="22"/>
                    <a:pt x="13" y="22"/>
                  </a:cubicBezTo>
                  <a:cubicBezTo>
                    <a:pt x="15" y="22"/>
                    <a:pt x="16" y="22"/>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97" name="Freeform 83"/>
            <p:cNvSpPr>
              <a:spLocks/>
            </p:cNvSpPr>
            <p:nvPr/>
          </p:nvSpPr>
          <p:spPr bwMode="auto">
            <a:xfrm>
              <a:off x="9625013" y="3933825"/>
              <a:ext cx="68263" cy="80963"/>
            </a:xfrm>
            <a:custGeom>
              <a:avLst/>
              <a:gdLst>
                <a:gd name="T0" fmla="*/ 21 w 21"/>
                <a:gd name="T1" fmla="*/ 25 h 25"/>
                <a:gd name="T2" fmla="*/ 14 w 21"/>
                <a:gd name="T3" fmla="*/ 25 h 25"/>
                <a:gd name="T4" fmla="*/ 7 w 21"/>
                <a:gd name="T5" fmla="*/ 14 h 25"/>
                <a:gd name="T6" fmla="*/ 6 w 21"/>
                <a:gd name="T7" fmla="*/ 13 h 25"/>
                <a:gd name="T8" fmla="*/ 6 w 21"/>
                <a:gd name="T9" fmla="*/ 13 h 25"/>
                <a:gd name="T10" fmla="*/ 6 w 21"/>
                <a:gd name="T11" fmla="*/ 25 h 25"/>
                <a:gd name="T12" fmla="*/ 0 w 21"/>
                <a:gd name="T13" fmla="*/ 25 h 25"/>
                <a:gd name="T14" fmla="*/ 0 w 21"/>
                <a:gd name="T15" fmla="*/ 0 h 25"/>
                <a:gd name="T16" fmla="*/ 6 w 21"/>
                <a:gd name="T17" fmla="*/ 0 h 25"/>
                <a:gd name="T18" fmla="*/ 6 w 21"/>
                <a:gd name="T19" fmla="*/ 12 h 25"/>
                <a:gd name="T20" fmla="*/ 6 w 21"/>
                <a:gd name="T21" fmla="*/ 12 h 25"/>
                <a:gd name="T22" fmla="*/ 7 w 21"/>
                <a:gd name="T23" fmla="*/ 10 h 25"/>
                <a:gd name="T24" fmla="*/ 14 w 21"/>
                <a:gd name="T25" fmla="*/ 0 h 25"/>
                <a:gd name="T26" fmla="*/ 20 w 21"/>
                <a:gd name="T27" fmla="*/ 0 h 25"/>
                <a:gd name="T28" fmla="*/ 12 w 21"/>
                <a:gd name="T29" fmla="*/ 12 h 25"/>
                <a:gd name="T30" fmla="*/ 21 w 21"/>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5">
                  <a:moveTo>
                    <a:pt x="21" y="25"/>
                  </a:moveTo>
                  <a:cubicBezTo>
                    <a:pt x="14" y="25"/>
                    <a:pt x="14" y="25"/>
                    <a:pt x="14" y="25"/>
                  </a:cubicBezTo>
                  <a:cubicBezTo>
                    <a:pt x="7" y="14"/>
                    <a:pt x="7" y="14"/>
                    <a:pt x="7" y="14"/>
                  </a:cubicBezTo>
                  <a:cubicBezTo>
                    <a:pt x="7" y="14"/>
                    <a:pt x="6" y="13"/>
                    <a:pt x="6" y="13"/>
                  </a:cubicBezTo>
                  <a:cubicBezTo>
                    <a:pt x="6" y="13"/>
                    <a:pt x="6" y="13"/>
                    <a:pt x="6" y="13"/>
                  </a:cubicBezTo>
                  <a:cubicBezTo>
                    <a:pt x="6" y="25"/>
                    <a:pt x="6" y="25"/>
                    <a:pt x="6" y="25"/>
                  </a:cubicBezTo>
                  <a:cubicBezTo>
                    <a:pt x="0" y="25"/>
                    <a:pt x="0" y="25"/>
                    <a:pt x="0" y="25"/>
                  </a:cubicBezTo>
                  <a:cubicBezTo>
                    <a:pt x="0" y="0"/>
                    <a:pt x="0" y="0"/>
                    <a:pt x="0" y="0"/>
                  </a:cubicBezTo>
                  <a:cubicBezTo>
                    <a:pt x="6" y="0"/>
                    <a:pt x="6" y="0"/>
                    <a:pt x="6" y="0"/>
                  </a:cubicBezTo>
                  <a:cubicBezTo>
                    <a:pt x="6" y="12"/>
                    <a:pt x="6" y="12"/>
                    <a:pt x="6" y="12"/>
                  </a:cubicBezTo>
                  <a:cubicBezTo>
                    <a:pt x="6" y="12"/>
                    <a:pt x="6" y="12"/>
                    <a:pt x="6" y="12"/>
                  </a:cubicBezTo>
                  <a:cubicBezTo>
                    <a:pt x="6" y="11"/>
                    <a:pt x="6" y="11"/>
                    <a:pt x="7" y="10"/>
                  </a:cubicBezTo>
                  <a:cubicBezTo>
                    <a:pt x="14" y="0"/>
                    <a:pt x="14" y="0"/>
                    <a:pt x="14" y="0"/>
                  </a:cubicBezTo>
                  <a:cubicBezTo>
                    <a:pt x="20" y="0"/>
                    <a:pt x="20" y="0"/>
                    <a:pt x="20" y="0"/>
                  </a:cubicBezTo>
                  <a:cubicBezTo>
                    <a:pt x="12" y="12"/>
                    <a:pt x="12" y="12"/>
                    <a:pt x="12" y="12"/>
                  </a:cubicBezTo>
                  <a:lnTo>
                    <a:pt x="21"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98" name="Freeform 84"/>
            <p:cNvSpPr>
              <a:spLocks noEditPoints="1"/>
            </p:cNvSpPr>
            <p:nvPr/>
          </p:nvSpPr>
          <p:spPr bwMode="auto">
            <a:xfrm>
              <a:off x="9698038" y="3930650"/>
              <a:ext cx="77788" cy="84138"/>
            </a:xfrm>
            <a:custGeom>
              <a:avLst/>
              <a:gdLst>
                <a:gd name="T0" fmla="*/ 12 w 24"/>
                <a:gd name="T1" fmla="*/ 26 h 26"/>
                <a:gd name="T2" fmla="*/ 3 w 24"/>
                <a:gd name="T3" fmla="*/ 23 h 26"/>
                <a:gd name="T4" fmla="*/ 0 w 24"/>
                <a:gd name="T5" fmla="*/ 14 h 26"/>
                <a:gd name="T6" fmla="*/ 3 w 24"/>
                <a:gd name="T7" fmla="*/ 4 h 26"/>
                <a:gd name="T8" fmla="*/ 12 w 24"/>
                <a:gd name="T9" fmla="*/ 0 h 26"/>
                <a:gd name="T10" fmla="*/ 21 w 24"/>
                <a:gd name="T11" fmla="*/ 4 h 26"/>
                <a:gd name="T12" fmla="*/ 24 w 24"/>
                <a:gd name="T13" fmla="*/ 13 h 26"/>
                <a:gd name="T14" fmla="*/ 21 w 24"/>
                <a:gd name="T15" fmla="*/ 23 h 26"/>
                <a:gd name="T16" fmla="*/ 12 w 24"/>
                <a:gd name="T17" fmla="*/ 26 h 26"/>
                <a:gd name="T18" fmla="*/ 12 w 24"/>
                <a:gd name="T19" fmla="*/ 5 h 26"/>
                <a:gd name="T20" fmla="*/ 7 w 24"/>
                <a:gd name="T21" fmla="*/ 8 h 26"/>
                <a:gd name="T22" fmla="*/ 6 w 24"/>
                <a:gd name="T23" fmla="*/ 13 h 26"/>
                <a:gd name="T24" fmla="*/ 7 w 24"/>
                <a:gd name="T25" fmla="*/ 19 h 26"/>
                <a:gd name="T26" fmla="*/ 12 w 24"/>
                <a:gd name="T27" fmla="*/ 22 h 26"/>
                <a:gd name="T28" fmla="*/ 17 w 24"/>
                <a:gd name="T29" fmla="*/ 19 h 26"/>
                <a:gd name="T30" fmla="*/ 18 w 24"/>
                <a:gd name="T31" fmla="*/ 14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3"/>
                  </a:cubicBezTo>
                  <a:cubicBezTo>
                    <a:pt x="1" y="21"/>
                    <a:pt x="0" y="18"/>
                    <a:pt x="0" y="14"/>
                  </a:cubicBezTo>
                  <a:cubicBezTo>
                    <a:pt x="0" y="10"/>
                    <a:pt x="1" y="7"/>
                    <a:pt x="3" y="4"/>
                  </a:cubicBezTo>
                  <a:cubicBezTo>
                    <a:pt x="5" y="2"/>
                    <a:pt x="8" y="0"/>
                    <a:pt x="12" y="0"/>
                  </a:cubicBezTo>
                  <a:cubicBezTo>
                    <a:pt x="16" y="0"/>
                    <a:pt x="19" y="2"/>
                    <a:pt x="21" y="4"/>
                  </a:cubicBezTo>
                  <a:cubicBezTo>
                    <a:pt x="23" y="6"/>
                    <a:pt x="24" y="9"/>
                    <a:pt x="24" y="13"/>
                  </a:cubicBezTo>
                  <a:cubicBezTo>
                    <a:pt x="24" y="17"/>
                    <a:pt x="23" y="20"/>
                    <a:pt x="21" y="23"/>
                  </a:cubicBezTo>
                  <a:cubicBezTo>
                    <a:pt x="18" y="25"/>
                    <a:pt x="15" y="26"/>
                    <a:pt x="12" y="26"/>
                  </a:cubicBezTo>
                  <a:close/>
                  <a:moveTo>
                    <a:pt x="12" y="5"/>
                  </a:moveTo>
                  <a:cubicBezTo>
                    <a:pt x="10" y="5"/>
                    <a:pt x="8" y="6"/>
                    <a:pt x="7" y="8"/>
                  </a:cubicBezTo>
                  <a:cubicBezTo>
                    <a:pt x="6" y="9"/>
                    <a:pt x="6" y="11"/>
                    <a:pt x="6" y="13"/>
                  </a:cubicBezTo>
                  <a:cubicBezTo>
                    <a:pt x="6" y="16"/>
                    <a:pt x="6" y="18"/>
                    <a:pt x="7" y="19"/>
                  </a:cubicBezTo>
                  <a:cubicBezTo>
                    <a:pt x="8" y="21"/>
                    <a:pt x="10" y="22"/>
                    <a:pt x="12" y="22"/>
                  </a:cubicBezTo>
                  <a:cubicBezTo>
                    <a:pt x="14" y="22"/>
                    <a:pt x="15" y="21"/>
                    <a:pt x="17" y="19"/>
                  </a:cubicBezTo>
                  <a:cubicBezTo>
                    <a:pt x="18" y="18"/>
                    <a:pt x="18" y="16"/>
                    <a:pt x="18" y="14"/>
                  </a:cubicBezTo>
                  <a:cubicBezTo>
                    <a:pt x="18" y="11"/>
                    <a:pt x="18" y="9"/>
                    <a:pt x="17" y="7"/>
                  </a:cubicBezTo>
                  <a:cubicBezTo>
                    <a:pt x="15" y="6"/>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299" name="Freeform 85"/>
            <p:cNvSpPr>
              <a:spLocks/>
            </p:cNvSpPr>
            <p:nvPr/>
          </p:nvSpPr>
          <p:spPr bwMode="auto">
            <a:xfrm>
              <a:off x="9791700" y="3933825"/>
              <a:ext cx="74613"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7" y="17"/>
                    <a:pt x="17" y="17"/>
                    <a:pt x="17" y="17"/>
                  </a:cubicBezTo>
                  <a:cubicBezTo>
                    <a:pt x="17" y="17"/>
                    <a:pt x="17" y="15"/>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00" name="Freeform 86"/>
            <p:cNvSpPr>
              <a:spLocks/>
            </p:cNvSpPr>
            <p:nvPr/>
          </p:nvSpPr>
          <p:spPr bwMode="auto">
            <a:xfrm>
              <a:off x="9880600" y="3930650"/>
              <a:ext cx="74613" cy="84138"/>
            </a:xfrm>
            <a:custGeom>
              <a:avLst/>
              <a:gdLst>
                <a:gd name="T0" fmla="*/ 23 w 23"/>
                <a:gd name="T1" fmla="*/ 24 h 26"/>
                <a:gd name="T2" fmla="*/ 13 w 23"/>
                <a:gd name="T3" fmla="*/ 26 h 26"/>
                <a:gd name="T4" fmla="*/ 4 w 23"/>
                <a:gd name="T5" fmla="*/ 23 h 26"/>
                <a:gd name="T6" fmla="*/ 0 w 23"/>
                <a:gd name="T7" fmla="*/ 14 h 26"/>
                <a:gd name="T8" fmla="*/ 4 w 23"/>
                <a:gd name="T9" fmla="*/ 4 h 26"/>
                <a:gd name="T10" fmla="*/ 14 w 23"/>
                <a:gd name="T11" fmla="*/ 0 h 26"/>
                <a:gd name="T12" fmla="*/ 21 w 23"/>
                <a:gd name="T13" fmla="*/ 2 h 26"/>
                <a:gd name="T14" fmla="*/ 21 w 23"/>
                <a:gd name="T15" fmla="*/ 7 h 26"/>
                <a:gd name="T16" fmla="*/ 14 w 23"/>
                <a:gd name="T17" fmla="*/ 5 h 26"/>
                <a:gd name="T18" fmla="*/ 9 w 23"/>
                <a:gd name="T19" fmla="*/ 7 h 26"/>
                <a:gd name="T20" fmla="*/ 6 w 23"/>
                <a:gd name="T21" fmla="*/ 14 h 26"/>
                <a:gd name="T22" fmla="*/ 8 w 23"/>
                <a:gd name="T23" fmla="*/ 20 h 26"/>
                <a:gd name="T24" fmla="*/ 14 w 23"/>
                <a:gd name="T25" fmla="*/ 22 h 26"/>
                <a:gd name="T26" fmla="*/ 17 w 23"/>
                <a:gd name="T27" fmla="*/ 21 h 26"/>
                <a:gd name="T28" fmla="*/ 17 w 23"/>
                <a:gd name="T29" fmla="*/ 16 h 26"/>
                <a:gd name="T30" fmla="*/ 12 w 23"/>
                <a:gd name="T31" fmla="*/ 16 h 26"/>
                <a:gd name="T32" fmla="*/ 12 w 23"/>
                <a:gd name="T33" fmla="*/ 12 h 26"/>
                <a:gd name="T34" fmla="*/ 23 w 23"/>
                <a:gd name="T35" fmla="*/ 12 h 26"/>
                <a:gd name="T36" fmla="*/ 23 w 23"/>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23" y="24"/>
                  </a:moveTo>
                  <a:cubicBezTo>
                    <a:pt x="20" y="26"/>
                    <a:pt x="17" y="26"/>
                    <a:pt x="13" y="26"/>
                  </a:cubicBezTo>
                  <a:cubicBezTo>
                    <a:pt x="9" y="26"/>
                    <a:pt x="6" y="25"/>
                    <a:pt x="4" y="23"/>
                  </a:cubicBezTo>
                  <a:cubicBezTo>
                    <a:pt x="2" y="21"/>
                    <a:pt x="0" y="18"/>
                    <a:pt x="0" y="14"/>
                  </a:cubicBezTo>
                  <a:cubicBezTo>
                    <a:pt x="0" y="10"/>
                    <a:pt x="2" y="7"/>
                    <a:pt x="4" y="4"/>
                  </a:cubicBezTo>
                  <a:cubicBezTo>
                    <a:pt x="7" y="2"/>
                    <a:pt x="10" y="0"/>
                    <a:pt x="14" y="0"/>
                  </a:cubicBezTo>
                  <a:cubicBezTo>
                    <a:pt x="17" y="0"/>
                    <a:pt x="19" y="1"/>
                    <a:pt x="21" y="2"/>
                  </a:cubicBezTo>
                  <a:cubicBezTo>
                    <a:pt x="21" y="7"/>
                    <a:pt x="21" y="7"/>
                    <a:pt x="21" y="7"/>
                  </a:cubicBezTo>
                  <a:cubicBezTo>
                    <a:pt x="19" y="6"/>
                    <a:pt x="17" y="5"/>
                    <a:pt x="14" y="5"/>
                  </a:cubicBezTo>
                  <a:cubicBezTo>
                    <a:pt x="12" y="5"/>
                    <a:pt x="10" y="6"/>
                    <a:pt x="9" y="7"/>
                  </a:cubicBezTo>
                  <a:cubicBezTo>
                    <a:pt x="7" y="9"/>
                    <a:pt x="6" y="11"/>
                    <a:pt x="6" y="14"/>
                  </a:cubicBezTo>
                  <a:cubicBezTo>
                    <a:pt x="6" y="16"/>
                    <a:pt x="7" y="18"/>
                    <a:pt x="8" y="20"/>
                  </a:cubicBezTo>
                  <a:cubicBezTo>
                    <a:pt x="10" y="21"/>
                    <a:pt x="11" y="22"/>
                    <a:pt x="14" y="22"/>
                  </a:cubicBezTo>
                  <a:cubicBezTo>
                    <a:pt x="15" y="22"/>
                    <a:pt x="16" y="22"/>
                    <a:pt x="17" y="21"/>
                  </a:cubicBezTo>
                  <a:cubicBezTo>
                    <a:pt x="17" y="16"/>
                    <a:pt x="17" y="16"/>
                    <a:pt x="17" y="16"/>
                  </a:cubicBezTo>
                  <a:cubicBezTo>
                    <a:pt x="12" y="16"/>
                    <a:pt x="12" y="16"/>
                    <a:pt x="12" y="16"/>
                  </a:cubicBezTo>
                  <a:cubicBezTo>
                    <a:pt x="12" y="12"/>
                    <a:pt x="12" y="12"/>
                    <a:pt x="12" y="12"/>
                  </a:cubicBezTo>
                  <a:cubicBezTo>
                    <a:pt x="23" y="12"/>
                    <a:pt x="23" y="12"/>
                    <a:pt x="23" y="12"/>
                  </a:cubicBezTo>
                  <a:lnTo>
                    <a:pt x="23"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301" name="Cheyenne"/>
          <p:cNvGrpSpPr/>
          <p:nvPr/>
        </p:nvGrpSpPr>
        <p:grpSpPr>
          <a:xfrm>
            <a:off x="1960484" y="3147880"/>
            <a:ext cx="678656" cy="202883"/>
            <a:chOff x="1498600" y="3182938"/>
            <a:chExt cx="754063" cy="225425"/>
          </a:xfrm>
        </p:grpSpPr>
        <p:sp>
          <p:nvSpPr>
            <p:cNvPr id="302" name="Rectangle 87"/>
            <p:cNvSpPr>
              <a:spLocks noChangeArrowheads="1"/>
            </p:cNvSpPr>
            <p:nvPr/>
          </p:nvSpPr>
          <p:spPr bwMode="auto">
            <a:xfrm>
              <a:off x="1498600" y="3182938"/>
              <a:ext cx="754063" cy="22542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03" name="Freeform 88"/>
            <p:cNvSpPr>
              <a:spLocks/>
            </p:cNvSpPr>
            <p:nvPr/>
          </p:nvSpPr>
          <p:spPr bwMode="auto">
            <a:xfrm>
              <a:off x="1570038" y="3254375"/>
              <a:ext cx="65088" cy="85725"/>
            </a:xfrm>
            <a:custGeom>
              <a:avLst/>
              <a:gdLst>
                <a:gd name="T0" fmla="*/ 20 w 20"/>
                <a:gd name="T1" fmla="*/ 25 h 26"/>
                <a:gd name="T2" fmla="*/ 12 w 20"/>
                <a:gd name="T3" fmla="*/ 26 h 26"/>
                <a:gd name="T4" fmla="*/ 3 w 20"/>
                <a:gd name="T5" fmla="*/ 22 h 26"/>
                <a:gd name="T6" fmla="*/ 0 w 20"/>
                <a:gd name="T7" fmla="*/ 13 h 26"/>
                <a:gd name="T8" fmla="*/ 4 w 20"/>
                <a:gd name="T9" fmla="*/ 4 h 26"/>
                <a:gd name="T10" fmla="*/ 13 w 20"/>
                <a:gd name="T11" fmla="*/ 0 h 26"/>
                <a:gd name="T12" fmla="*/ 20 w 20"/>
                <a:gd name="T13" fmla="*/ 1 h 26"/>
                <a:gd name="T14" fmla="*/ 20 w 20"/>
                <a:gd name="T15" fmla="*/ 6 h 26"/>
                <a:gd name="T16" fmla="*/ 14 w 20"/>
                <a:gd name="T17" fmla="*/ 5 h 26"/>
                <a:gd name="T18" fmla="*/ 8 w 20"/>
                <a:gd name="T19" fmla="*/ 7 h 26"/>
                <a:gd name="T20" fmla="*/ 6 w 20"/>
                <a:gd name="T21" fmla="*/ 13 h 26"/>
                <a:gd name="T22" fmla="*/ 8 w 20"/>
                <a:gd name="T23" fmla="*/ 19 h 26"/>
                <a:gd name="T24" fmla="*/ 13 w 20"/>
                <a:gd name="T25" fmla="*/ 21 h 26"/>
                <a:gd name="T26" fmla="*/ 20 w 20"/>
                <a:gd name="T27" fmla="*/ 19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5"/>
                    <a:pt x="15" y="26"/>
                    <a:pt x="12" y="26"/>
                  </a:cubicBezTo>
                  <a:cubicBezTo>
                    <a:pt x="8" y="26"/>
                    <a:pt x="5" y="25"/>
                    <a:pt x="3" y="22"/>
                  </a:cubicBezTo>
                  <a:cubicBezTo>
                    <a:pt x="1" y="20"/>
                    <a:pt x="0" y="17"/>
                    <a:pt x="0" y="13"/>
                  </a:cubicBezTo>
                  <a:cubicBezTo>
                    <a:pt x="0" y="9"/>
                    <a:pt x="1" y="6"/>
                    <a:pt x="4" y="4"/>
                  </a:cubicBezTo>
                  <a:cubicBezTo>
                    <a:pt x="6" y="1"/>
                    <a:pt x="9" y="0"/>
                    <a:pt x="13" y="0"/>
                  </a:cubicBezTo>
                  <a:cubicBezTo>
                    <a:pt x="16" y="0"/>
                    <a:pt x="18" y="0"/>
                    <a:pt x="20" y="1"/>
                  </a:cubicBezTo>
                  <a:cubicBezTo>
                    <a:pt x="20" y="6"/>
                    <a:pt x="20" y="6"/>
                    <a:pt x="20" y="6"/>
                  </a:cubicBezTo>
                  <a:cubicBezTo>
                    <a:pt x="18" y="5"/>
                    <a:pt x="16" y="5"/>
                    <a:pt x="14" y="5"/>
                  </a:cubicBezTo>
                  <a:cubicBezTo>
                    <a:pt x="11" y="5"/>
                    <a:pt x="9" y="5"/>
                    <a:pt x="8" y="7"/>
                  </a:cubicBezTo>
                  <a:cubicBezTo>
                    <a:pt x="7" y="8"/>
                    <a:pt x="6" y="10"/>
                    <a:pt x="6" y="13"/>
                  </a:cubicBezTo>
                  <a:cubicBezTo>
                    <a:pt x="6" y="15"/>
                    <a:pt x="7" y="17"/>
                    <a:pt x="8" y="19"/>
                  </a:cubicBezTo>
                  <a:cubicBezTo>
                    <a:pt x="9" y="20"/>
                    <a:pt x="11" y="21"/>
                    <a:pt x="13" y="21"/>
                  </a:cubicBezTo>
                  <a:cubicBezTo>
                    <a:pt x="16" y="21"/>
                    <a:pt x="18" y="20"/>
                    <a:pt x="20" y="19"/>
                  </a:cubicBezTo>
                  <a:lnTo>
                    <a:pt x="20"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04" name="Freeform 89"/>
            <p:cNvSpPr>
              <a:spLocks/>
            </p:cNvSpPr>
            <p:nvPr/>
          </p:nvSpPr>
          <p:spPr bwMode="auto">
            <a:xfrm>
              <a:off x="1647825" y="3254375"/>
              <a:ext cx="73025" cy="82550"/>
            </a:xfrm>
            <a:custGeom>
              <a:avLst/>
              <a:gdLst>
                <a:gd name="T0" fmla="*/ 46 w 46"/>
                <a:gd name="T1" fmla="*/ 52 h 52"/>
                <a:gd name="T2" fmla="*/ 35 w 46"/>
                <a:gd name="T3" fmla="*/ 52 h 52"/>
                <a:gd name="T4" fmla="*/ 35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5 w 46"/>
                <a:gd name="T19" fmla="*/ 21 h 52"/>
                <a:gd name="T20" fmla="*/ 35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5" y="52"/>
                  </a:lnTo>
                  <a:lnTo>
                    <a:pt x="35" y="31"/>
                  </a:lnTo>
                  <a:lnTo>
                    <a:pt x="13" y="31"/>
                  </a:lnTo>
                  <a:lnTo>
                    <a:pt x="13" y="52"/>
                  </a:lnTo>
                  <a:lnTo>
                    <a:pt x="0" y="52"/>
                  </a:lnTo>
                  <a:lnTo>
                    <a:pt x="0" y="0"/>
                  </a:lnTo>
                  <a:lnTo>
                    <a:pt x="13" y="0"/>
                  </a:lnTo>
                  <a:lnTo>
                    <a:pt x="13" y="21"/>
                  </a:lnTo>
                  <a:lnTo>
                    <a:pt x="35" y="21"/>
                  </a:lnTo>
                  <a:lnTo>
                    <a:pt x="35" y="0"/>
                  </a:lnTo>
                  <a:lnTo>
                    <a:pt x="46" y="0"/>
                  </a:lnTo>
                  <a:lnTo>
                    <a:pt x="46"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05" name="Freeform 90"/>
            <p:cNvSpPr>
              <a:spLocks/>
            </p:cNvSpPr>
            <p:nvPr/>
          </p:nvSpPr>
          <p:spPr bwMode="auto">
            <a:xfrm>
              <a:off x="1743075" y="3254375"/>
              <a:ext cx="49213" cy="82550"/>
            </a:xfrm>
            <a:custGeom>
              <a:avLst/>
              <a:gdLst>
                <a:gd name="T0" fmla="*/ 31 w 31"/>
                <a:gd name="T1" fmla="*/ 52 h 52"/>
                <a:gd name="T2" fmla="*/ 0 w 31"/>
                <a:gd name="T3" fmla="*/ 52 h 52"/>
                <a:gd name="T4" fmla="*/ 0 w 31"/>
                <a:gd name="T5" fmla="*/ 0 h 52"/>
                <a:gd name="T6" fmla="*/ 29 w 31"/>
                <a:gd name="T7" fmla="*/ 0 h 52"/>
                <a:gd name="T8" fmla="*/ 29 w 31"/>
                <a:gd name="T9" fmla="*/ 11 h 52"/>
                <a:gd name="T10" fmla="*/ 10 w 31"/>
                <a:gd name="T11" fmla="*/ 11 h 52"/>
                <a:gd name="T12" fmla="*/ 10 w 31"/>
                <a:gd name="T13" fmla="*/ 21 h 52"/>
                <a:gd name="T14" fmla="*/ 29 w 31"/>
                <a:gd name="T15" fmla="*/ 21 h 52"/>
                <a:gd name="T16" fmla="*/ 29 w 31"/>
                <a:gd name="T17" fmla="*/ 31 h 52"/>
                <a:gd name="T18" fmla="*/ 10 w 31"/>
                <a:gd name="T19" fmla="*/ 31 h 52"/>
                <a:gd name="T20" fmla="*/ 10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1"/>
                  </a:lnTo>
                  <a:lnTo>
                    <a:pt x="10" y="11"/>
                  </a:lnTo>
                  <a:lnTo>
                    <a:pt x="10" y="21"/>
                  </a:lnTo>
                  <a:lnTo>
                    <a:pt x="29" y="21"/>
                  </a:lnTo>
                  <a:lnTo>
                    <a:pt x="29" y="31"/>
                  </a:lnTo>
                  <a:lnTo>
                    <a:pt x="10" y="31"/>
                  </a:lnTo>
                  <a:lnTo>
                    <a:pt x="10" y="43"/>
                  </a:lnTo>
                  <a:lnTo>
                    <a:pt x="31" y="43"/>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06" name="Freeform 91"/>
            <p:cNvSpPr>
              <a:spLocks/>
            </p:cNvSpPr>
            <p:nvPr/>
          </p:nvSpPr>
          <p:spPr bwMode="auto">
            <a:xfrm>
              <a:off x="1795463" y="3254375"/>
              <a:ext cx="71438" cy="82550"/>
            </a:xfrm>
            <a:custGeom>
              <a:avLst/>
              <a:gdLst>
                <a:gd name="T0" fmla="*/ 22 w 22"/>
                <a:gd name="T1" fmla="*/ 0 h 25"/>
                <a:gd name="T2" fmla="*/ 14 w 22"/>
                <a:gd name="T3" fmla="*/ 16 h 25"/>
                <a:gd name="T4" fmla="*/ 14 w 22"/>
                <a:gd name="T5" fmla="*/ 25 h 25"/>
                <a:gd name="T6" fmla="*/ 8 w 22"/>
                <a:gd name="T7" fmla="*/ 25 h 25"/>
                <a:gd name="T8" fmla="*/ 8 w 22"/>
                <a:gd name="T9" fmla="*/ 17 h 25"/>
                <a:gd name="T10" fmla="*/ 0 w 22"/>
                <a:gd name="T11" fmla="*/ 0 h 25"/>
                <a:gd name="T12" fmla="*/ 7 w 22"/>
                <a:gd name="T13" fmla="*/ 0 h 25"/>
                <a:gd name="T14" fmla="*/ 11 w 22"/>
                <a:gd name="T15" fmla="*/ 10 h 25"/>
                <a:gd name="T16" fmla="*/ 12 w 22"/>
                <a:gd name="T17" fmla="*/ 12 h 25"/>
                <a:gd name="T18" fmla="*/ 12 w 22"/>
                <a:gd name="T19" fmla="*/ 12 h 25"/>
                <a:gd name="T20" fmla="*/ 12 w 22"/>
                <a:gd name="T21" fmla="*/ 10 h 25"/>
                <a:gd name="T22" fmla="*/ 16 w 22"/>
                <a:gd name="T23" fmla="*/ 0 h 25"/>
                <a:gd name="T24" fmla="*/ 22 w 22"/>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5">
                  <a:moveTo>
                    <a:pt x="22" y="0"/>
                  </a:moveTo>
                  <a:cubicBezTo>
                    <a:pt x="14" y="16"/>
                    <a:pt x="14" y="16"/>
                    <a:pt x="14" y="16"/>
                  </a:cubicBezTo>
                  <a:cubicBezTo>
                    <a:pt x="14" y="25"/>
                    <a:pt x="14" y="25"/>
                    <a:pt x="14" y="25"/>
                  </a:cubicBezTo>
                  <a:cubicBezTo>
                    <a:pt x="8" y="25"/>
                    <a:pt x="8" y="25"/>
                    <a:pt x="8" y="25"/>
                  </a:cubicBezTo>
                  <a:cubicBezTo>
                    <a:pt x="8" y="17"/>
                    <a:pt x="8" y="17"/>
                    <a:pt x="8" y="17"/>
                  </a:cubicBezTo>
                  <a:cubicBezTo>
                    <a:pt x="0" y="0"/>
                    <a:pt x="0" y="0"/>
                    <a:pt x="0" y="0"/>
                  </a:cubicBezTo>
                  <a:cubicBezTo>
                    <a:pt x="7" y="0"/>
                    <a:pt x="7" y="0"/>
                    <a:pt x="7" y="0"/>
                  </a:cubicBezTo>
                  <a:cubicBezTo>
                    <a:pt x="11" y="10"/>
                    <a:pt x="11" y="10"/>
                    <a:pt x="11" y="10"/>
                  </a:cubicBezTo>
                  <a:cubicBezTo>
                    <a:pt x="11" y="10"/>
                    <a:pt x="11" y="11"/>
                    <a:pt x="12" y="12"/>
                  </a:cubicBezTo>
                  <a:cubicBezTo>
                    <a:pt x="12" y="12"/>
                    <a:pt x="12" y="12"/>
                    <a:pt x="12" y="12"/>
                  </a:cubicBezTo>
                  <a:cubicBezTo>
                    <a:pt x="12" y="11"/>
                    <a:pt x="12" y="10"/>
                    <a:pt x="12" y="10"/>
                  </a:cubicBezTo>
                  <a:cubicBezTo>
                    <a:pt x="16" y="0"/>
                    <a:pt x="16" y="0"/>
                    <a:pt x="16" y="0"/>
                  </a:cubicBezTo>
                  <a:lnTo>
                    <a:pt x="2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07" name="Freeform 92"/>
            <p:cNvSpPr>
              <a:spLocks/>
            </p:cNvSpPr>
            <p:nvPr/>
          </p:nvSpPr>
          <p:spPr bwMode="auto">
            <a:xfrm>
              <a:off x="1879600" y="3254375"/>
              <a:ext cx="49213" cy="82550"/>
            </a:xfrm>
            <a:custGeom>
              <a:avLst/>
              <a:gdLst>
                <a:gd name="T0" fmla="*/ 31 w 31"/>
                <a:gd name="T1" fmla="*/ 52 h 52"/>
                <a:gd name="T2" fmla="*/ 0 w 31"/>
                <a:gd name="T3" fmla="*/ 52 h 52"/>
                <a:gd name="T4" fmla="*/ 0 w 31"/>
                <a:gd name="T5" fmla="*/ 0 h 52"/>
                <a:gd name="T6" fmla="*/ 29 w 31"/>
                <a:gd name="T7" fmla="*/ 0 h 52"/>
                <a:gd name="T8" fmla="*/ 29 w 31"/>
                <a:gd name="T9" fmla="*/ 11 h 52"/>
                <a:gd name="T10" fmla="*/ 11 w 31"/>
                <a:gd name="T11" fmla="*/ 11 h 52"/>
                <a:gd name="T12" fmla="*/ 11 w 31"/>
                <a:gd name="T13" fmla="*/ 21 h 52"/>
                <a:gd name="T14" fmla="*/ 29 w 31"/>
                <a:gd name="T15" fmla="*/ 21 h 52"/>
                <a:gd name="T16" fmla="*/ 29 w 31"/>
                <a:gd name="T17" fmla="*/ 31 h 52"/>
                <a:gd name="T18" fmla="*/ 11 w 31"/>
                <a:gd name="T19" fmla="*/ 31 h 52"/>
                <a:gd name="T20" fmla="*/ 11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1"/>
                  </a:lnTo>
                  <a:lnTo>
                    <a:pt x="11" y="11"/>
                  </a:lnTo>
                  <a:lnTo>
                    <a:pt x="11" y="21"/>
                  </a:lnTo>
                  <a:lnTo>
                    <a:pt x="29" y="21"/>
                  </a:lnTo>
                  <a:lnTo>
                    <a:pt x="29" y="31"/>
                  </a:lnTo>
                  <a:lnTo>
                    <a:pt x="11" y="31"/>
                  </a:lnTo>
                  <a:lnTo>
                    <a:pt x="11" y="43"/>
                  </a:lnTo>
                  <a:lnTo>
                    <a:pt x="31" y="43"/>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08" name="Freeform 93"/>
            <p:cNvSpPr>
              <a:spLocks/>
            </p:cNvSpPr>
            <p:nvPr/>
          </p:nvSpPr>
          <p:spPr bwMode="auto">
            <a:xfrm>
              <a:off x="1941513" y="3254375"/>
              <a:ext cx="76200" cy="82550"/>
            </a:xfrm>
            <a:custGeom>
              <a:avLst/>
              <a:gdLst>
                <a:gd name="T0" fmla="*/ 23 w 23"/>
                <a:gd name="T1" fmla="*/ 25 h 25"/>
                <a:gd name="T2" fmla="*/ 17 w 23"/>
                <a:gd name="T3" fmla="*/ 25 h 25"/>
                <a:gd name="T4" fmla="*/ 7 w 23"/>
                <a:gd name="T5" fmla="*/ 10 h 25"/>
                <a:gd name="T6" fmla="*/ 6 w 23"/>
                <a:gd name="T7" fmla="*/ 8 h 25"/>
                <a:gd name="T8" fmla="*/ 6 w 23"/>
                <a:gd name="T9" fmla="*/ 8 h 25"/>
                <a:gd name="T10" fmla="*/ 6 w 23"/>
                <a:gd name="T11" fmla="*/ 12 h 25"/>
                <a:gd name="T12" fmla="*/ 6 w 23"/>
                <a:gd name="T13" fmla="*/ 25 h 25"/>
                <a:gd name="T14" fmla="*/ 0 w 23"/>
                <a:gd name="T15" fmla="*/ 25 h 25"/>
                <a:gd name="T16" fmla="*/ 0 w 23"/>
                <a:gd name="T17" fmla="*/ 0 h 25"/>
                <a:gd name="T18" fmla="*/ 6 w 23"/>
                <a:gd name="T19" fmla="*/ 0 h 25"/>
                <a:gd name="T20" fmla="*/ 16 w 23"/>
                <a:gd name="T21" fmla="*/ 16 h 25"/>
                <a:gd name="T22" fmla="*/ 18 w 23"/>
                <a:gd name="T23" fmla="*/ 18 h 25"/>
                <a:gd name="T24" fmla="*/ 18 w 23"/>
                <a:gd name="T25" fmla="*/ 18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6" y="8"/>
                  </a:cubicBezTo>
                  <a:cubicBezTo>
                    <a:pt x="6" y="8"/>
                    <a:pt x="6" y="8"/>
                    <a:pt x="6" y="8"/>
                  </a:cubicBezTo>
                  <a:cubicBezTo>
                    <a:pt x="6" y="8"/>
                    <a:pt x="6" y="10"/>
                    <a:pt x="6" y="12"/>
                  </a:cubicBezTo>
                  <a:cubicBezTo>
                    <a:pt x="6" y="25"/>
                    <a:pt x="6" y="25"/>
                    <a:pt x="6"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8" y="18"/>
                  </a:cubicBezTo>
                  <a:cubicBezTo>
                    <a:pt x="18" y="18"/>
                    <a:pt x="18" y="18"/>
                    <a:pt x="18" y="18"/>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09" name="Freeform 94"/>
            <p:cNvSpPr>
              <a:spLocks/>
            </p:cNvSpPr>
            <p:nvPr/>
          </p:nvSpPr>
          <p:spPr bwMode="auto">
            <a:xfrm>
              <a:off x="2036763" y="3254375"/>
              <a:ext cx="74613" cy="82550"/>
            </a:xfrm>
            <a:custGeom>
              <a:avLst/>
              <a:gdLst>
                <a:gd name="T0" fmla="*/ 23 w 23"/>
                <a:gd name="T1" fmla="*/ 25 h 25"/>
                <a:gd name="T2" fmla="*/ 17 w 23"/>
                <a:gd name="T3" fmla="*/ 25 h 25"/>
                <a:gd name="T4" fmla="*/ 7 w 23"/>
                <a:gd name="T5" fmla="*/ 10 h 25"/>
                <a:gd name="T6" fmla="*/ 6 w 23"/>
                <a:gd name="T7" fmla="*/ 8 h 25"/>
                <a:gd name="T8" fmla="*/ 6 w 23"/>
                <a:gd name="T9" fmla="*/ 8 h 25"/>
                <a:gd name="T10" fmla="*/ 6 w 23"/>
                <a:gd name="T11" fmla="*/ 12 h 25"/>
                <a:gd name="T12" fmla="*/ 6 w 23"/>
                <a:gd name="T13" fmla="*/ 25 h 25"/>
                <a:gd name="T14" fmla="*/ 0 w 23"/>
                <a:gd name="T15" fmla="*/ 25 h 25"/>
                <a:gd name="T16" fmla="*/ 0 w 23"/>
                <a:gd name="T17" fmla="*/ 0 h 25"/>
                <a:gd name="T18" fmla="*/ 6 w 23"/>
                <a:gd name="T19" fmla="*/ 0 h 25"/>
                <a:gd name="T20" fmla="*/ 16 w 23"/>
                <a:gd name="T21" fmla="*/ 16 h 25"/>
                <a:gd name="T22" fmla="*/ 18 w 23"/>
                <a:gd name="T23" fmla="*/ 18 h 25"/>
                <a:gd name="T24" fmla="*/ 18 w 23"/>
                <a:gd name="T25" fmla="*/ 18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6" y="8"/>
                  </a:cubicBezTo>
                  <a:cubicBezTo>
                    <a:pt x="6" y="8"/>
                    <a:pt x="6" y="8"/>
                    <a:pt x="6" y="8"/>
                  </a:cubicBezTo>
                  <a:cubicBezTo>
                    <a:pt x="6" y="8"/>
                    <a:pt x="6" y="10"/>
                    <a:pt x="6" y="12"/>
                  </a:cubicBezTo>
                  <a:cubicBezTo>
                    <a:pt x="6" y="25"/>
                    <a:pt x="6" y="25"/>
                    <a:pt x="6"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8" y="18"/>
                  </a:cubicBezTo>
                  <a:cubicBezTo>
                    <a:pt x="18" y="18"/>
                    <a:pt x="18" y="18"/>
                    <a:pt x="18" y="18"/>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10" name="Freeform 95"/>
            <p:cNvSpPr>
              <a:spLocks/>
            </p:cNvSpPr>
            <p:nvPr/>
          </p:nvSpPr>
          <p:spPr bwMode="auto">
            <a:xfrm>
              <a:off x="2132013" y="3254375"/>
              <a:ext cx="49213" cy="82550"/>
            </a:xfrm>
            <a:custGeom>
              <a:avLst/>
              <a:gdLst>
                <a:gd name="T0" fmla="*/ 31 w 31"/>
                <a:gd name="T1" fmla="*/ 52 h 52"/>
                <a:gd name="T2" fmla="*/ 0 w 31"/>
                <a:gd name="T3" fmla="*/ 52 h 52"/>
                <a:gd name="T4" fmla="*/ 0 w 31"/>
                <a:gd name="T5" fmla="*/ 0 h 52"/>
                <a:gd name="T6" fmla="*/ 31 w 31"/>
                <a:gd name="T7" fmla="*/ 0 h 52"/>
                <a:gd name="T8" fmla="*/ 31 w 31"/>
                <a:gd name="T9" fmla="*/ 11 h 52"/>
                <a:gd name="T10" fmla="*/ 12 w 31"/>
                <a:gd name="T11" fmla="*/ 11 h 52"/>
                <a:gd name="T12" fmla="*/ 12 w 31"/>
                <a:gd name="T13" fmla="*/ 21 h 52"/>
                <a:gd name="T14" fmla="*/ 28 w 31"/>
                <a:gd name="T15" fmla="*/ 21 h 52"/>
                <a:gd name="T16" fmla="*/ 28 w 31"/>
                <a:gd name="T17" fmla="*/ 31 h 52"/>
                <a:gd name="T18" fmla="*/ 12 w 31"/>
                <a:gd name="T19" fmla="*/ 31 h 52"/>
                <a:gd name="T20" fmla="*/ 12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1"/>
                  </a:lnTo>
                  <a:lnTo>
                    <a:pt x="12" y="11"/>
                  </a:lnTo>
                  <a:lnTo>
                    <a:pt x="12" y="21"/>
                  </a:lnTo>
                  <a:lnTo>
                    <a:pt x="28" y="21"/>
                  </a:lnTo>
                  <a:lnTo>
                    <a:pt x="28" y="31"/>
                  </a:lnTo>
                  <a:lnTo>
                    <a:pt x="12" y="31"/>
                  </a:lnTo>
                  <a:lnTo>
                    <a:pt x="12" y="43"/>
                  </a:lnTo>
                  <a:lnTo>
                    <a:pt x="31" y="43"/>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311" name="San Antonio"/>
          <p:cNvGrpSpPr/>
          <p:nvPr/>
        </p:nvGrpSpPr>
        <p:grpSpPr>
          <a:xfrm>
            <a:off x="1981200" y="3580078"/>
            <a:ext cx="875825" cy="201455"/>
            <a:chOff x="1520825" y="3679825"/>
            <a:chExt cx="973138" cy="223838"/>
          </a:xfrm>
        </p:grpSpPr>
        <p:sp>
          <p:nvSpPr>
            <p:cNvPr id="312" name="Rectangle 96"/>
            <p:cNvSpPr>
              <a:spLocks noChangeArrowheads="1"/>
            </p:cNvSpPr>
            <p:nvPr/>
          </p:nvSpPr>
          <p:spPr bwMode="auto">
            <a:xfrm>
              <a:off x="1520825" y="3679825"/>
              <a:ext cx="973138" cy="223838"/>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13" name="Freeform 97"/>
            <p:cNvSpPr>
              <a:spLocks/>
            </p:cNvSpPr>
            <p:nvPr/>
          </p:nvSpPr>
          <p:spPr bwMode="auto">
            <a:xfrm>
              <a:off x="1592263" y="3751263"/>
              <a:ext cx="55563" cy="84138"/>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3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6" y="21"/>
                    <a:pt x="7" y="21"/>
                  </a:cubicBezTo>
                  <a:cubicBezTo>
                    <a:pt x="8" y="21"/>
                    <a:pt x="8" y="21"/>
                    <a:pt x="9" y="21"/>
                  </a:cubicBezTo>
                  <a:cubicBezTo>
                    <a:pt x="9" y="21"/>
                    <a:pt x="10" y="21"/>
                    <a:pt x="10" y="21"/>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9" y="16"/>
                    <a:pt x="8" y="15"/>
                  </a:cubicBezTo>
                  <a:cubicBezTo>
                    <a:pt x="7" y="15"/>
                    <a:pt x="6"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1"/>
                  </a:cubicBezTo>
                  <a:cubicBezTo>
                    <a:pt x="12" y="11"/>
                    <a:pt x="12" y="11"/>
                    <a:pt x="13" y="12"/>
                  </a:cubicBezTo>
                  <a:cubicBezTo>
                    <a:pt x="14" y="12"/>
                    <a:pt x="15" y="13"/>
                    <a:pt x="15" y="13"/>
                  </a:cubicBezTo>
                  <a:cubicBezTo>
                    <a:pt x="16" y="14"/>
                    <a:pt x="16" y="15"/>
                    <a:pt x="17" y="16"/>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14" name="Freeform 98"/>
            <p:cNvSpPr>
              <a:spLocks noEditPoints="1"/>
            </p:cNvSpPr>
            <p:nvPr/>
          </p:nvSpPr>
          <p:spPr bwMode="auto">
            <a:xfrm>
              <a:off x="1655763" y="3751263"/>
              <a:ext cx="80963" cy="80963"/>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15" name="Freeform 99"/>
            <p:cNvSpPr>
              <a:spLocks/>
            </p:cNvSpPr>
            <p:nvPr/>
          </p:nvSpPr>
          <p:spPr bwMode="auto">
            <a:xfrm>
              <a:off x="1749425" y="3751263"/>
              <a:ext cx="71438" cy="80963"/>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9"/>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16" name="Freeform 100"/>
            <p:cNvSpPr>
              <a:spLocks noEditPoints="1"/>
            </p:cNvSpPr>
            <p:nvPr/>
          </p:nvSpPr>
          <p:spPr bwMode="auto">
            <a:xfrm>
              <a:off x="1866900" y="3751263"/>
              <a:ext cx="82550"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17" name="Freeform 101"/>
            <p:cNvSpPr>
              <a:spLocks/>
            </p:cNvSpPr>
            <p:nvPr/>
          </p:nvSpPr>
          <p:spPr bwMode="auto">
            <a:xfrm>
              <a:off x="1962150" y="3751263"/>
              <a:ext cx="74613"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18" name="Freeform 102"/>
            <p:cNvSpPr>
              <a:spLocks/>
            </p:cNvSpPr>
            <p:nvPr/>
          </p:nvSpPr>
          <p:spPr bwMode="auto">
            <a:xfrm>
              <a:off x="2049463" y="3751263"/>
              <a:ext cx="65088" cy="80963"/>
            </a:xfrm>
            <a:custGeom>
              <a:avLst/>
              <a:gdLst>
                <a:gd name="T0" fmla="*/ 41 w 41"/>
                <a:gd name="T1" fmla="*/ 10 h 51"/>
                <a:gd name="T2" fmla="*/ 25 w 41"/>
                <a:gd name="T3" fmla="*/ 10 h 51"/>
                <a:gd name="T4" fmla="*/ 25 w 41"/>
                <a:gd name="T5" fmla="*/ 51 h 51"/>
                <a:gd name="T6" fmla="*/ 15 w 41"/>
                <a:gd name="T7" fmla="*/ 51 h 51"/>
                <a:gd name="T8" fmla="*/ 15 w 41"/>
                <a:gd name="T9" fmla="*/ 10 h 51"/>
                <a:gd name="T10" fmla="*/ 0 w 41"/>
                <a:gd name="T11" fmla="*/ 10 h 51"/>
                <a:gd name="T12" fmla="*/ 0 w 41"/>
                <a:gd name="T13" fmla="*/ 0 h 51"/>
                <a:gd name="T14" fmla="*/ 41 w 41"/>
                <a:gd name="T15" fmla="*/ 0 h 51"/>
                <a:gd name="T16" fmla="*/ 41 w 41"/>
                <a:gd name="T1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1">
                  <a:moveTo>
                    <a:pt x="41" y="10"/>
                  </a:moveTo>
                  <a:lnTo>
                    <a:pt x="25" y="10"/>
                  </a:lnTo>
                  <a:lnTo>
                    <a:pt x="25" y="51"/>
                  </a:lnTo>
                  <a:lnTo>
                    <a:pt x="15" y="51"/>
                  </a:lnTo>
                  <a:lnTo>
                    <a:pt x="15" y="10"/>
                  </a:lnTo>
                  <a:lnTo>
                    <a:pt x="0" y="10"/>
                  </a:lnTo>
                  <a:lnTo>
                    <a:pt x="0" y="0"/>
                  </a:lnTo>
                  <a:lnTo>
                    <a:pt x="41" y="0"/>
                  </a:lnTo>
                  <a:lnTo>
                    <a:pt x="41"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19" name="Freeform 103"/>
            <p:cNvSpPr>
              <a:spLocks noEditPoints="1"/>
            </p:cNvSpPr>
            <p:nvPr/>
          </p:nvSpPr>
          <p:spPr bwMode="auto">
            <a:xfrm>
              <a:off x="2117725" y="3751263"/>
              <a:ext cx="79375" cy="84138"/>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9" y="0"/>
                    <a:pt x="12" y="0"/>
                  </a:cubicBezTo>
                  <a:cubicBezTo>
                    <a:pt x="16" y="0"/>
                    <a:pt x="19" y="1"/>
                    <a:pt x="21" y="3"/>
                  </a:cubicBezTo>
                  <a:cubicBezTo>
                    <a:pt x="23" y="6"/>
                    <a:pt x="24" y="9"/>
                    <a:pt x="24" y="13"/>
                  </a:cubicBezTo>
                  <a:cubicBezTo>
                    <a:pt x="24" y="16"/>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6"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20" name="Freeform 104"/>
            <p:cNvSpPr>
              <a:spLocks/>
            </p:cNvSpPr>
            <p:nvPr/>
          </p:nvSpPr>
          <p:spPr bwMode="auto">
            <a:xfrm>
              <a:off x="2212975" y="3751263"/>
              <a:ext cx="74613"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8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8" y="17"/>
                    <a:pt x="18" y="17"/>
                    <a:pt x="18"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21" name="Rectangle 105"/>
            <p:cNvSpPr>
              <a:spLocks noChangeArrowheads="1"/>
            </p:cNvSpPr>
            <p:nvPr/>
          </p:nvSpPr>
          <p:spPr bwMode="auto">
            <a:xfrm>
              <a:off x="2308225" y="3751263"/>
              <a:ext cx="19050" cy="809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22" name="Freeform 106"/>
            <p:cNvSpPr>
              <a:spLocks noEditPoints="1"/>
            </p:cNvSpPr>
            <p:nvPr/>
          </p:nvSpPr>
          <p:spPr bwMode="auto">
            <a:xfrm>
              <a:off x="2339975" y="3751263"/>
              <a:ext cx="82550" cy="84138"/>
            </a:xfrm>
            <a:custGeom>
              <a:avLst/>
              <a:gdLst>
                <a:gd name="T0" fmla="*/ 13 w 25"/>
                <a:gd name="T1" fmla="*/ 26 h 26"/>
                <a:gd name="T2" fmla="*/ 4 w 25"/>
                <a:gd name="T3" fmla="*/ 22 h 26"/>
                <a:gd name="T4" fmla="*/ 0 w 25"/>
                <a:gd name="T5" fmla="*/ 13 h 26"/>
                <a:gd name="T6" fmla="*/ 4 w 25"/>
                <a:gd name="T7" fmla="*/ 3 h 26"/>
                <a:gd name="T8" fmla="*/ 13 w 25"/>
                <a:gd name="T9" fmla="*/ 0 h 26"/>
                <a:gd name="T10" fmla="*/ 22 w 25"/>
                <a:gd name="T11" fmla="*/ 3 h 26"/>
                <a:gd name="T12" fmla="*/ 25 w 25"/>
                <a:gd name="T13" fmla="*/ 13 h 26"/>
                <a:gd name="T14" fmla="*/ 22 w 25"/>
                <a:gd name="T15" fmla="*/ 22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2"/>
                  </a:cubicBezTo>
                  <a:cubicBezTo>
                    <a:pt x="2" y="20"/>
                    <a:pt x="0" y="17"/>
                    <a:pt x="0" y="13"/>
                  </a:cubicBezTo>
                  <a:cubicBezTo>
                    <a:pt x="0" y="9"/>
                    <a:pt x="2" y="6"/>
                    <a:pt x="4" y="3"/>
                  </a:cubicBezTo>
                  <a:cubicBezTo>
                    <a:pt x="6" y="1"/>
                    <a:pt x="9" y="0"/>
                    <a:pt x="13" y="0"/>
                  </a:cubicBezTo>
                  <a:cubicBezTo>
                    <a:pt x="17" y="0"/>
                    <a:pt x="20" y="1"/>
                    <a:pt x="22" y="3"/>
                  </a:cubicBezTo>
                  <a:cubicBezTo>
                    <a:pt x="24" y="6"/>
                    <a:pt x="25" y="9"/>
                    <a:pt x="25" y="13"/>
                  </a:cubicBezTo>
                  <a:cubicBezTo>
                    <a:pt x="25" y="16"/>
                    <a:pt x="24" y="20"/>
                    <a:pt x="22" y="22"/>
                  </a:cubicBezTo>
                  <a:cubicBezTo>
                    <a:pt x="19" y="25"/>
                    <a:pt x="16" y="26"/>
                    <a:pt x="13" y="26"/>
                  </a:cubicBezTo>
                  <a:close/>
                  <a:moveTo>
                    <a:pt x="13" y="5"/>
                  </a:moveTo>
                  <a:cubicBezTo>
                    <a:pt x="11" y="5"/>
                    <a:pt x="9" y="5"/>
                    <a:pt x="8" y="7"/>
                  </a:cubicBezTo>
                  <a:cubicBezTo>
                    <a:pt x="7" y="8"/>
                    <a:pt x="6" y="10"/>
                    <a:pt x="6" y="13"/>
                  </a:cubicBezTo>
                  <a:cubicBezTo>
                    <a:pt x="6" y="15"/>
                    <a:pt x="7" y="17"/>
                    <a:pt x="8" y="19"/>
                  </a:cubicBezTo>
                  <a:cubicBezTo>
                    <a:pt x="9" y="20"/>
                    <a:pt x="11" y="21"/>
                    <a:pt x="13" y="21"/>
                  </a:cubicBezTo>
                  <a:cubicBezTo>
                    <a:pt x="15" y="21"/>
                    <a:pt x="16" y="20"/>
                    <a:pt x="17" y="19"/>
                  </a:cubicBezTo>
                  <a:cubicBezTo>
                    <a:pt x="19" y="17"/>
                    <a:pt x="19" y="15"/>
                    <a:pt x="19" y="13"/>
                  </a:cubicBezTo>
                  <a:cubicBezTo>
                    <a:pt x="19" y="10"/>
                    <a:pt x="19" y="8"/>
                    <a:pt x="17" y="7"/>
                  </a:cubicBezTo>
                  <a:cubicBezTo>
                    <a:pt x="16" y="5"/>
                    <a:pt x="15"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323" name="Chicago"/>
          <p:cNvGrpSpPr/>
          <p:nvPr/>
        </p:nvGrpSpPr>
        <p:grpSpPr>
          <a:xfrm>
            <a:off x="3284220" y="2419934"/>
            <a:ext cx="645796" cy="202883"/>
            <a:chOff x="3122613" y="2400300"/>
            <a:chExt cx="717550" cy="225425"/>
          </a:xfrm>
        </p:grpSpPr>
        <p:sp>
          <p:nvSpPr>
            <p:cNvPr id="324" name="Rectangle 107"/>
            <p:cNvSpPr>
              <a:spLocks noChangeArrowheads="1"/>
            </p:cNvSpPr>
            <p:nvPr/>
          </p:nvSpPr>
          <p:spPr bwMode="auto">
            <a:xfrm>
              <a:off x="3122613" y="2400300"/>
              <a:ext cx="717550" cy="22542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25" name="Freeform 108"/>
            <p:cNvSpPr>
              <a:spLocks/>
            </p:cNvSpPr>
            <p:nvPr/>
          </p:nvSpPr>
          <p:spPr bwMode="auto">
            <a:xfrm>
              <a:off x="3222626" y="2468563"/>
              <a:ext cx="61913" cy="87313"/>
            </a:xfrm>
            <a:custGeom>
              <a:avLst/>
              <a:gdLst>
                <a:gd name="T0" fmla="*/ 19 w 19"/>
                <a:gd name="T1" fmla="*/ 25 h 27"/>
                <a:gd name="T2" fmla="*/ 12 w 19"/>
                <a:gd name="T3" fmla="*/ 27 h 27"/>
                <a:gd name="T4" fmla="*/ 3 w 19"/>
                <a:gd name="T5" fmla="*/ 23 h 27"/>
                <a:gd name="T6" fmla="*/ 0 w 19"/>
                <a:gd name="T7" fmla="*/ 14 h 27"/>
                <a:gd name="T8" fmla="*/ 3 w 19"/>
                <a:gd name="T9" fmla="*/ 4 h 27"/>
                <a:gd name="T10" fmla="*/ 13 w 19"/>
                <a:gd name="T11" fmla="*/ 0 h 27"/>
                <a:gd name="T12" fmla="*/ 19 w 19"/>
                <a:gd name="T13" fmla="*/ 1 h 27"/>
                <a:gd name="T14" fmla="*/ 19 w 19"/>
                <a:gd name="T15" fmla="*/ 7 h 27"/>
                <a:gd name="T16" fmla="*/ 13 w 19"/>
                <a:gd name="T17" fmla="*/ 5 h 27"/>
                <a:gd name="T18" fmla="*/ 8 w 19"/>
                <a:gd name="T19" fmla="*/ 8 h 27"/>
                <a:gd name="T20" fmla="*/ 6 w 19"/>
                <a:gd name="T21" fmla="*/ 14 h 27"/>
                <a:gd name="T22" fmla="*/ 8 w 19"/>
                <a:gd name="T23" fmla="*/ 19 h 27"/>
                <a:gd name="T24" fmla="*/ 13 w 19"/>
                <a:gd name="T25" fmla="*/ 22 h 27"/>
                <a:gd name="T26" fmla="*/ 19 w 19"/>
                <a:gd name="T27" fmla="*/ 20 h 27"/>
                <a:gd name="T28" fmla="*/ 19 w 19"/>
                <a:gd name="T2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7">
                  <a:moveTo>
                    <a:pt x="19" y="25"/>
                  </a:moveTo>
                  <a:cubicBezTo>
                    <a:pt x="17" y="26"/>
                    <a:pt x="15" y="27"/>
                    <a:pt x="12" y="27"/>
                  </a:cubicBezTo>
                  <a:cubicBezTo>
                    <a:pt x="8" y="27"/>
                    <a:pt x="5" y="25"/>
                    <a:pt x="3" y="23"/>
                  </a:cubicBezTo>
                  <a:cubicBezTo>
                    <a:pt x="1" y="21"/>
                    <a:pt x="0" y="18"/>
                    <a:pt x="0" y="14"/>
                  </a:cubicBezTo>
                  <a:cubicBezTo>
                    <a:pt x="0" y="10"/>
                    <a:pt x="1" y="7"/>
                    <a:pt x="3" y="4"/>
                  </a:cubicBezTo>
                  <a:cubicBezTo>
                    <a:pt x="6" y="2"/>
                    <a:pt x="9" y="0"/>
                    <a:pt x="13" y="0"/>
                  </a:cubicBezTo>
                  <a:cubicBezTo>
                    <a:pt x="15" y="0"/>
                    <a:pt x="18" y="1"/>
                    <a:pt x="19" y="1"/>
                  </a:cubicBezTo>
                  <a:cubicBezTo>
                    <a:pt x="19" y="7"/>
                    <a:pt x="19" y="7"/>
                    <a:pt x="19" y="7"/>
                  </a:cubicBezTo>
                  <a:cubicBezTo>
                    <a:pt x="18" y="6"/>
                    <a:pt x="16" y="5"/>
                    <a:pt x="13" y="5"/>
                  </a:cubicBezTo>
                  <a:cubicBezTo>
                    <a:pt x="11" y="5"/>
                    <a:pt x="9" y="6"/>
                    <a:pt x="8" y="8"/>
                  </a:cubicBezTo>
                  <a:cubicBezTo>
                    <a:pt x="6" y="9"/>
                    <a:pt x="6" y="11"/>
                    <a:pt x="6" y="14"/>
                  </a:cubicBezTo>
                  <a:cubicBezTo>
                    <a:pt x="6" y="16"/>
                    <a:pt x="6" y="18"/>
                    <a:pt x="8" y="19"/>
                  </a:cubicBezTo>
                  <a:cubicBezTo>
                    <a:pt x="9" y="21"/>
                    <a:pt x="11" y="22"/>
                    <a:pt x="13" y="22"/>
                  </a:cubicBezTo>
                  <a:cubicBezTo>
                    <a:pt x="15" y="22"/>
                    <a:pt x="17" y="21"/>
                    <a:pt x="19" y="20"/>
                  </a:cubicBezTo>
                  <a:lnTo>
                    <a:pt x="19"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26" name="Freeform 109"/>
            <p:cNvSpPr>
              <a:spLocks/>
            </p:cNvSpPr>
            <p:nvPr/>
          </p:nvSpPr>
          <p:spPr bwMode="auto">
            <a:xfrm>
              <a:off x="3300413" y="2471738"/>
              <a:ext cx="71438" cy="80963"/>
            </a:xfrm>
            <a:custGeom>
              <a:avLst/>
              <a:gdLst>
                <a:gd name="T0" fmla="*/ 45 w 45"/>
                <a:gd name="T1" fmla="*/ 51 h 51"/>
                <a:gd name="T2" fmla="*/ 33 w 45"/>
                <a:gd name="T3" fmla="*/ 51 h 51"/>
                <a:gd name="T4" fmla="*/ 33 w 45"/>
                <a:gd name="T5" fmla="*/ 31 h 51"/>
                <a:gd name="T6" fmla="*/ 12 w 45"/>
                <a:gd name="T7" fmla="*/ 31 h 51"/>
                <a:gd name="T8" fmla="*/ 12 w 45"/>
                <a:gd name="T9" fmla="*/ 51 h 51"/>
                <a:gd name="T10" fmla="*/ 0 w 45"/>
                <a:gd name="T11" fmla="*/ 51 h 51"/>
                <a:gd name="T12" fmla="*/ 0 w 45"/>
                <a:gd name="T13" fmla="*/ 0 h 51"/>
                <a:gd name="T14" fmla="*/ 12 w 45"/>
                <a:gd name="T15" fmla="*/ 0 h 51"/>
                <a:gd name="T16" fmla="*/ 12 w 45"/>
                <a:gd name="T17" fmla="*/ 21 h 51"/>
                <a:gd name="T18" fmla="*/ 33 w 45"/>
                <a:gd name="T19" fmla="*/ 21 h 51"/>
                <a:gd name="T20" fmla="*/ 33 w 45"/>
                <a:gd name="T21" fmla="*/ 0 h 51"/>
                <a:gd name="T22" fmla="*/ 45 w 45"/>
                <a:gd name="T23" fmla="*/ 0 h 51"/>
                <a:gd name="T24" fmla="*/ 45 w 45"/>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45" y="51"/>
                  </a:moveTo>
                  <a:lnTo>
                    <a:pt x="33" y="51"/>
                  </a:lnTo>
                  <a:lnTo>
                    <a:pt x="33" y="31"/>
                  </a:lnTo>
                  <a:lnTo>
                    <a:pt x="12" y="31"/>
                  </a:lnTo>
                  <a:lnTo>
                    <a:pt x="12" y="51"/>
                  </a:lnTo>
                  <a:lnTo>
                    <a:pt x="0" y="51"/>
                  </a:lnTo>
                  <a:lnTo>
                    <a:pt x="0" y="0"/>
                  </a:lnTo>
                  <a:lnTo>
                    <a:pt x="12" y="0"/>
                  </a:lnTo>
                  <a:lnTo>
                    <a:pt x="12" y="21"/>
                  </a:lnTo>
                  <a:lnTo>
                    <a:pt x="33" y="21"/>
                  </a:lnTo>
                  <a:lnTo>
                    <a:pt x="33" y="0"/>
                  </a:lnTo>
                  <a:lnTo>
                    <a:pt x="45" y="0"/>
                  </a:lnTo>
                  <a:lnTo>
                    <a:pt x="45"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27" name="Rectangle 110"/>
            <p:cNvSpPr>
              <a:spLocks noChangeArrowheads="1"/>
            </p:cNvSpPr>
            <p:nvPr/>
          </p:nvSpPr>
          <p:spPr bwMode="auto">
            <a:xfrm>
              <a:off x="3392488" y="2471738"/>
              <a:ext cx="19050" cy="809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28" name="Freeform 111"/>
            <p:cNvSpPr>
              <a:spLocks/>
            </p:cNvSpPr>
            <p:nvPr/>
          </p:nvSpPr>
          <p:spPr bwMode="auto">
            <a:xfrm>
              <a:off x="3427413" y="2468563"/>
              <a:ext cx="61913" cy="87313"/>
            </a:xfrm>
            <a:custGeom>
              <a:avLst/>
              <a:gdLst>
                <a:gd name="T0" fmla="*/ 19 w 19"/>
                <a:gd name="T1" fmla="*/ 25 h 27"/>
                <a:gd name="T2" fmla="*/ 12 w 19"/>
                <a:gd name="T3" fmla="*/ 27 h 27"/>
                <a:gd name="T4" fmla="*/ 3 w 19"/>
                <a:gd name="T5" fmla="*/ 23 h 27"/>
                <a:gd name="T6" fmla="*/ 0 w 19"/>
                <a:gd name="T7" fmla="*/ 14 h 27"/>
                <a:gd name="T8" fmla="*/ 3 w 19"/>
                <a:gd name="T9" fmla="*/ 4 h 27"/>
                <a:gd name="T10" fmla="*/ 13 w 19"/>
                <a:gd name="T11" fmla="*/ 0 h 27"/>
                <a:gd name="T12" fmla="*/ 19 w 19"/>
                <a:gd name="T13" fmla="*/ 1 h 27"/>
                <a:gd name="T14" fmla="*/ 19 w 19"/>
                <a:gd name="T15" fmla="*/ 7 h 27"/>
                <a:gd name="T16" fmla="*/ 13 w 19"/>
                <a:gd name="T17" fmla="*/ 5 h 27"/>
                <a:gd name="T18" fmla="*/ 8 w 19"/>
                <a:gd name="T19" fmla="*/ 8 h 27"/>
                <a:gd name="T20" fmla="*/ 6 w 19"/>
                <a:gd name="T21" fmla="*/ 14 h 27"/>
                <a:gd name="T22" fmla="*/ 8 w 19"/>
                <a:gd name="T23" fmla="*/ 19 h 27"/>
                <a:gd name="T24" fmla="*/ 13 w 19"/>
                <a:gd name="T25" fmla="*/ 22 h 27"/>
                <a:gd name="T26" fmla="*/ 19 w 19"/>
                <a:gd name="T27" fmla="*/ 20 h 27"/>
                <a:gd name="T28" fmla="*/ 19 w 19"/>
                <a:gd name="T2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7">
                  <a:moveTo>
                    <a:pt x="19" y="25"/>
                  </a:moveTo>
                  <a:cubicBezTo>
                    <a:pt x="17" y="26"/>
                    <a:pt x="15" y="27"/>
                    <a:pt x="12" y="27"/>
                  </a:cubicBezTo>
                  <a:cubicBezTo>
                    <a:pt x="8" y="27"/>
                    <a:pt x="5" y="25"/>
                    <a:pt x="3" y="23"/>
                  </a:cubicBezTo>
                  <a:cubicBezTo>
                    <a:pt x="1" y="21"/>
                    <a:pt x="0" y="18"/>
                    <a:pt x="0" y="14"/>
                  </a:cubicBezTo>
                  <a:cubicBezTo>
                    <a:pt x="0" y="10"/>
                    <a:pt x="1" y="7"/>
                    <a:pt x="3" y="4"/>
                  </a:cubicBezTo>
                  <a:cubicBezTo>
                    <a:pt x="6" y="2"/>
                    <a:pt x="9" y="0"/>
                    <a:pt x="13" y="0"/>
                  </a:cubicBezTo>
                  <a:cubicBezTo>
                    <a:pt x="16" y="0"/>
                    <a:pt x="18" y="1"/>
                    <a:pt x="19" y="1"/>
                  </a:cubicBezTo>
                  <a:cubicBezTo>
                    <a:pt x="19" y="7"/>
                    <a:pt x="19" y="7"/>
                    <a:pt x="19" y="7"/>
                  </a:cubicBezTo>
                  <a:cubicBezTo>
                    <a:pt x="18" y="6"/>
                    <a:pt x="16" y="5"/>
                    <a:pt x="13" y="5"/>
                  </a:cubicBezTo>
                  <a:cubicBezTo>
                    <a:pt x="11" y="5"/>
                    <a:pt x="9" y="6"/>
                    <a:pt x="8" y="8"/>
                  </a:cubicBezTo>
                  <a:cubicBezTo>
                    <a:pt x="6" y="9"/>
                    <a:pt x="6" y="11"/>
                    <a:pt x="6" y="14"/>
                  </a:cubicBezTo>
                  <a:cubicBezTo>
                    <a:pt x="6" y="16"/>
                    <a:pt x="6" y="18"/>
                    <a:pt x="8" y="19"/>
                  </a:cubicBezTo>
                  <a:cubicBezTo>
                    <a:pt x="9" y="21"/>
                    <a:pt x="11" y="22"/>
                    <a:pt x="13" y="22"/>
                  </a:cubicBezTo>
                  <a:cubicBezTo>
                    <a:pt x="15" y="22"/>
                    <a:pt x="17" y="21"/>
                    <a:pt x="19" y="20"/>
                  </a:cubicBezTo>
                  <a:lnTo>
                    <a:pt x="19"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29" name="Freeform 112"/>
            <p:cNvSpPr>
              <a:spLocks noEditPoints="1"/>
            </p:cNvSpPr>
            <p:nvPr/>
          </p:nvSpPr>
          <p:spPr bwMode="auto">
            <a:xfrm>
              <a:off x="3495676" y="2471738"/>
              <a:ext cx="82550"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3 w 25"/>
                <a:gd name="T25" fmla="*/ 4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4"/>
                  </a:cubicBezTo>
                  <a:cubicBezTo>
                    <a:pt x="13" y="4"/>
                    <a:pt x="13" y="4"/>
                    <a:pt x="13" y="4"/>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30" name="Freeform 113"/>
            <p:cNvSpPr>
              <a:spLocks/>
            </p:cNvSpPr>
            <p:nvPr/>
          </p:nvSpPr>
          <p:spPr bwMode="auto">
            <a:xfrm>
              <a:off x="3584576" y="2468563"/>
              <a:ext cx="71438" cy="87313"/>
            </a:xfrm>
            <a:custGeom>
              <a:avLst/>
              <a:gdLst>
                <a:gd name="T0" fmla="*/ 22 w 22"/>
                <a:gd name="T1" fmla="*/ 24 h 27"/>
                <a:gd name="T2" fmla="*/ 13 w 22"/>
                <a:gd name="T3" fmla="*/ 27 h 27"/>
                <a:gd name="T4" fmla="*/ 4 w 22"/>
                <a:gd name="T5" fmla="*/ 23 h 27"/>
                <a:gd name="T6" fmla="*/ 0 w 22"/>
                <a:gd name="T7" fmla="*/ 14 h 27"/>
                <a:gd name="T8" fmla="*/ 4 w 22"/>
                <a:gd name="T9" fmla="*/ 4 h 27"/>
                <a:gd name="T10" fmla="*/ 14 w 22"/>
                <a:gd name="T11" fmla="*/ 0 h 27"/>
                <a:gd name="T12" fmla="*/ 21 w 22"/>
                <a:gd name="T13" fmla="*/ 2 h 27"/>
                <a:gd name="T14" fmla="*/ 21 w 22"/>
                <a:gd name="T15" fmla="*/ 7 h 27"/>
                <a:gd name="T16" fmla="*/ 14 w 22"/>
                <a:gd name="T17" fmla="*/ 5 h 27"/>
                <a:gd name="T18" fmla="*/ 8 w 22"/>
                <a:gd name="T19" fmla="*/ 8 h 27"/>
                <a:gd name="T20" fmla="*/ 6 w 22"/>
                <a:gd name="T21" fmla="*/ 14 h 27"/>
                <a:gd name="T22" fmla="*/ 8 w 22"/>
                <a:gd name="T23" fmla="*/ 20 h 27"/>
                <a:gd name="T24" fmla="*/ 13 w 22"/>
                <a:gd name="T25" fmla="*/ 22 h 27"/>
                <a:gd name="T26" fmla="*/ 17 w 22"/>
                <a:gd name="T27" fmla="*/ 21 h 27"/>
                <a:gd name="T28" fmla="*/ 17 w 22"/>
                <a:gd name="T29" fmla="*/ 16 h 27"/>
                <a:gd name="T30" fmla="*/ 12 w 22"/>
                <a:gd name="T31" fmla="*/ 16 h 27"/>
                <a:gd name="T32" fmla="*/ 12 w 22"/>
                <a:gd name="T33" fmla="*/ 12 h 27"/>
                <a:gd name="T34" fmla="*/ 22 w 22"/>
                <a:gd name="T35" fmla="*/ 12 h 27"/>
                <a:gd name="T36" fmla="*/ 22 w 22"/>
                <a:gd name="T3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22" y="24"/>
                  </a:moveTo>
                  <a:cubicBezTo>
                    <a:pt x="20" y="26"/>
                    <a:pt x="17" y="27"/>
                    <a:pt x="13" y="27"/>
                  </a:cubicBezTo>
                  <a:cubicBezTo>
                    <a:pt x="9" y="27"/>
                    <a:pt x="6" y="25"/>
                    <a:pt x="4" y="23"/>
                  </a:cubicBezTo>
                  <a:cubicBezTo>
                    <a:pt x="1" y="21"/>
                    <a:pt x="0" y="18"/>
                    <a:pt x="0" y="14"/>
                  </a:cubicBezTo>
                  <a:cubicBezTo>
                    <a:pt x="0" y="10"/>
                    <a:pt x="1" y="7"/>
                    <a:pt x="4" y="4"/>
                  </a:cubicBezTo>
                  <a:cubicBezTo>
                    <a:pt x="7" y="2"/>
                    <a:pt x="10" y="0"/>
                    <a:pt x="14" y="0"/>
                  </a:cubicBezTo>
                  <a:cubicBezTo>
                    <a:pt x="17" y="0"/>
                    <a:pt x="19" y="1"/>
                    <a:pt x="21" y="2"/>
                  </a:cubicBezTo>
                  <a:cubicBezTo>
                    <a:pt x="21" y="7"/>
                    <a:pt x="21" y="7"/>
                    <a:pt x="21" y="7"/>
                  </a:cubicBezTo>
                  <a:cubicBezTo>
                    <a:pt x="19" y="6"/>
                    <a:pt x="17" y="5"/>
                    <a:pt x="14" y="5"/>
                  </a:cubicBezTo>
                  <a:cubicBezTo>
                    <a:pt x="12" y="5"/>
                    <a:pt x="10" y="6"/>
                    <a:pt x="8" y="8"/>
                  </a:cubicBezTo>
                  <a:cubicBezTo>
                    <a:pt x="7" y="9"/>
                    <a:pt x="6" y="11"/>
                    <a:pt x="6" y="14"/>
                  </a:cubicBezTo>
                  <a:cubicBezTo>
                    <a:pt x="6" y="16"/>
                    <a:pt x="7" y="18"/>
                    <a:pt x="8" y="20"/>
                  </a:cubicBezTo>
                  <a:cubicBezTo>
                    <a:pt x="9" y="21"/>
                    <a:pt x="11" y="22"/>
                    <a:pt x="13" y="22"/>
                  </a:cubicBezTo>
                  <a:cubicBezTo>
                    <a:pt x="15" y="22"/>
                    <a:pt x="16" y="22"/>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31" name="Freeform 114"/>
            <p:cNvSpPr>
              <a:spLocks noEditPoints="1"/>
            </p:cNvSpPr>
            <p:nvPr/>
          </p:nvSpPr>
          <p:spPr bwMode="auto">
            <a:xfrm>
              <a:off x="3668713" y="2468563"/>
              <a:ext cx="82550" cy="87313"/>
            </a:xfrm>
            <a:custGeom>
              <a:avLst/>
              <a:gdLst>
                <a:gd name="T0" fmla="*/ 12 w 25"/>
                <a:gd name="T1" fmla="*/ 27 h 27"/>
                <a:gd name="T2" fmla="*/ 4 w 25"/>
                <a:gd name="T3" fmla="*/ 23 h 27"/>
                <a:gd name="T4" fmla="*/ 0 w 25"/>
                <a:gd name="T5" fmla="*/ 14 h 27"/>
                <a:gd name="T6" fmla="*/ 4 w 25"/>
                <a:gd name="T7" fmla="*/ 4 h 27"/>
                <a:gd name="T8" fmla="*/ 13 w 25"/>
                <a:gd name="T9" fmla="*/ 0 h 27"/>
                <a:gd name="T10" fmla="*/ 22 w 25"/>
                <a:gd name="T11" fmla="*/ 4 h 27"/>
                <a:gd name="T12" fmla="*/ 25 w 25"/>
                <a:gd name="T13" fmla="*/ 13 h 27"/>
                <a:gd name="T14" fmla="*/ 21 w 25"/>
                <a:gd name="T15" fmla="*/ 23 h 27"/>
                <a:gd name="T16" fmla="*/ 12 w 25"/>
                <a:gd name="T17" fmla="*/ 27 h 27"/>
                <a:gd name="T18" fmla="*/ 13 w 25"/>
                <a:gd name="T19" fmla="*/ 5 h 27"/>
                <a:gd name="T20" fmla="*/ 8 w 25"/>
                <a:gd name="T21" fmla="*/ 8 h 27"/>
                <a:gd name="T22" fmla="*/ 6 w 25"/>
                <a:gd name="T23" fmla="*/ 14 h 27"/>
                <a:gd name="T24" fmla="*/ 8 w 25"/>
                <a:gd name="T25" fmla="*/ 19 h 27"/>
                <a:gd name="T26" fmla="*/ 13 w 25"/>
                <a:gd name="T27" fmla="*/ 22 h 27"/>
                <a:gd name="T28" fmla="*/ 17 w 25"/>
                <a:gd name="T29" fmla="*/ 20 h 27"/>
                <a:gd name="T30" fmla="*/ 19 w 25"/>
                <a:gd name="T31" fmla="*/ 14 h 27"/>
                <a:gd name="T32" fmla="*/ 17 w 25"/>
                <a:gd name="T33" fmla="*/ 8 h 27"/>
                <a:gd name="T34" fmla="*/ 13 w 25"/>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12" y="27"/>
                  </a:moveTo>
                  <a:cubicBezTo>
                    <a:pt x="9" y="27"/>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7"/>
                    <a:pt x="12" y="27"/>
                  </a:cubicBezTo>
                  <a:close/>
                  <a:moveTo>
                    <a:pt x="13" y="5"/>
                  </a:moveTo>
                  <a:cubicBezTo>
                    <a:pt x="11" y="5"/>
                    <a:pt x="9" y="6"/>
                    <a:pt x="8" y="8"/>
                  </a:cubicBezTo>
                  <a:cubicBezTo>
                    <a:pt x="7" y="9"/>
                    <a:pt x="6" y="11"/>
                    <a:pt x="6" y="14"/>
                  </a:cubicBezTo>
                  <a:cubicBezTo>
                    <a:pt x="6" y="16"/>
                    <a:pt x="7" y="18"/>
                    <a:pt x="8" y="19"/>
                  </a:cubicBezTo>
                  <a:cubicBezTo>
                    <a:pt x="9" y="21"/>
                    <a:pt x="11" y="22"/>
                    <a:pt x="13" y="22"/>
                  </a:cubicBezTo>
                  <a:cubicBezTo>
                    <a:pt x="15" y="22"/>
                    <a:pt x="16" y="21"/>
                    <a:pt x="17" y="20"/>
                  </a:cubicBezTo>
                  <a:cubicBezTo>
                    <a:pt x="18" y="18"/>
                    <a:pt x="19" y="16"/>
                    <a:pt x="19" y="14"/>
                  </a:cubicBezTo>
                  <a:cubicBezTo>
                    <a:pt x="19" y="11"/>
                    <a:pt x="18" y="9"/>
                    <a:pt x="17" y="8"/>
                  </a:cubicBezTo>
                  <a:cubicBezTo>
                    <a:pt x="16" y="6"/>
                    <a:pt x="15"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332" name="Shanghai"/>
          <p:cNvGrpSpPr/>
          <p:nvPr/>
        </p:nvGrpSpPr>
        <p:grpSpPr>
          <a:xfrm>
            <a:off x="8893492" y="2164902"/>
            <a:ext cx="767239" cy="205740"/>
            <a:chOff x="9223375" y="2109788"/>
            <a:chExt cx="852488" cy="228600"/>
          </a:xfrm>
        </p:grpSpPr>
        <p:sp>
          <p:nvSpPr>
            <p:cNvPr id="333" name="Rectangle 115"/>
            <p:cNvSpPr>
              <a:spLocks noChangeArrowheads="1"/>
            </p:cNvSpPr>
            <p:nvPr/>
          </p:nvSpPr>
          <p:spPr bwMode="auto">
            <a:xfrm>
              <a:off x="9223375" y="2109788"/>
              <a:ext cx="852488" cy="228600"/>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34" name="Freeform 116"/>
            <p:cNvSpPr>
              <a:spLocks/>
            </p:cNvSpPr>
            <p:nvPr/>
          </p:nvSpPr>
          <p:spPr bwMode="auto">
            <a:xfrm>
              <a:off x="9318625" y="2181225"/>
              <a:ext cx="58738" cy="84138"/>
            </a:xfrm>
            <a:custGeom>
              <a:avLst/>
              <a:gdLst>
                <a:gd name="T0" fmla="*/ 0 w 18"/>
                <a:gd name="T1" fmla="*/ 25 h 26"/>
                <a:gd name="T2" fmla="*/ 0 w 18"/>
                <a:gd name="T3" fmla="*/ 19 h 26"/>
                <a:gd name="T4" fmla="*/ 4 w 18"/>
                <a:gd name="T5" fmla="*/ 21 h 26"/>
                <a:gd name="T6" fmla="*/ 7 w 18"/>
                <a:gd name="T7" fmla="*/ 22 h 26"/>
                <a:gd name="T8" fmla="*/ 9 w 18"/>
                <a:gd name="T9" fmla="*/ 22 h 26"/>
                <a:gd name="T10" fmla="*/ 10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5 h 26"/>
                <a:gd name="T30" fmla="*/ 3 w 18"/>
                <a:gd name="T31" fmla="*/ 2 h 26"/>
                <a:gd name="T32" fmla="*/ 6 w 18"/>
                <a:gd name="T33" fmla="*/ 1 h 26"/>
                <a:gd name="T34" fmla="*/ 10 w 18"/>
                <a:gd name="T35" fmla="*/ 0 h 26"/>
                <a:gd name="T36" fmla="*/ 14 w 18"/>
                <a:gd name="T37" fmla="*/ 1 h 26"/>
                <a:gd name="T38" fmla="*/ 16 w 18"/>
                <a:gd name="T39" fmla="*/ 1 h 26"/>
                <a:gd name="T40" fmla="*/ 16 w 18"/>
                <a:gd name="T41" fmla="*/ 7 h 26"/>
                <a:gd name="T42" fmla="*/ 15 w 18"/>
                <a:gd name="T43" fmla="*/ 6 h 26"/>
                <a:gd name="T44" fmla="*/ 13 w 18"/>
                <a:gd name="T45" fmla="*/ 5 h 26"/>
                <a:gd name="T46" fmla="*/ 12 w 18"/>
                <a:gd name="T47" fmla="*/ 5 h 26"/>
                <a:gd name="T48" fmla="*/ 10 w 18"/>
                <a:gd name="T49" fmla="*/ 5 h 26"/>
                <a:gd name="T50" fmla="*/ 9 w 18"/>
                <a:gd name="T51" fmla="*/ 5 h 26"/>
                <a:gd name="T52" fmla="*/ 7 w 18"/>
                <a:gd name="T53" fmla="*/ 6 h 26"/>
                <a:gd name="T54" fmla="*/ 6 w 18"/>
                <a:gd name="T55" fmla="*/ 6 h 26"/>
                <a:gd name="T56" fmla="*/ 6 w 18"/>
                <a:gd name="T57" fmla="*/ 7 h 26"/>
                <a:gd name="T58" fmla="*/ 7 w 18"/>
                <a:gd name="T59" fmla="*/ 9 h 26"/>
                <a:gd name="T60" fmla="*/ 7 w 18"/>
                <a:gd name="T61" fmla="*/ 9 h 26"/>
                <a:gd name="T62" fmla="*/ 9 w 18"/>
                <a:gd name="T63" fmla="*/ 10 h 26"/>
                <a:gd name="T64" fmla="*/ 11 w 18"/>
                <a:gd name="T65" fmla="*/ 11 h 26"/>
                <a:gd name="T66" fmla="*/ 14 w 18"/>
                <a:gd name="T67" fmla="*/ 13 h 26"/>
                <a:gd name="T68" fmla="*/ 16 w 18"/>
                <a:gd name="T69" fmla="*/ 14 h 26"/>
                <a:gd name="T70" fmla="*/ 17 w 18"/>
                <a:gd name="T71" fmla="*/ 16 h 26"/>
                <a:gd name="T72" fmla="*/ 18 w 18"/>
                <a:gd name="T73" fmla="*/ 19 h 26"/>
                <a:gd name="T74" fmla="*/ 17 w 18"/>
                <a:gd name="T75" fmla="*/ 22 h 26"/>
                <a:gd name="T76" fmla="*/ 15 w 18"/>
                <a:gd name="T77" fmla="*/ 25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2"/>
                    <a:pt x="10" y="21"/>
                  </a:cubicBezTo>
                  <a:cubicBezTo>
                    <a:pt x="11" y="21"/>
                    <a:pt x="11" y="21"/>
                    <a:pt x="11" y="20"/>
                  </a:cubicBezTo>
                  <a:cubicBezTo>
                    <a:pt x="11" y="20"/>
                    <a:pt x="12" y="20"/>
                    <a:pt x="12" y="19"/>
                  </a:cubicBezTo>
                  <a:cubicBezTo>
                    <a:pt x="12" y="19"/>
                    <a:pt x="11" y="19"/>
                    <a:pt x="11" y="18"/>
                  </a:cubicBezTo>
                  <a:cubicBezTo>
                    <a:pt x="11" y="18"/>
                    <a:pt x="10" y="17"/>
                    <a:pt x="10" y="17"/>
                  </a:cubicBezTo>
                  <a:cubicBezTo>
                    <a:pt x="9" y="17"/>
                    <a:pt x="9" y="16"/>
                    <a:pt x="8" y="16"/>
                  </a:cubicBezTo>
                  <a:cubicBezTo>
                    <a:pt x="8" y="16"/>
                    <a:pt x="7" y="15"/>
                    <a:pt x="6" y="15"/>
                  </a:cubicBezTo>
                  <a:cubicBezTo>
                    <a:pt x="4" y="14"/>
                    <a:pt x="3" y="13"/>
                    <a:pt x="2" y="12"/>
                  </a:cubicBezTo>
                  <a:cubicBezTo>
                    <a:pt x="1" y="11"/>
                    <a:pt x="0" y="10"/>
                    <a:pt x="0" y="8"/>
                  </a:cubicBezTo>
                  <a:cubicBezTo>
                    <a:pt x="0" y="7"/>
                    <a:pt x="0" y="5"/>
                    <a:pt x="1" y="5"/>
                  </a:cubicBezTo>
                  <a:cubicBezTo>
                    <a:pt x="2" y="4"/>
                    <a:pt x="2" y="3"/>
                    <a:pt x="3" y="2"/>
                  </a:cubicBezTo>
                  <a:cubicBezTo>
                    <a:pt x="4" y="2"/>
                    <a:pt x="5" y="1"/>
                    <a:pt x="6" y="1"/>
                  </a:cubicBezTo>
                  <a:cubicBezTo>
                    <a:pt x="8" y="1"/>
                    <a:pt x="9" y="0"/>
                    <a:pt x="10" y="0"/>
                  </a:cubicBezTo>
                  <a:cubicBezTo>
                    <a:pt x="11" y="0"/>
                    <a:pt x="13" y="0"/>
                    <a:pt x="14" y="1"/>
                  </a:cubicBezTo>
                  <a:cubicBezTo>
                    <a:pt x="15" y="1"/>
                    <a:pt x="16" y="1"/>
                    <a:pt x="16" y="1"/>
                  </a:cubicBezTo>
                  <a:cubicBezTo>
                    <a:pt x="16" y="7"/>
                    <a:pt x="16" y="7"/>
                    <a:pt x="16" y="7"/>
                  </a:cubicBezTo>
                  <a:cubicBezTo>
                    <a:pt x="16" y="6"/>
                    <a:pt x="16" y="6"/>
                    <a:pt x="15" y="6"/>
                  </a:cubicBezTo>
                  <a:cubicBezTo>
                    <a:pt x="15"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7" y="9"/>
                  </a:cubicBezTo>
                  <a:cubicBezTo>
                    <a:pt x="7" y="9"/>
                    <a:pt x="7" y="9"/>
                    <a:pt x="7" y="9"/>
                  </a:cubicBezTo>
                  <a:cubicBezTo>
                    <a:pt x="8" y="10"/>
                    <a:pt x="8" y="10"/>
                    <a:pt x="9" y="10"/>
                  </a:cubicBezTo>
                  <a:cubicBezTo>
                    <a:pt x="10" y="11"/>
                    <a:pt x="10" y="11"/>
                    <a:pt x="11" y="11"/>
                  </a:cubicBezTo>
                  <a:cubicBezTo>
                    <a:pt x="12" y="12"/>
                    <a:pt x="13" y="12"/>
                    <a:pt x="14" y="13"/>
                  </a:cubicBezTo>
                  <a:cubicBezTo>
                    <a:pt x="14" y="13"/>
                    <a:pt x="15" y="14"/>
                    <a:pt x="16" y="14"/>
                  </a:cubicBezTo>
                  <a:cubicBezTo>
                    <a:pt x="16" y="15"/>
                    <a:pt x="17" y="15"/>
                    <a:pt x="17" y="16"/>
                  </a:cubicBezTo>
                  <a:cubicBezTo>
                    <a:pt x="17" y="17"/>
                    <a:pt x="18" y="18"/>
                    <a:pt x="18" y="19"/>
                  </a:cubicBezTo>
                  <a:cubicBezTo>
                    <a:pt x="18" y="20"/>
                    <a:pt x="17" y="22"/>
                    <a:pt x="17" y="22"/>
                  </a:cubicBezTo>
                  <a:cubicBezTo>
                    <a:pt x="16" y="23"/>
                    <a:pt x="15" y="24"/>
                    <a:pt x="15" y="25"/>
                  </a:cubicBezTo>
                  <a:cubicBezTo>
                    <a:pt x="14" y="25"/>
                    <a:pt x="13" y="26"/>
                    <a:pt x="11" y="26"/>
                  </a:cubicBezTo>
                  <a:cubicBezTo>
                    <a:pt x="10" y="26"/>
                    <a:pt x="9" y="26"/>
                    <a:pt x="8" y="26"/>
                  </a:cubicBezTo>
                  <a:cubicBezTo>
                    <a:pt x="6" y="26"/>
                    <a:pt x="5" y="26"/>
                    <a:pt x="4" y="26"/>
                  </a:cubicBezTo>
                  <a:cubicBezTo>
                    <a:pt x="2" y="26"/>
                    <a:pt x="1" y="26"/>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35" name="Freeform 117"/>
            <p:cNvSpPr>
              <a:spLocks/>
            </p:cNvSpPr>
            <p:nvPr/>
          </p:nvSpPr>
          <p:spPr bwMode="auto">
            <a:xfrm>
              <a:off x="9390063" y="2184400"/>
              <a:ext cx="71438" cy="80963"/>
            </a:xfrm>
            <a:custGeom>
              <a:avLst/>
              <a:gdLst>
                <a:gd name="T0" fmla="*/ 45 w 45"/>
                <a:gd name="T1" fmla="*/ 51 h 51"/>
                <a:gd name="T2" fmla="*/ 33 w 45"/>
                <a:gd name="T3" fmla="*/ 51 h 51"/>
                <a:gd name="T4" fmla="*/ 33 w 45"/>
                <a:gd name="T5" fmla="*/ 31 h 51"/>
                <a:gd name="T6" fmla="*/ 13 w 45"/>
                <a:gd name="T7" fmla="*/ 31 h 51"/>
                <a:gd name="T8" fmla="*/ 13 w 45"/>
                <a:gd name="T9" fmla="*/ 51 h 51"/>
                <a:gd name="T10" fmla="*/ 0 w 45"/>
                <a:gd name="T11" fmla="*/ 51 h 51"/>
                <a:gd name="T12" fmla="*/ 0 w 45"/>
                <a:gd name="T13" fmla="*/ 0 h 51"/>
                <a:gd name="T14" fmla="*/ 13 w 45"/>
                <a:gd name="T15" fmla="*/ 0 h 51"/>
                <a:gd name="T16" fmla="*/ 13 w 45"/>
                <a:gd name="T17" fmla="*/ 21 h 51"/>
                <a:gd name="T18" fmla="*/ 33 w 45"/>
                <a:gd name="T19" fmla="*/ 21 h 51"/>
                <a:gd name="T20" fmla="*/ 33 w 45"/>
                <a:gd name="T21" fmla="*/ 0 h 51"/>
                <a:gd name="T22" fmla="*/ 45 w 45"/>
                <a:gd name="T23" fmla="*/ 0 h 51"/>
                <a:gd name="T24" fmla="*/ 45 w 45"/>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45" y="51"/>
                  </a:moveTo>
                  <a:lnTo>
                    <a:pt x="33" y="51"/>
                  </a:lnTo>
                  <a:lnTo>
                    <a:pt x="33" y="31"/>
                  </a:lnTo>
                  <a:lnTo>
                    <a:pt x="13" y="31"/>
                  </a:lnTo>
                  <a:lnTo>
                    <a:pt x="13" y="51"/>
                  </a:lnTo>
                  <a:lnTo>
                    <a:pt x="0" y="51"/>
                  </a:lnTo>
                  <a:lnTo>
                    <a:pt x="0" y="0"/>
                  </a:lnTo>
                  <a:lnTo>
                    <a:pt x="13" y="0"/>
                  </a:lnTo>
                  <a:lnTo>
                    <a:pt x="13" y="21"/>
                  </a:lnTo>
                  <a:lnTo>
                    <a:pt x="33" y="21"/>
                  </a:lnTo>
                  <a:lnTo>
                    <a:pt x="33" y="0"/>
                  </a:lnTo>
                  <a:lnTo>
                    <a:pt x="45" y="0"/>
                  </a:lnTo>
                  <a:lnTo>
                    <a:pt x="45"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36" name="Freeform 118"/>
            <p:cNvSpPr>
              <a:spLocks noEditPoints="1"/>
            </p:cNvSpPr>
            <p:nvPr/>
          </p:nvSpPr>
          <p:spPr bwMode="auto">
            <a:xfrm>
              <a:off x="9475788" y="2184400"/>
              <a:ext cx="77788" cy="80963"/>
            </a:xfrm>
            <a:custGeom>
              <a:avLst/>
              <a:gdLst>
                <a:gd name="T0" fmla="*/ 24 w 24"/>
                <a:gd name="T1" fmla="*/ 25 h 25"/>
                <a:gd name="T2" fmla="*/ 18 w 24"/>
                <a:gd name="T3" fmla="*/ 25 h 25"/>
                <a:gd name="T4" fmla="*/ 17 w 24"/>
                <a:gd name="T5" fmla="*/ 19 h 25"/>
                <a:gd name="T6" fmla="*/ 8 w 24"/>
                <a:gd name="T7" fmla="*/ 19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3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3" y="7"/>
                    <a:pt x="13" y="7"/>
                    <a:pt x="13"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37" name="Freeform 119"/>
            <p:cNvSpPr>
              <a:spLocks/>
            </p:cNvSpPr>
            <p:nvPr/>
          </p:nvSpPr>
          <p:spPr bwMode="auto">
            <a:xfrm>
              <a:off x="9566275" y="2184400"/>
              <a:ext cx="76200"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5" y="7"/>
                  </a:cubicBezTo>
                  <a:cubicBezTo>
                    <a:pt x="5" y="7"/>
                    <a:pt x="5" y="7"/>
                    <a:pt x="5" y="7"/>
                  </a:cubicBezTo>
                  <a:cubicBezTo>
                    <a:pt x="5" y="8"/>
                    <a:pt x="6" y="9"/>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7" y="15"/>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38" name="Freeform 120"/>
            <p:cNvSpPr>
              <a:spLocks/>
            </p:cNvSpPr>
            <p:nvPr/>
          </p:nvSpPr>
          <p:spPr bwMode="auto">
            <a:xfrm>
              <a:off x="9658350" y="2181225"/>
              <a:ext cx="71438" cy="84138"/>
            </a:xfrm>
            <a:custGeom>
              <a:avLst/>
              <a:gdLst>
                <a:gd name="T0" fmla="*/ 22 w 22"/>
                <a:gd name="T1" fmla="*/ 24 h 26"/>
                <a:gd name="T2" fmla="*/ 13 w 22"/>
                <a:gd name="T3" fmla="*/ 26 h 26"/>
                <a:gd name="T4" fmla="*/ 3 w 22"/>
                <a:gd name="T5" fmla="*/ 23 h 26"/>
                <a:gd name="T6" fmla="*/ 0 w 22"/>
                <a:gd name="T7" fmla="*/ 14 h 26"/>
                <a:gd name="T8" fmla="*/ 3 w 22"/>
                <a:gd name="T9" fmla="*/ 4 h 26"/>
                <a:gd name="T10" fmla="*/ 14 w 22"/>
                <a:gd name="T11" fmla="*/ 0 h 26"/>
                <a:gd name="T12" fmla="*/ 21 w 22"/>
                <a:gd name="T13" fmla="*/ 2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6 w 22"/>
                <a:gd name="T27" fmla="*/ 21 h 26"/>
                <a:gd name="T28" fmla="*/ 16 w 22"/>
                <a:gd name="T29" fmla="*/ 16 h 26"/>
                <a:gd name="T30" fmla="*/ 11 w 22"/>
                <a:gd name="T31" fmla="*/ 16 h 26"/>
                <a:gd name="T32" fmla="*/ 11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19" y="26"/>
                    <a:pt x="16" y="26"/>
                    <a:pt x="13" y="26"/>
                  </a:cubicBezTo>
                  <a:cubicBezTo>
                    <a:pt x="9" y="26"/>
                    <a:pt x="5" y="25"/>
                    <a:pt x="3" y="23"/>
                  </a:cubicBezTo>
                  <a:cubicBezTo>
                    <a:pt x="1" y="21"/>
                    <a:pt x="0" y="18"/>
                    <a:pt x="0" y="14"/>
                  </a:cubicBezTo>
                  <a:cubicBezTo>
                    <a:pt x="0" y="10"/>
                    <a:pt x="1" y="7"/>
                    <a:pt x="3" y="4"/>
                  </a:cubicBezTo>
                  <a:cubicBezTo>
                    <a:pt x="6" y="2"/>
                    <a:pt x="9" y="0"/>
                    <a:pt x="14" y="0"/>
                  </a:cubicBezTo>
                  <a:cubicBezTo>
                    <a:pt x="16" y="0"/>
                    <a:pt x="19" y="1"/>
                    <a:pt x="21" y="2"/>
                  </a:cubicBezTo>
                  <a:cubicBezTo>
                    <a:pt x="21" y="7"/>
                    <a:pt x="21" y="7"/>
                    <a:pt x="21" y="7"/>
                  </a:cubicBezTo>
                  <a:cubicBezTo>
                    <a:pt x="19" y="6"/>
                    <a:pt x="16" y="5"/>
                    <a:pt x="14" y="5"/>
                  </a:cubicBezTo>
                  <a:cubicBezTo>
                    <a:pt x="11" y="5"/>
                    <a:pt x="9" y="6"/>
                    <a:pt x="8" y="7"/>
                  </a:cubicBezTo>
                  <a:cubicBezTo>
                    <a:pt x="6" y="9"/>
                    <a:pt x="6" y="11"/>
                    <a:pt x="6" y="14"/>
                  </a:cubicBezTo>
                  <a:cubicBezTo>
                    <a:pt x="6" y="16"/>
                    <a:pt x="6" y="18"/>
                    <a:pt x="8" y="20"/>
                  </a:cubicBezTo>
                  <a:cubicBezTo>
                    <a:pt x="9" y="21"/>
                    <a:pt x="11" y="22"/>
                    <a:pt x="13" y="22"/>
                  </a:cubicBezTo>
                  <a:cubicBezTo>
                    <a:pt x="14" y="22"/>
                    <a:pt x="15" y="22"/>
                    <a:pt x="16" y="21"/>
                  </a:cubicBezTo>
                  <a:cubicBezTo>
                    <a:pt x="16" y="16"/>
                    <a:pt x="16" y="16"/>
                    <a:pt x="16" y="16"/>
                  </a:cubicBezTo>
                  <a:cubicBezTo>
                    <a:pt x="11" y="16"/>
                    <a:pt x="11" y="16"/>
                    <a:pt x="11" y="16"/>
                  </a:cubicBezTo>
                  <a:cubicBezTo>
                    <a:pt x="11" y="12"/>
                    <a:pt x="11" y="12"/>
                    <a:pt x="11" y="12"/>
                  </a:cubicBezTo>
                  <a:cubicBezTo>
                    <a:pt x="22" y="12"/>
                    <a:pt x="22" y="12"/>
                    <a:pt x="22" y="12"/>
                  </a:cubicBezTo>
                  <a:lnTo>
                    <a:pt x="22"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39" name="Freeform 121"/>
            <p:cNvSpPr>
              <a:spLocks/>
            </p:cNvSpPr>
            <p:nvPr/>
          </p:nvSpPr>
          <p:spPr bwMode="auto">
            <a:xfrm>
              <a:off x="9745663" y="2184400"/>
              <a:ext cx="73025" cy="80963"/>
            </a:xfrm>
            <a:custGeom>
              <a:avLst/>
              <a:gdLst>
                <a:gd name="T0" fmla="*/ 46 w 46"/>
                <a:gd name="T1" fmla="*/ 51 h 51"/>
                <a:gd name="T2" fmla="*/ 33 w 46"/>
                <a:gd name="T3" fmla="*/ 51 h 51"/>
                <a:gd name="T4" fmla="*/ 33 w 46"/>
                <a:gd name="T5" fmla="*/ 31 h 51"/>
                <a:gd name="T6" fmla="*/ 13 w 46"/>
                <a:gd name="T7" fmla="*/ 31 h 51"/>
                <a:gd name="T8" fmla="*/ 13 w 46"/>
                <a:gd name="T9" fmla="*/ 51 h 51"/>
                <a:gd name="T10" fmla="*/ 0 w 46"/>
                <a:gd name="T11" fmla="*/ 51 h 51"/>
                <a:gd name="T12" fmla="*/ 0 w 46"/>
                <a:gd name="T13" fmla="*/ 0 h 51"/>
                <a:gd name="T14" fmla="*/ 13 w 46"/>
                <a:gd name="T15" fmla="*/ 0 h 51"/>
                <a:gd name="T16" fmla="*/ 13 w 46"/>
                <a:gd name="T17" fmla="*/ 21 h 51"/>
                <a:gd name="T18" fmla="*/ 33 w 46"/>
                <a:gd name="T19" fmla="*/ 21 h 51"/>
                <a:gd name="T20" fmla="*/ 33 w 46"/>
                <a:gd name="T21" fmla="*/ 0 h 51"/>
                <a:gd name="T22" fmla="*/ 46 w 46"/>
                <a:gd name="T23" fmla="*/ 0 h 51"/>
                <a:gd name="T24" fmla="*/ 46 w 46"/>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1">
                  <a:moveTo>
                    <a:pt x="46" y="51"/>
                  </a:moveTo>
                  <a:lnTo>
                    <a:pt x="33" y="51"/>
                  </a:lnTo>
                  <a:lnTo>
                    <a:pt x="33" y="31"/>
                  </a:lnTo>
                  <a:lnTo>
                    <a:pt x="13" y="31"/>
                  </a:lnTo>
                  <a:lnTo>
                    <a:pt x="13" y="51"/>
                  </a:lnTo>
                  <a:lnTo>
                    <a:pt x="0" y="51"/>
                  </a:lnTo>
                  <a:lnTo>
                    <a:pt x="0" y="0"/>
                  </a:lnTo>
                  <a:lnTo>
                    <a:pt x="13" y="0"/>
                  </a:lnTo>
                  <a:lnTo>
                    <a:pt x="13" y="21"/>
                  </a:lnTo>
                  <a:lnTo>
                    <a:pt x="33" y="21"/>
                  </a:lnTo>
                  <a:lnTo>
                    <a:pt x="33" y="0"/>
                  </a:lnTo>
                  <a:lnTo>
                    <a:pt x="46" y="0"/>
                  </a:lnTo>
                  <a:lnTo>
                    <a:pt x="46"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40" name="Freeform 122"/>
            <p:cNvSpPr>
              <a:spLocks noEditPoints="1"/>
            </p:cNvSpPr>
            <p:nvPr/>
          </p:nvSpPr>
          <p:spPr bwMode="auto">
            <a:xfrm>
              <a:off x="9831388" y="2184400"/>
              <a:ext cx="80963" cy="80963"/>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41" name="Rectangle 123"/>
            <p:cNvSpPr>
              <a:spLocks noChangeArrowheads="1"/>
            </p:cNvSpPr>
            <p:nvPr/>
          </p:nvSpPr>
          <p:spPr bwMode="auto">
            <a:xfrm>
              <a:off x="9921875" y="2184400"/>
              <a:ext cx="20638" cy="809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42" name="Freeform 124"/>
            <p:cNvSpPr>
              <a:spLocks/>
            </p:cNvSpPr>
            <p:nvPr/>
          </p:nvSpPr>
          <p:spPr bwMode="auto">
            <a:xfrm>
              <a:off x="9955213" y="2178050"/>
              <a:ext cx="25400" cy="25400"/>
            </a:xfrm>
            <a:custGeom>
              <a:avLst/>
              <a:gdLst>
                <a:gd name="T0" fmla="*/ 16 w 16"/>
                <a:gd name="T1" fmla="*/ 8 h 16"/>
                <a:gd name="T2" fmla="*/ 10 w 16"/>
                <a:gd name="T3" fmla="*/ 10 h 16"/>
                <a:gd name="T4" fmla="*/ 14 w 16"/>
                <a:gd name="T5" fmla="*/ 14 h 16"/>
                <a:gd name="T6" fmla="*/ 12 w 16"/>
                <a:gd name="T7" fmla="*/ 16 h 16"/>
                <a:gd name="T8" fmla="*/ 8 w 16"/>
                <a:gd name="T9" fmla="*/ 10 h 16"/>
                <a:gd name="T10" fmla="*/ 6 w 16"/>
                <a:gd name="T11" fmla="*/ 16 h 16"/>
                <a:gd name="T12" fmla="*/ 2 w 16"/>
                <a:gd name="T13" fmla="*/ 14 h 16"/>
                <a:gd name="T14" fmla="*/ 6 w 16"/>
                <a:gd name="T15" fmla="*/ 10 h 16"/>
                <a:gd name="T16" fmla="*/ 0 w 16"/>
                <a:gd name="T17" fmla="*/ 8 h 16"/>
                <a:gd name="T18" fmla="*/ 2 w 16"/>
                <a:gd name="T19" fmla="*/ 4 h 16"/>
                <a:gd name="T20" fmla="*/ 6 w 16"/>
                <a:gd name="T21" fmla="*/ 6 h 16"/>
                <a:gd name="T22" fmla="*/ 6 w 16"/>
                <a:gd name="T23" fmla="*/ 0 h 16"/>
                <a:gd name="T24" fmla="*/ 10 w 16"/>
                <a:gd name="T25" fmla="*/ 0 h 16"/>
                <a:gd name="T26" fmla="*/ 10 w 16"/>
                <a:gd name="T27" fmla="*/ 6 h 16"/>
                <a:gd name="T28" fmla="*/ 14 w 16"/>
                <a:gd name="T29" fmla="*/ 4 h 16"/>
                <a:gd name="T30" fmla="*/ 16 w 16"/>
                <a:gd name="T3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6">
                  <a:moveTo>
                    <a:pt x="16" y="8"/>
                  </a:moveTo>
                  <a:lnTo>
                    <a:pt x="10" y="10"/>
                  </a:lnTo>
                  <a:lnTo>
                    <a:pt x="14" y="14"/>
                  </a:lnTo>
                  <a:lnTo>
                    <a:pt x="12" y="16"/>
                  </a:lnTo>
                  <a:lnTo>
                    <a:pt x="8" y="10"/>
                  </a:lnTo>
                  <a:lnTo>
                    <a:pt x="6" y="16"/>
                  </a:lnTo>
                  <a:lnTo>
                    <a:pt x="2" y="14"/>
                  </a:lnTo>
                  <a:lnTo>
                    <a:pt x="6" y="10"/>
                  </a:lnTo>
                  <a:lnTo>
                    <a:pt x="0" y="8"/>
                  </a:lnTo>
                  <a:lnTo>
                    <a:pt x="2" y="4"/>
                  </a:lnTo>
                  <a:lnTo>
                    <a:pt x="6" y="6"/>
                  </a:lnTo>
                  <a:lnTo>
                    <a:pt x="6" y="0"/>
                  </a:lnTo>
                  <a:lnTo>
                    <a:pt x="10" y="0"/>
                  </a:lnTo>
                  <a:lnTo>
                    <a:pt x="10" y="6"/>
                  </a:lnTo>
                  <a:lnTo>
                    <a:pt x="14" y="4"/>
                  </a:lnTo>
                  <a:lnTo>
                    <a:pt x="16"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343" name="Beijing"/>
          <p:cNvGrpSpPr/>
          <p:nvPr/>
        </p:nvGrpSpPr>
        <p:grpSpPr>
          <a:xfrm>
            <a:off x="8111254" y="2424934"/>
            <a:ext cx="592932" cy="205740"/>
            <a:chOff x="8332788" y="2403475"/>
            <a:chExt cx="658813" cy="228600"/>
          </a:xfrm>
        </p:grpSpPr>
        <p:sp>
          <p:nvSpPr>
            <p:cNvPr id="344" name="Rectangle 125"/>
            <p:cNvSpPr>
              <a:spLocks noChangeArrowheads="1"/>
            </p:cNvSpPr>
            <p:nvPr/>
          </p:nvSpPr>
          <p:spPr bwMode="auto">
            <a:xfrm>
              <a:off x="8332788" y="2403475"/>
              <a:ext cx="658813" cy="228600"/>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45" name="Freeform 126"/>
            <p:cNvSpPr>
              <a:spLocks noEditPoints="1"/>
            </p:cNvSpPr>
            <p:nvPr/>
          </p:nvSpPr>
          <p:spPr bwMode="auto">
            <a:xfrm>
              <a:off x="8428038" y="2478088"/>
              <a:ext cx="61913" cy="80963"/>
            </a:xfrm>
            <a:custGeom>
              <a:avLst/>
              <a:gdLst>
                <a:gd name="T0" fmla="*/ 0 w 19"/>
                <a:gd name="T1" fmla="*/ 25 h 25"/>
                <a:gd name="T2" fmla="*/ 0 w 19"/>
                <a:gd name="T3" fmla="*/ 0 h 25"/>
                <a:gd name="T4" fmla="*/ 9 w 19"/>
                <a:gd name="T5" fmla="*/ 0 h 25"/>
                <a:gd name="T6" fmla="*/ 15 w 19"/>
                <a:gd name="T7" fmla="*/ 1 h 25"/>
                <a:gd name="T8" fmla="*/ 18 w 19"/>
                <a:gd name="T9" fmla="*/ 6 h 25"/>
                <a:gd name="T10" fmla="*/ 16 w 19"/>
                <a:gd name="T11" fmla="*/ 9 h 25"/>
                <a:gd name="T12" fmla="*/ 13 w 19"/>
                <a:gd name="T13" fmla="*/ 11 h 25"/>
                <a:gd name="T14" fmla="*/ 13 w 19"/>
                <a:gd name="T15" fmla="*/ 12 h 25"/>
                <a:gd name="T16" fmla="*/ 17 w 19"/>
                <a:gd name="T17" fmla="*/ 14 h 25"/>
                <a:gd name="T18" fmla="*/ 19 w 19"/>
                <a:gd name="T19" fmla="*/ 18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2 w 19"/>
                <a:gd name="T47" fmla="*/ 20 h 25"/>
                <a:gd name="T48" fmla="*/ 13 w 19"/>
                <a:gd name="T49" fmla="*/ 17 h 25"/>
                <a:gd name="T50" fmla="*/ 12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5" y="1"/>
                  </a:cubicBezTo>
                  <a:cubicBezTo>
                    <a:pt x="17" y="2"/>
                    <a:pt x="18" y="4"/>
                    <a:pt x="18" y="6"/>
                  </a:cubicBezTo>
                  <a:cubicBezTo>
                    <a:pt x="18" y="7"/>
                    <a:pt x="17" y="8"/>
                    <a:pt x="16" y="9"/>
                  </a:cubicBezTo>
                  <a:cubicBezTo>
                    <a:pt x="15" y="10"/>
                    <a:pt x="14" y="11"/>
                    <a:pt x="13" y="11"/>
                  </a:cubicBezTo>
                  <a:cubicBezTo>
                    <a:pt x="13" y="12"/>
                    <a:pt x="13" y="12"/>
                    <a:pt x="13" y="12"/>
                  </a:cubicBezTo>
                  <a:cubicBezTo>
                    <a:pt x="14" y="12"/>
                    <a:pt x="16" y="12"/>
                    <a:pt x="17" y="14"/>
                  </a:cubicBezTo>
                  <a:cubicBezTo>
                    <a:pt x="18" y="15"/>
                    <a:pt x="19" y="16"/>
                    <a:pt x="19" y="18"/>
                  </a:cubicBezTo>
                  <a:cubicBezTo>
                    <a:pt x="19" y="20"/>
                    <a:pt x="18" y="22"/>
                    <a:pt x="16" y="23"/>
                  </a:cubicBezTo>
                  <a:cubicBezTo>
                    <a:pt x="14" y="24"/>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9"/>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1"/>
                    <a:pt x="12" y="20"/>
                  </a:cubicBezTo>
                  <a:cubicBezTo>
                    <a:pt x="12" y="19"/>
                    <a:pt x="13" y="19"/>
                    <a:pt x="13" y="17"/>
                  </a:cubicBezTo>
                  <a:cubicBezTo>
                    <a:pt x="13" y="16"/>
                    <a:pt x="12" y="16"/>
                    <a:pt x="12" y="15"/>
                  </a:cubicBezTo>
                  <a:cubicBezTo>
                    <a:pt x="11" y="15"/>
                    <a:pt x="10" y="14"/>
                    <a:pt x="8" y="14"/>
                  </a:cubicBezTo>
                  <a:lnTo>
                    <a:pt x="5"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46" name="Freeform 127"/>
            <p:cNvSpPr>
              <a:spLocks/>
            </p:cNvSpPr>
            <p:nvPr/>
          </p:nvSpPr>
          <p:spPr bwMode="auto">
            <a:xfrm>
              <a:off x="8502650" y="2478088"/>
              <a:ext cx="49213" cy="80963"/>
            </a:xfrm>
            <a:custGeom>
              <a:avLst/>
              <a:gdLst>
                <a:gd name="T0" fmla="*/ 31 w 31"/>
                <a:gd name="T1" fmla="*/ 51 h 51"/>
                <a:gd name="T2" fmla="*/ 0 w 31"/>
                <a:gd name="T3" fmla="*/ 51 h 51"/>
                <a:gd name="T4" fmla="*/ 0 w 31"/>
                <a:gd name="T5" fmla="*/ 0 h 51"/>
                <a:gd name="T6" fmla="*/ 31 w 31"/>
                <a:gd name="T7" fmla="*/ 0 h 51"/>
                <a:gd name="T8" fmla="*/ 31 w 31"/>
                <a:gd name="T9" fmla="*/ 8 h 51"/>
                <a:gd name="T10" fmla="*/ 12 w 31"/>
                <a:gd name="T11" fmla="*/ 8 h 51"/>
                <a:gd name="T12" fmla="*/ 12 w 31"/>
                <a:gd name="T13" fmla="*/ 21 h 51"/>
                <a:gd name="T14" fmla="*/ 29 w 31"/>
                <a:gd name="T15" fmla="*/ 21 h 51"/>
                <a:gd name="T16" fmla="*/ 29 w 31"/>
                <a:gd name="T17" fmla="*/ 31 h 51"/>
                <a:gd name="T18" fmla="*/ 12 w 31"/>
                <a:gd name="T19" fmla="*/ 31 h 51"/>
                <a:gd name="T20" fmla="*/ 12 w 31"/>
                <a:gd name="T21" fmla="*/ 41 h 51"/>
                <a:gd name="T22" fmla="*/ 31 w 31"/>
                <a:gd name="T23" fmla="*/ 41 h 51"/>
                <a:gd name="T24" fmla="*/ 31 w 31"/>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1">
                  <a:moveTo>
                    <a:pt x="31" y="51"/>
                  </a:moveTo>
                  <a:lnTo>
                    <a:pt x="0" y="51"/>
                  </a:lnTo>
                  <a:lnTo>
                    <a:pt x="0" y="0"/>
                  </a:lnTo>
                  <a:lnTo>
                    <a:pt x="31" y="0"/>
                  </a:lnTo>
                  <a:lnTo>
                    <a:pt x="31" y="8"/>
                  </a:lnTo>
                  <a:lnTo>
                    <a:pt x="12" y="8"/>
                  </a:lnTo>
                  <a:lnTo>
                    <a:pt x="12" y="21"/>
                  </a:lnTo>
                  <a:lnTo>
                    <a:pt x="29" y="21"/>
                  </a:lnTo>
                  <a:lnTo>
                    <a:pt x="29" y="31"/>
                  </a:lnTo>
                  <a:lnTo>
                    <a:pt x="12" y="31"/>
                  </a:lnTo>
                  <a:lnTo>
                    <a:pt x="12" y="41"/>
                  </a:lnTo>
                  <a:lnTo>
                    <a:pt x="31" y="41"/>
                  </a:lnTo>
                  <a:lnTo>
                    <a:pt x="31"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47" name="Rectangle 128"/>
            <p:cNvSpPr>
              <a:spLocks noChangeArrowheads="1"/>
            </p:cNvSpPr>
            <p:nvPr/>
          </p:nvSpPr>
          <p:spPr bwMode="auto">
            <a:xfrm>
              <a:off x="8567738" y="2478088"/>
              <a:ext cx="19050" cy="809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48" name="Freeform 129"/>
            <p:cNvSpPr>
              <a:spLocks/>
            </p:cNvSpPr>
            <p:nvPr/>
          </p:nvSpPr>
          <p:spPr bwMode="auto">
            <a:xfrm>
              <a:off x="8601075" y="2478088"/>
              <a:ext cx="38100" cy="85725"/>
            </a:xfrm>
            <a:custGeom>
              <a:avLst/>
              <a:gdLst>
                <a:gd name="T0" fmla="*/ 12 w 12"/>
                <a:gd name="T1" fmla="*/ 15 h 26"/>
                <a:gd name="T2" fmla="*/ 10 w 12"/>
                <a:gd name="T3" fmla="*/ 23 h 26"/>
                <a:gd name="T4" fmla="*/ 3 w 12"/>
                <a:gd name="T5" fmla="*/ 26 h 26"/>
                <a:gd name="T6" fmla="*/ 0 w 12"/>
                <a:gd name="T7" fmla="*/ 25 h 26"/>
                <a:gd name="T8" fmla="*/ 0 w 12"/>
                <a:gd name="T9" fmla="*/ 20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8"/>
                    <a:pt x="12" y="21"/>
                    <a:pt x="10" y="23"/>
                  </a:cubicBezTo>
                  <a:cubicBezTo>
                    <a:pt x="9" y="25"/>
                    <a:pt x="6" y="26"/>
                    <a:pt x="3" y="26"/>
                  </a:cubicBezTo>
                  <a:cubicBezTo>
                    <a:pt x="2" y="26"/>
                    <a:pt x="1" y="25"/>
                    <a:pt x="0" y="25"/>
                  </a:cubicBezTo>
                  <a:cubicBezTo>
                    <a:pt x="0" y="20"/>
                    <a:pt x="0" y="20"/>
                    <a:pt x="0" y="20"/>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49" name="Rectangle 130"/>
            <p:cNvSpPr>
              <a:spLocks noChangeArrowheads="1"/>
            </p:cNvSpPr>
            <p:nvPr/>
          </p:nvSpPr>
          <p:spPr bwMode="auto">
            <a:xfrm>
              <a:off x="8662988" y="2478088"/>
              <a:ext cx="15875" cy="809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50" name="Freeform 131"/>
            <p:cNvSpPr>
              <a:spLocks/>
            </p:cNvSpPr>
            <p:nvPr/>
          </p:nvSpPr>
          <p:spPr bwMode="auto">
            <a:xfrm>
              <a:off x="8697913" y="2478088"/>
              <a:ext cx="76200" cy="80963"/>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51" name="Freeform 132"/>
            <p:cNvSpPr>
              <a:spLocks/>
            </p:cNvSpPr>
            <p:nvPr/>
          </p:nvSpPr>
          <p:spPr bwMode="auto">
            <a:xfrm>
              <a:off x="8789988" y="2474913"/>
              <a:ext cx="71438" cy="88900"/>
            </a:xfrm>
            <a:custGeom>
              <a:avLst/>
              <a:gdLst>
                <a:gd name="T0" fmla="*/ 22 w 22"/>
                <a:gd name="T1" fmla="*/ 24 h 27"/>
                <a:gd name="T2" fmla="*/ 13 w 22"/>
                <a:gd name="T3" fmla="*/ 27 h 27"/>
                <a:gd name="T4" fmla="*/ 3 w 22"/>
                <a:gd name="T5" fmla="*/ 23 h 27"/>
                <a:gd name="T6" fmla="*/ 0 w 22"/>
                <a:gd name="T7" fmla="*/ 14 h 27"/>
                <a:gd name="T8" fmla="*/ 4 w 22"/>
                <a:gd name="T9" fmla="*/ 4 h 27"/>
                <a:gd name="T10" fmla="*/ 14 w 22"/>
                <a:gd name="T11" fmla="*/ 0 h 27"/>
                <a:gd name="T12" fmla="*/ 21 w 22"/>
                <a:gd name="T13" fmla="*/ 2 h 27"/>
                <a:gd name="T14" fmla="*/ 21 w 22"/>
                <a:gd name="T15" fmla="*/ 7 h 27"/>
                <a:gd name="T16" fmla="*/ 14 w 22"/>
                <a:gd name="T17" fmla="*/ 5 h 27"/>
                <a:gd name="T18" fmla="*/ 8 w 22"/>
                <a:gd name="T19" fmla="*/ 7 h 27"/>
                <a:gd name="T20" fmla="*/ 6 w 22"/>
                <a:gd name="T21" fmla="*/ 14 h 27"/>
                <a:gd name="T22" fmla="*/ 8 w 22"/>
                <a:gd name="T23" fmla="*/ 20 h 27"/>
                <a:gd name="T24" fmla="*/ 13 w 22"/>
                <a:gd name="T25" fmla="*/ 22 h 27"/>
                <a:gd name="T26" fmla="*/ 16 w 22"/>
                <a:gd name="T27" fmla="*/ 21 h 27"/>
                <a:gd name="T28" fmla="*/ 16 w 22"/>
                <a:gd name="T29" fmla="*/ 16 h 27"/>
                <a:gd name="T30" fmla="*/ 11 w 22"/>
                <a:gd name="T31" fmla="*/ 16 h 27"/>
                <a:gd name="T32" fmla="*/ 11 w 22"/>
                <a:gd name="T33" fmla="*/ 12 h 27"/>
                <a:gd name="T34" fmla="*/ 22 w 22"/>
                <a:gd name="T35" fmla="*/ 12 h 27"/>
                <a:gd name="T36" fmla="*/ 22 w 22"/>
                <a:gd name="T3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22" y="24"/>
                  </a:moveTo>
                  <a:cubicBezTo>
                    <a:pt x="20" y="26"/>
                    <a:pt x="17" y="27"/>
                    <a:pt x="13" y="27"/>
                  </a:cubicBezTo>
                  <a:cubicBezTo>
                    <a:pt x="9" y="27"/>
                    <a:pt x="6" y="25"/>
                    <a:pt x="3" y="23"/>
                  </a:cubicBezTo>
                  <a:cubicBezTo>
                    <a:pt x="1" y="21"/>
                    <a:pt x="0" y="18"/>
                    <a:pt x="0" y="14"/>
                  </a:cubicBezTo>
                  <a:cubicBezTo>
                    <a:pt x="0" y="10"/>
                    <a:pt x="1" y="7"/>
                    <a:pt x="4" y="4"/>
                  </a:cubicBezTo>
                  <a:cubicBezTo>
                    <a:pt x="6" y="2"/>
                    <a:pt x="10" y="0"/>
                    <a:pt x="14" y="0"/>
                  </a:cubicBezTo>
                  <a:cubicBezTo>
                    <a:pt x="17" y="0"/>
                    <a:pt x="19" y="1"/>
                    <a:pt x="21" y="2"/>
                  </a:cubicBezTo>
                  <a:cubicBezTo>
                    <a:pt x="21" y="7"/>
                    <a:pt x="21" y="7"/>
                    <a:pt x="21" y="7"/>
                  </a:cubicBezTo>
                  <a:cubicBezTo>
                    <a:pt x="19" y="6"/>
                    <a:pt x="17" y="5"/>
                    <a:pt x="14" y="5"/>
                  </a:cubicBezTo>
                  <a:cubicBezTo>
                    <a:pt x="11" y="5"/>
                    <a:pt x="10" y="6"/>
                    <a:pt x="8" y="7"/>
                  </a:cubicBezTo>
                  <a:cubicBezTo>
                    <a:pt x="7" y="9"/>
                    <a:pt x="6" y="11"/>
                    <a:pt x="6" y="14"/>
                  </a:cubicBezTo>
                  <a:cubicBezTo>
                    <a:pt x="6" y="16"/>
                    <a:pt x="6" y="18"/>
                    <a:pt x="8" y="20"/>
                  </a:cubicBezTo>
                  <a:cubicBezTo>
                    <a:pt x="9" y="21"/>
                    <a:pt x="11" y="22"/>
                    <a:pt x="13" y="22"/>
                  </a:cubicBezTo>
                  <a:cubicBezTo>
                    <a:pt x="15" y="22"/>
                    <a:pt x="16" y="22"/>
                    <a:pt x="16" y="21"/>
                  </a:cubicBezTo>
                  <a:cubicBezTo>
                    <a:pt x="16" y="16"/>
                    <a:pt x="16" y="16"/>
                    <a:pt x="16" y="16"/>
                  </a:cubicBezTo>
                  <a:cubicBezTo>
                    <a:pt x="11" y="16"/>
                    <a:pt x="11" y="16"/>
                    <a:pt x="11" y="16"/>
                  </a:cubicBezTo>
                  <a:cubicBezTo>
                    <a:pt x="11" y="12"/>
                    <a:pt x="11" y="12"/>
                    <a:pt x="11" y="12"/>
                  </a:cubicBezTo>
                  <a:cubicBezTo>
                    <a:pt x="22" y="12"/>
                    <a:pt x="22" y="12"/>
                    <a:pt x="22" y="12"/>
                  </a:cubicBezTo>
                  <a:lnTo>
                    <a:pt x="22"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52" name="Freeform 133"/>
            <p:cNvSpPr>
              <a:spLocks/>
            </p:cNvSpPr>
            <p:nvPr/>
          </p:nvSpPr>
          <p:spPr bwMode="auto">
            <a:xfrm>
              <a:off x="8870950" y="2471738"/>
              <a:ext cx="30163" cy="25400"/>
            </a:xfrm>
            <a:custGeom>
              <a:avLst/>
              <a:gdLst>
                <a:gd name="T0" fmla="*/ 19 w 19"/>
                <a:gd name="T1" fmla="*/ 8 h 16"/>
                <a:gd name="T2" fmla="*/ 13 w 19"/>
                <a:gd name="T3" fmla="*/ 10 h 16"/>
                <a:gd name="T4" fmla="*/ 17 w 19"/>
                <a:gd name="T5" fmla="*/ 14 h 16"/>
                <a:gd name="T6" fmla="*/ 13 w 19"/>
                <a:gd name="T7" fmla="*/ 16 h 16"/>
                <a:gd name="T8" fmla="*/ 9 w 19"/>
                <a:gd name="T9" fmla="*/ 12 h 16"/>
                <a:gd name="T10" fmla="*/ 7 w 19"/>
                <a:gd name="T11" fmla="*/ 16 h 16"/>
                <a:gd name="T12" fmla="*/ 2 w 19"/>
                <a:gd name="T13" fmla="*/ 14 h 16"/>
                <a:gd name="T14" fmla="*/ 7 w 19"/>
                <a:gd name="T15" fmla="*/ 10 h 16"/>
                <a:gd name="T16" fmla="*/ 0 w 19"/>
                <a:gd name="T17" fmla="*/ 8 h 16"/>
                <a:gd name="T18" fmla="*/ 2 w 19"/>
                <a:gd name="T19" fmla="*/ 4 h 16"/>
                <a:gd name="T20" fmla="*/ 9 w 19"/>
                <a:gd name="T21" fmla="*/ 6 h 16"/>
                <a:gd name="T22" fmla="*/ 7 w 19"/>
                <a:gd name="T23" fmla="*/ 0 h 16"/>
                <a:gd name="T24" fmla="*/ 13 w 19"/>
                <a:gd name="T25" fmla="*/ 0 h 16"/>
                <a:gd name="T26" fmla="*/ 11 w 19"/>
                <a:gd name="T27" fmla="*/ 6 h 16"/>
                <a:gd name="T28" fmla="*/ 17 w 19"/>
                <a:gd name="T29" fmla="*/ 4 h 16"/>
                <a:gd name="T30" fmla="*/ 19 w 19"/>
                <a:gd name="T3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6">
                  <a:moveTo>
                    <a:pt x="19" y="8"/>
                  </a:moveTo>
                  <a:lnTo>
                    <a:pt x="13" y="10"/>
                  </a:lnTo>
                  <a:lnTo>
                    <a:pt x="17" y="14"/>
                  </a:lnTo>
                  <a:lnTo>
                    <a:pt x="13" y="16"/>
                  </a:lnTo>
                  <a:lnTo>
                    <a:pt x="9" y="12"/>
                  </a:lnTo>
                  <a:lnTo>
                    <a:pt x="7" y="16"/>
                  </a:lnTo>
                  <a:lnTo>
                    <a:pt x="2" y="14"/>
                  </a:lnTo>
                  <a:lnTo>
                    <a:pt x="7" y="10"/>
                  </a:lnTo>
                  <a:lnTo>
                    <a:pt x="0" y="8"/>
                  </a:lnTo>
                  <a:lnTo>
                    <a:pt x="2" y="4"/>
                  </a:lnTo>
                  <a:lnTo>
                    <a:pt x="9" y="6"/>
                  </a:lnTo>
                  <a:lnTo>
                    <a:pt x="7" y="0"/>
                  </a:lnTo>
                  <a:lnTo>
                    <a:pt x="13" y="0"/>
                  </a:lnTo>
                  <a:lnTo>
                    <a:pt x="11" y="6"/>
                  </a:lnTo>
                  <a:lnTo>
                    <a:pt x="17" y="4"/>
                  </a:lnTo>
                  <a:lnTo>
                    <a:pt x="19"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353" name="Quincy"/>
          <p:cNvGrpSpPr/>
          <p:nvPr/>
        </p:nvGrpSpPr>
        <p:grpSpPr>
          <a:xfrm>
            <a:off x="1976914" y="2309207"/>
            <a:ext cx="578645" cy="202883"/>
            <a:chOff x="1514475" y="2289175"/>
            <a:chExt cx="642938" cy="225425"/>
          </a:xfrm>
        </p:grpSpPr>
        <p:sp>
          <p:nvSpPr>
            <p:cNvPr id="354" name="Rectangle 134"/>
            <p:cNvSpPr>
              <a:spLocks noChangeArrowheads="1"/>
            </p:cNvSpPr>
            <p:nvPr/>
          </p:nvSpPr>
          <p:spPr bwMode="auto">
            <a:xfrm>
              <a:off x="1514475" y="2289175"/>
              <a:ext cx="642938" cy="22542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55" name="Freeform 135"/>
            <p:cNvSpPr>
              <a:spLocks noEditPoints="1"/>
            </p:cNvSpPr>
            <p:nvPr/>
          </p:nvSpPr>
          <p:spPr bwMode="auto">
            <a:xfrm>
              <a:off x="1609725" y="2354263"/>
              <a:ext cx="87313" cy="95250"/>
            </a:xfrm>
            <a:custGeom>
              <a:avLst/>
              <a:gdLst>
                <a:gd name="T0" fmla="*/ 12 w 27"/>
                <a:gd name="T1" fmla="*/ 26 h 29"/>
                <a:gd name="T2" fmla="*/ 4 w 27"/>
                <a:gd name="T3" fmla="*/ 22 h 29"/>
                <a:gd name="T4" fmla="*/ 0 w 27"/>
                <a:gd name="T5" fmla="*/ 13 h 29"/>
                <a:gd name="T6" fmla="*/ 4 w 27"/>
                <a:gd name="T7" fmla="*/ 3 h 29"/>
                <a:gd name="T8" fmla="*/ 13 w 27"/>
                <a:gd name="T9" fmla="*/ 0 h 29"/>
                <a:gd name="T10" fmla="*/ 21 w 27"/>
                <a:gd name="T11" fmla="*/ 3 h 29"/>
                <a:gd name="T12" fmla="*/ 25 w 27"/>
                <a:gd name="T13" fmla="*/ 13 h 29"/>
                <a:gd name="T14" fmla="*/ 21 w 27"/>
                <a:gd name="T15" fmla="*/ 22 h 29"/>
                <a:gd name="T16" fmla="*/ 21 w 27"/>
                <a:gd name="T17" fmla="*/ 22 h 29"/>
                <a:gd name="T18" fmla="*/ 21 w 27"/>
                <a:gd name="T19" fmla="*/ 23 h 29"/>
                <a:gd name="T20" fmla="*/ 27 w 27"/>
                <a:gd name="T21" fmla="*/ 29 h 29"/>
                <a:gd name="T22" fmla="*/ 19 w 27"/>
                <a:gd name="T23" fmla="*/ 29 h 29"/>
                <a:gd name="T24" fmla="*/ 16 w 27"/>
                <a:gd name="T25" fmla="*/ 25 h 29"/>
                <a:gd name="T26" fmla="*/ 12 w 27"/>
                <a:gd name="T27" fmla="*/ 26 h 29"/>
                <a:gd name="T28" fmla="*/ 13 w 27"/>
                <a:gd name="T29" fmla="*/ 5 h 29"/>
                <a:gd name="T30" fmla="*/ 8 w 27"/>
                <a:gd name="T31" fmla="*/ 7 h 29"/>
                <a:gd name="T32" fmla="*/ 6 w 27"/>
                <a:gd name="T33" fmla="*/ 13 h 29"/>
                <a:gd name="T34" fmla="*/ 8 w 27"/>
                <a:gd name="T35" fmla="*/ 19 h 29"/>
                <a:gd name="T36" fmla="*/ 12 w 27"/>
                <a:gd name="T37" fmla="*/ 21 h 29"/>
                <a:gd name="T38" fmla="*/ 17 w 27"/>
                <a:gd name="T39" fmla="*/ 19 h 29"/>
                <a:gd name="T40" fmla="*/ 19 w 27"/>
                <a:gd name="T41" fmla="*/ 13 h 29"/>
                <a:gd name="T42" fmla="*/ 17 w 27"/>
                <a:gd name="T43" fmla="*/ 7 h 29"/>
                <a:gd name="T44" fmla="*/ 13 w 27"/>
                <a:gd name="T45"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29">
                  <a:moveTo>
                    <a:pt x="12" y="26"/>
                  </a:moveTo>
                  <a:cubicBezTo>
                    <a:pt x="9" y="26"/>
                    <a:pt x="6" y="25"/>
                    <a:pt x="4" y="22"/>
                  </a:cubicBezTo>
                  <a:cubicBezTo>
                    <a:pt x="1" y="20"/>
                    <a:pt x="0" y="17"/>
                    <a:pt x="0" y="13"/>
                  </a:cubicBezTo>
                  <a:cubicBezTo>
                    <a:pt x="0" y="9"/>
                    <a:pt x="1" y="6"/>
                    <a:pt x="4" y="3"/>
                  </a:cubicBezTo>
                  <a:cubicBezTo>
                    <a:pt x="6" y="1"/>
                    <a:pt x="9" y="0"/>
                    <a:pt x="13" y="0"/>
                  </a:cubicBezTo>
                  <a:cubicBezTo>
                    <a:pt x="16" y="0"/>
                    <a:pt x="19" y="1"/>
                    <a:pt x="21" y="3"/>
                  </a:cubicBezTo>
                  <a:cubicBezTo>
                    <a:pt x="24" y="6"/>
                    <a:pt x="25" y="9"/>
                    <a:pt x="25" y="13"/>
                  </a:cubicBezTo>
                  <a:cubicBezTo>
                    <a:pt x="25" y="17"/>
                    <a:pt x="24" y="20"/>
                    <a:pt x="21" y="22"/>
                  </a:cubicBezTo>
                  <a:cubicBezTo>
                    <a:pt x="21" y="22"/>
                    <a:pt x="21" y="22"/>
                    <a:pt x="21" y="22"/>
                  </a:cubicBezTo>
                  <a:cubicBezTo>
                    <a:pt x="21" y="23"/>
                    <a:pt x="21" y="23"/>
                    <a:pt x="21" y="23"/>
                  </a:cubicBezTo>
                  <a:cubicBezTo>
                    <a:pt x="27" y="29"/>
                    <a:pt x="27" y="29"/>
                    <a:pt x="27" y="29"/>
                  </a:cubicBezTo>
                  <a:cubicBezTo>
                    <a:pt x="19" y="29"/>
                    <a:pt x="19" y="29"/>
                    <a:pt x="19" y="29"/>
                  </a:cubicBezTo>
                  <a:cubicBezTo>
                    <a:pt x="16" y="25"/>
                    <a:pt x="16" y="25"/>
                    <a:pt x="16" y="25"/>
                  </a:cubicBezTo>
                  <a:cubicBezTo>
                    <a:pt x="15" y="26"/>
                    <a:pt x="14" y="26"/>
                    <a:pt x="12" y="26"/>
                  </a:cubicBezTo>
                  <a:close/>
                  <a:moveTo>
                    <a:pt x="13" y="5"/>
                  </a:moveTo>
                  <a:cubicBezTo>
                    <a:pt x="11" y="5"/>
                    <a:pt x="9" y="5"/>
                    <a:pt x="8" y="7"/>
                  </a:cubicBezTo>
                  <a:cubicBezTo>
                    <a:pt x="7" y="8"/>
                    <a:pt x="6" y="10"/>
                    <a:pt x="6" y="13"/>
                  </a:cubicBezTo>
                  <a:cubicBezTo>
                    <a:pt x="6" y="15"/>
                    <a:pt x="7" y="17"/>
                    <a:pt x="8" y="19"/>
                  </a:cubicBezTo>
                  <a:cubicBezTo>
                    <a:pt x="9" y="20"/>
                    <a:pt x="11" y="21"/>
                    <a:pt x="12" y="21"/>
                  </a:cubicBezTo>
                  <a:cubicBezTo>
                    <a:pt x="14" y="21"/>
                    <a:pt x="16" y="20"/>
                    <a:pt x="17" y="19"/>
                  </a:cubicBezTo>
                  <a:cubicBezTo>
                    <a:pt x="18" y="17"/>
                    <a:pt x="19" y="15"/>
                    <a:pt x="19" y="13"/>
                  </a:cubicBezTo>
                  <a:cubicBezTo>
                    <a:pt x="19" y="10"/>
                    <a:pt x="18" y="8"/>
                    <a:pt x="17" y="7"/>
                  </a:cubicBezTo>
                  <a:cubicBezTo>
                    <a:pt x="16" y="5"/>
                    <a:pt x="15"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56" name="Freeform 136"/>
            <p:cNvSpPr>
              <a:spLocks/>
            </p:cNvSpPr>
            <p:nvPr/>
          </p:nvSpPr>
          <p:spPr bwMode="auto">
            <a:xfrm>
              <a:off x="1703388" y="2354263"/>
              <a:ext cx="69850" cy="84138"/>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8" y="26"/>
                    <a:pt x="10" y="26"/>
                  </a:cubicBezTo>
                  <a:cubicBezTo>
                    <a:pt x="4" y="26"/>
                    <a:pt x="0" y="22"/>
                    <a:pt x="0" y="15"/>
                  </a:cubicBezTo>
                  <a:cubicBezTo>
                    <a:pt x="0" y="0"/>
                    <a:pt x="0" y="0"/>
                    <a:pt x="0" y="0"/>
                  </a:cubicBezTo>
                  <a:cubicBezTo>
                    <a:pt x="6" y="0"/>
                    <a:pt x="6" y="0"/>
                    <a:pt x="6" y="0"/>
                  </a:cubicBezTo>
                  <a:cubicBezTo>
                    <a:pt x="6" y="15"/>
                    <a:pt x="6" y="15"/>
                    <a:pt x="6" y="15"/>
                  </a:cubicBezTo>
                  <a:cubicBezTo>
                    <a:pt x="6" y="19"/>
                    <a:pt x="8"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57" name="Rectangle 137"/>
            <p:cNvSpPr>
              <a:spLocks noChangeArrowheads="1"/>
            </p:cNvSpPr>
            <p:nvPr/>
          </p:nvSpPr>
          <p:spPr bwMode="auto">
            <a:xfrm>
              <a:off x="1792288" y="2354263"/>
              <a:ext cx="19050" cy="809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58" name="Freeform 138"/>
            <p:cNvSpPr>
              <a:spLocks/>
            </p:cNvSpPr>
            <p:nvPr/>
          </p:nvSpPr>
          <p:spPr bwMode="auto">
            <a:xfrm>
              <a:off x="1831975" y="2354263"/>
              <a:ext cx="74613" cy="80963"/>
            </a:xfrm>
            <a:custGeom>
              <a:avLst/>
              <a:gdLst>
                <a:gd name="T0" fmla="*/ 23 w 23"/>
                <a:gd name="T1" fmla="*/ 25 h 25"/>
                <a:gd name="T2" fmla="*/ 17 w 23"/>
                <a:gd name="T3" fmla="*/ 25 h 25"/>
                <a:gd name="T4" fmla="*/ 7 w 23"/>
                <a:gd name="T5" fmla="*/ 10 h 25"/>
                <a:gd name="T6" fmla="*/ 5 w 23"/>
                <a:gd name="T7" fmla="*/ 8 h 25"/>
                <a:gd name="T8" fmla="*/ 5 w 23"/>
                <a:gd name="T9" fmla="*/ 8 h 25"/>
                <a:gd name="T10" fmla="*/ 5 w 23"/>
                <a:gd name="T11" fmla="*/ 12 h 25"/>
                <a:gd name="T12" fmla="*/ 5 w 23"/>
                <a:gd name="T13" fmla="*/ 25 h 25"/>
                <a:gd name="T14" fmla="*/ 0 w 23"/>
                <a:gd name="T15" fmla="*/ 25 h 25"/>
                <a:gd name="T16" fmla="*/ 0 w 23"/>
                <a:gd name="T17" fmla="*/ 0 h 25"/>
                <a:gd name="T18" fmla="*/ 6 w 23"/>
                <a:gd name="T19" fmla="*/ 0 h 25"/>
                <a:gd name="T20" fmla="*/ 16 w 23"/>
                <a:gd name="T21" fmla="*/ 16 h 25"/>
                <a:gd name="T22" fmla="*/ 17 w 23"/>
                <a:gd name="T23" fmla="*/ 18 h 25"/>
                <a:gd name="T24" fmla="*/ 17 w 23"/>
                <a:gd name="T25" fmla="*/ 18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5" y="8"/>
                  </a:cubicBezTo>
                  <a:cubicBezTo>
                    <a:pt x="5" y="8"/>
                    <a:pt x="5" y="8"/>
                    <a:pt x="5" y="8"/>
                  </a:cubicBezTo>
                  <a:cubicBezTo>
                    <a:pt x="5" y="8"/>
                    <a:pt x="5" y="10"/>
                    <a:pt x="5" y="12"/>
                  </a:cubicBezTo>
                  <a:cubicBezTo>
                    <a:pt x="5" y="25"/>
                    <a:pt x="5" y="25"/>
                    <a:pt x="5"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7" y="18"/>
                  </a:cubicBezTo>
                  <a:cubicBezTo>
                    <a:pt x="17" y="18"/>
                    <a:pt x="17" y="18"/>
                    <a:pt x="17" y="18"/>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59" name="Freeform 139"/>
            <p:cNvSpPr>
              <a:spLocks/>
            </p:cNvSpPr>
            <p:nvPr/>
          </p:nvSpPr>
          <p:spPr bwMode="auto">
            <a:xfrm>
              <a:off x="1919288" y="2354263"/>
              <a:ext cx="65088" cy="84138"/>
            </a:xfrm>
            <a:custGeom>
              <a:avLst/>
              <a:gdLst>
                <a:gd name="T0" fmla="*/ 20 w 20"/>
                <a:gd name="T1" fmla="*/ 25 h 26"/>
                <a:gd name="T2" fmla="*/ 13 w 20"/>
                <a:gd name="T3" fmla="*/ 26 h 26"/>
                <a:gd name="T4" fmla="*/ 4 w 20"/>
                <a:gd name="T5" fmla="*/ 22 h 26"/>
                <a:gd name="T6" fmla="*/ 0 w 20"/>
                <a:gd name="T7" fmla="*/ 13 h 26"/>
                <a:gd name="T8" fmla="*/ 4 w 20"/>
                <a:gd name="T9" fmla="*/ 4 h 26"/>
                <a:gd name="T10" fmla="*/ 14 w 20"/>
                <a:gd name="T11" fmla="*/ 0 h 26"/>
                <a:gd name="T12" fmla="*/ 20 w 20"/>
                <a:gd name="T13" fmla="*/ 1 h 26"/>
                <a:gd name="T14" fmla="*/ 20 w 20"/>
                <a:gd name="T15" fmla="*/ 6 h 26"/>
                <a:gd name="T16" fmla="*/ 14 w 20"/>
                <a:gd name="T17" fmla="*/ 5 h 26"/>
                <a:gd name="T18" fmla="*/ 9 w 20"/>
                <a:gd name="T19" fmla="*/ 7 h 26"/>
                <a:gd name="T20" fmla="*/ 6 w 20"/>
                <a:gd name="T21" fmla="*/ 13 h 26"/>
                <a:gd name="T22" fmla="*/ 8 w 20"/>
                <a:gd name="T23" fmla="*/ 19 h 26"/>
                <a:gd name="T24" fmla="*/ 14 w 20"/>
                <a:gd name="T25" fmla="*/ 21 h 26"/>
                <a:gd name="T26" fmla="*/ 20 w 20"/>
                <a:gd name="T27" fmla="*/ 19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5"/>
                    <a:pt x="16" y="26"/>
                    <a:pt x="13" y="26"/>
                  </a:cubicBezTo>
                  <a:cubicBezTo>
                    <a:pt x="9" y="26"/>
                    <a:pt x="6" y="25"/>
                    <a:pt x="4" y="22"/>
                  </a:cubicBezTo>
                  <a:cubicBezTo>
                    <a:pt x="2" y="20"/>
                    <a:pt x="0" y="17"/>
                    <a:pt x="0" y="13"/>
                  </a:cubicBezTo>
                  <a:cubicBezTo>
                    <a:pt x="0" y="9"/>
                    <a:pt x="2" y="6"/>
                    <a:pt x="4" y="4"/>
                  </a:cubicBezTo>
                  <a:cubicBezTo>
                    <a:pt x="7" y="1"/>
                    <a:pt x="10" y="0"/>
                    <a:pt x="14" y="0"/>
                  </a:cubicBezTo>
                  <a:cubicBezTo>
                    <a:pt x="16" y="0"/>
                    <a:pt x="18" y="0"/>
                    <a:pt x="20" y="1"/>
                  </a:cubicBezTo>
                  <a:cubicBezTo>
                    <a:pt x="20" y="6"/>
                    <a:pt x="20" y="6"/>
                    <a:pt x="20" y="6"/>
                  </a:cubicBezTo>
                  <a:cubicBezTo>
                    <a:pt x="18" y="5"/>
                    <a:pt x="16" y="5"/>
                    <a:pt x="14" y="5"/>
                  </a:cubicBezTo>
                  <a:cubicBezTo>
                    <a:pt x="12" y="5"/>
                    <a:pt x="10" y="5"/>
                    <a:pt x="9" y="7"/>
                  </a:cubicBezTo>
                  <a:cubicBezTo>
                    <a:pt x="7" y="8"/>
                    <a:pt x="6" y="10"/>
                    <a:pt x="6" y="13"/>
                  </a:cubicBezTo>
                  <a:cubicBezTo>
                    <a:pt x="6" y="15"/>
                    <a:pt x="7" y="17"/>
                    <a:pt x="8" y="19"/>
                  </a:cubicBezTo>
                  <a:cubicBezTo>
                    <a:pt x="10" y="20"/>
                    <a:pt x="12" y="21"/>
                    <a:pt x="14" y="21"/>
                  </a:cubicBezTo>
                  <a:cubicBezTo>
                    <a:pt x="16" y="21"/>
                    <a:pt x="18" y="20"/>
                    <a:pt x="20" y="19"/>
                  </a:cubicBezTo>
                  <a:lnTo>
                    <a:pt x="20"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60" name="Freeform 140"/>
            <p:cNvSpPr>
              <a:spLocks/>
            </p:cNvSpPr>
            <p:nvPr/>
          </p:nvSpPr>
          <p:spPr bwMode="auto">
            <a:xfrm>
              <a:off x="1990725" y="2354263"/>
              <a:ext cx="73025" cy="80963"/>
            </a:xfrm>
            <a:custGeom>
              <a:avLst/>
              <a:gdLst>
                <a:gd name="T0" fmla="*/ 22 w 22"/>
                <a:gd name="T1" fmla="*/ 0 h 25"/>
                <a:gd name="T2" fmla="*/ 14 w 22"/>
                <a:gd name="T3" fmla="*/ 16 h 25"/>
                <a:gd name="T4" fmla="*/ 14 w 22"/>
                <a:gd name="T5" fmla="*/ 25 h 25"/>
                <a:gd name="T6" fmla="*/ 8 w 22"/>
                <a:gd name="T7" fmla="*/ 25 h 25"/>
                <a:gd name="T8" fmla="*/ 8 w 22"/>
                <a:gd name="T9" fmla="*/ 17 h 25"/>
                <a:gd name="T10" fmla="*/ 0 w 22"/>
                <a:gd name="T11" fmla="*/ 0 h 25"/>
                <a:gd name="T12" fmla="*/ 7 w 22"/>
                <a:gd name="T13" fmla="*/ 0 h 25"/>
                <a:gd name="T14" fmla="*/ 11 w 22"/>
                <a:gd name="T15" fmla="*/ 10 h 25"/>
                <a:gd name="T16" fmla="*/ 11 w 22"/>
                <a:gd name="T17" fmla="*/ 12 h 25"/>
                <a:gd name="T18" fmla="*/ 11 w 22"/>
                <a:gd name="T19" fmla="*/ 12 h 25"/>
                <a:gd name="T20" fmla="*/ 12 w 22"/>
                <a:gd name="T21" fmla="*/ 10 h 25"/>
                <a:gd name="T22" fmla="*/ 16 w 22"/>
                <a:gd name="T23" fmla="*/ 0 h 25"/>
                <a:gd name="T24" fmla="*/ 22 w 22"/>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5">
                  <a:moveTo>
                    <a:pt x="22" y="0"/>
                  </a:moveTo>
                  <a:cubicBezTo>
                    <a:pt x="14" y="16"/>
                    <a:pt x="14" y="16"/>
                    <a:pt x="14" y="16"/>
                  </a:cubicBezTo>
                  <a:cubicBezTo>
                    <a:pt x="14" y="25"/>
                    <a:pt x="14" y="25"/>
                    <a:pt x="14" y="25"/>
                  </a:cubicBezTo>
                  <a:cubicBezTo>
                    <a:pt x="8" y="25"/>
                    <a:pt x="8" y="25"/>
                    <a:pt x="8" y="25"/>
                  </a:cubicBezTo>
                  <a:cubicBezTo>
                    <a:pt x="8" y="17"/>
                    <a:pt x="8" y="17"/>
                    <a:pt x="8" y="17"/>
                  </a:cubicBezTo>
                  <a:cubicBezTo>
                    <a:pt x="0" y="0"/>
                    <a:pt x="0" y="0"/>
                    <a:pt x="0" y="0"/>
                  </a:cubicBezTo>
                  <a:cubicBezTo>
                    <a:pt x="7" y="0"/>
                    <a:pt x="7" y="0"/>
                    <a:pt x="7" y="0"/>
                  </a:cubicBezTo>
                  <a:cubicBezTo>
                    <a:pt x="11" y="10"/>
                    <a:pt x="11" y="10"/>
                    <a:pt x="11" y="10"/>
                  </a:cubicBezTo>
                  <a:cubicBezTo>
                    <a:pt x="11" y="10"/>
                    <a:pt x="11" y="10"/>
                    <a:pt x="11" y="12"/>
                  </a:cubicBezTo>
                  <a:cubicBezTo>
                    <a:pt x="11" y="12"/>
                    <a:pt x="11" y="12"/>
                    <a:pt x="11" y="12"/>
                  </a:cubicBezTo>
                  <a:cubicBezTo>
                    <a:pt x="11" y="11"/>
                    <a:pt x="12" y="10"/>
                    <a:pt x="12" y="10"/>
                  </a:cubicBezTo>
                  <a:cubicBezTo>
                    <a:pt x="16" y="0"/>
                    <a:pt x="16" y="0"/>
                    <a:pt x="16" y="0"/>
                  </a:cubicBezTo>
                  <a:lnTo>
                    <a:pt x="2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cxnSp>
        <p:nvCxnSpPr>
          <p:cNvPr id="361" name="Straight Connector 360"/>
          <p:cNvCxnSpPr/>
          <p:nvPr/>
        </p:nvCxnSpPr>
        <p:spPr>
          <a:xfrm>
            <a:off x="2556216" y="2294205"/>
            <a:ext cx="0" cy="39916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2635513" y="2836587"/>
            <a:ext cx="0" cy="525076"/>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2854036" y="3199495"/>
            <a:ext cx="0" cy="59346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3089778" y="2015598"/>
            <a:ext cx="0" cy="87233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3283374" y="2404981"/>
            <a:ext cx="0" cy="487561"/>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3456329" y="3036132"/>
            <a:ext cx="0" cy="578239"/>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5476506" y="2508026"/>
            <a:ext cx="0" cy="61628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5742478" y="1998453"/>
            <a:ext cx="0" cy="512686"/>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8586893" y="4185203"/>
            <a:ext cx="0" cy="510016"/>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4281487" y="4992154"/>
            <a:ext cx="0" cy="511024"/>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8699897" y="2411361"/>
            <a:ext cx="0" cy="512686"/>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8816207" y="3468147"/>
            <a:ext cx="0" cy="473406"/>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8896350" y="2152759"/>
            <a:ext cx="0" cy="1074419"/>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9361408" y="2493026"/>
            <a:ext cx="0" cy="54627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9751907" y="4795946"/>
            <a:ext cx="0" cy="495776"/>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sp>
        <p:nvSpPr>
          <p:cNvPr id="376" name="Text: *Operated by 21Vianet"/>
          <p:cNvSpPr txBox="1"/>
          <p:nvPr/>
        </p:nvSpPr>
        <p:spPr>
          <a:xfrm>
            <a:off x="940678" y="5978031"/>
            <a:ext cx="1234633" cy="216982"/>
          </a:xfrm>
          <a:prstGeom prst="rect">
            <a:avLst/>
          </a:prstGeom>
          <a:noFill/>
        </p:spPr>
        <p:txBody>
          <a:bodyPr wrap="none" rtlCol="0">
            <a:spAutoFit/>
          </a:bodyPr>
          <a:lstStyle/>
          <a:p>
            <a:pPr defTabSz="855878"/>
            <a:r>
              <a:rPr lang="en-US" sz="810" dirty="0">
                <a:solidFill>
                  <a:srgbClr val="E7E6E6">
                    <a:lumMod val="50000"/>
                  </a:srgbClr>
                </a:solidFill>
              </a:rPr>
              <a:t>*Operated by 21Vianet</a:t>
            </a:r>
          </a:p>
        </p:txBody>
      </p:sp>
      <p:pic>
        <p:nvPicPr>
          <p:cNvPr id="378"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276464" y="2891078"/>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79" name="radiating circle"/>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2750656" y="3092609"/>
            <a:ext cx="220801" cy="222198"/>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989364" y="2782136"/>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177960" y="278642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408171" y="288392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171124" y="4881316"/>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362701" y="2391005"/>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5"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645594" y="240636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6"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7570120" y="3447922"/>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7"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7853013" y="3503641"/>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8"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478456" y="4073372"/>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89"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581326" y="2819999"/>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9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10286" y="3362543"/>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9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89207" y="309966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9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183540" y="2984292"/>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9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289994" y="2937514"/>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9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408568" y="5333528"/>
            <a:ext cx="225028" cy="226452"/>
          </a:xfrm>
          <a:prstGeom prst="ellipse">
            <a:avLst/>
          </a:prstGeom>
          <a:noFill/>
          <a:extLst>
            <a:ext uri="{909E8E84-426E-40dd-AFC4-6F175D3DCCD1}">
              <a14:hiddenFill xmlns="" xmlns:a14="http://schemas.microsoft.com/office/drawing/2010/main">
                <a:solidFill>
                  <a:srgbClr val="FFFFFF"/>
                </a:solidFill>
              </a14:hiddenFill>
            </a:ext>
          </a:extLst>
        </p:spPr>
      </p:pic>
      <p:pic>
        <p:nvPicPr>
          <p:cNvPr id="395"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633963" y="5187796"/>
            <a:ext cx="225028" cy="226452"/>
          </a:xfrm>
          <a:prstGeom prst="ellipse">
            <a:avLst/>
          </a:prstGeom>
          <a:noFill/>
          <a:extLst>
            <a:ext uri="{909E8E84-426E-40dd-AFC4-6F175D3DCCD1}">
              <a14:hiddenFill xmlns="" xmlns:a14="http://schemas.microsoft.com/office/drawing/2010/main">
                <a:solidFill>
                  <a:srgbClr val="FFFFFF"/>
                </a:solidFill>
              </a14:hiddenFill>
            </a:ext>
          </a:extLst>
        </p:spPr>
      </p:pic>
      <p:grpSp>
        <p:nvGrpSpPr>
          <p:cNvPr id="396" name="US GOV Iowa"/>
          <p:cNvGrpSpPr/>
          <p:nvPr/>
        </p:nvGrpSpPr>
        <p:grpSpPr>
          <a:xfrm>
            <a:off x="3096281" y="1526795"/>
            <a:ext cx="558155" cy="235961"/>
            <a:chOff x="2748689" y="1364140"/>
            <a:chExt cx="620172" cy="262178"/>
          </a:xfrm>
        </p:grpSpPr>
        <p:sp>
          <p:nvSpPr>
            <p:cNvPr id="397" name="Rectangle 18"/>
            <p:cNvSpPr>
              <a:spLocks noChangeArrowheads="1"/>
            </p:cNvSpPr>
            <p:nvPr/>
          </p:nvSpPr>
          <p:spPr bwMode="auto">
            <a:xfrm>
              <a:off x="2748689" y="1364140"/>
              <a:ext cx="620172" cy="262178"/>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98" name="Freeform 39"/>
            <p:cNvSpPr>
              <a:spLocks/>
            </p:cNvSpPr>
            <p:nvPr/>
          </p:nvSpPr>
          <p:spPr bwMode="auto">
            <a:xfrm>
              <a:off x="2843740" y="1459190"/>
              <a:ext cx="65445"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1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1"/>
                    <a:pt x="10" y="21"/>
                  </a:cubicBezTo>
                  <a:cubicBezTo>
                    <a:pt x="13" y="21"/>
                    <a:pt x="15" y="19"/>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399" name="Freeform 40"/>
            <p:cNvSpPr>
              <a:spLocks/>
            </p:cNvSpPr>
            <p:nvPr/>
          </p:nvSpPr>
          <p:spPr bwMode="auto">
            <a:xfrm>
              <a:off x="2924768" y="1456074"/>
              <a:ext cx="56096" cy="84143"/>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4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6 h 26"/>
                <a:gd name="T54" fmla="*/ 6 w 17"/>
                <a:gd name="T55" fmla="*/ 6 h 26"/>
                <a:gd name="T56" fmla="*/ 6 w 17"/>
                <a:gd name="T57" fmla="*/ 7 h 26"/>
                <a:gd name="T58" fmla="*/ 6 w 17"/>
                <a:gd name="T59" fmla="*/ 9 h 26"/>
                <a:gd name="T60" fmla="*/ 7 w 17"/>
                <a:gd name="T61" fmla="*/ 9 h 26"/>
                <a:gd name="T62" fmla="*/ 9 w 17"/>
                <a:gd name="T63" fmla="*/ 10 h 26"/>
                <a:gd name="T64" fmla="*/ 11 w 17"/>
                <a:gd name="T65" fmla="*/ 11 h 26"/>
                <a:gd name="T66" fmla="*/ 14 w 17"/>
                <a:gd name="T67" fmla="*/ 13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3" y="13"/>
                    <a:pt x="2" y="12"/>
                  </a:cubicBezTo>
                  <a:cubicBezTo>
                    <a:pt x="1" y="11"/>
                    <a:pt x="0" y="10"/>
                    <a:pt x="0" y="8"/>
                  </a:cubicBezTo>
                  <a:cubicBezTo>
                    <a:pt x="0" y="7"/>
                    <a:pt x="0" y="5"/>
                    <a:pt x="1" y="4"/>
                  </a:cubicBezTo>
                  <a:cubicBezTo>
                    <a:pt x="1" y="4"/>
                    <a:pt x="2" y="3"/>
                    <a:pt x="3" y="2"/>
                  </a:cubicBezTo>
                  <a:cubicBezTo>
                    <a:pt x="4" y="2"/>
                    <a:pt x="5" y="1"/>
                    <a:pt x="6" y="1"/>
                  </a:cubicBezTo>
                  <a:cubicBezTo>
                    <a:pt x="7" y="1"/>
                    <a:pt x="9" y="0"/>
                    <a:pt x="10" y="0"/>
                  </a:cubicBezTo>
                  <a:cubicBezTo>
                    <a:pt x="11" y="0"/>
                    <a:pt x="13" y="0"/>
                    <a:pt x="14" y="1"/>
                  </a:cubicBezTo>
                  <a:cubicBezTo>
                    <a:pt x="15"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6" y="9"/>
                  </a:cubicBezTo>
                  <a:cubicBezTo>
                    <a:pt x="7" y="9"/>
                    <a:pt x="7" y="9"/>
                    <a:pt x="7" y="9"/>
                  </a:cubicBezTo>
                  <a:cubicBezTo>
                    <a:pt x="8" y="10"/>
                    <a:pt x="8" y="10"/>
                    <a:pt x="9" y="10"/>
                  </a:cubicBezTo>
                  <a:cubicBezTo>
                    <a:pt x="9" y="11"/>
                    <a:pt x="10" y="11"/>
                    <a:pt x="11" y="11"/>
                  </a:cubicBezTo>
                  <a:cubicBezTo>
                    <a:pt x="12" y="12"/>
                    <a:pt x="13" y="12"/>
                    <a:pt x="14" y="13"/>
                  </a:cubicBezTo>
                  <a:cubicBezTo>
                    <a:pt x="14" y="13"/>
                    <a:pt x="15" y="14"/>
                    <a:pt x="16" y="14"/>
                  </a:cubicBezTo>
                  <a:cubicBezTo>
                    <a:pt x="16" y="15"/>
                    <a:pt x="17" y="15"/>
                    <a:pt x="17" y="16"/>
                  </a:cubicBezTo>
                  <a:cubicBezTo>
                    <a:pt x="17" y="17"/>
                    <a:pt x="17" y="18"/>
                    <a:pt x="17" y="19"/>
                  </a:cubicBezTo>
                  <a:cubicBezTo>
                    <a:pt x="17" y="20"/>
                    <a:pt x="17" y="22"/>
                    <a:pt x="17" y="22"/>
                  </a:cubicBezTo>
                  <a:cubicBezTo>
                    <a:pt x="16" y="23"/>
                    <a:pt x="15" y="24"/>
                    <a:pt x="14" y="25"/>
                  </a:cubicBezTo>
                  <a:cubicBezTo>
                    <a:pt x="14" y="25"/>
                    <a:pt x="12" y="26"/>
                    <a:pt x="11" y="26"/>
                  </a:cubicBezTo>
                  <a:cubicBezTo>
                    <a:pt x="10" y="26"/>
                    <a:pt x="9" y="26"/>
                    <a:pt x="7" y="26"/>
                  </a:cubicBezTo>
                  <a:cubicBezTo>
                    <a:pt x="6" y="26"/>
                    <a:pt x="5" y="26"/>
                    <a:pt x="3" y="26"/>
                  </a:cubicBezTo>
                  <a:cubicBezTo>
                    <a:pt x="2" y="26"/>
                    <a:pt x="1" y="26"/>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00" name="Freeform 41"/>
            <p:cNvSpPr>
              <a:spLocks/>
            </p:cNvSpPr>
            <p:nvPr/>
          </p:nvSpPr>
          <p:spPr bwMode="auto">
            <a:xfrm>
              <a:off x="3026052" y="1456074"/>
              <a:ext cx="73236" cy="84143"/>
            </a:xfrm>
            <a:custGeom>
              <a:avLst/>
              <a:gdLst>
                <a:gd name="T0" fmla="*/ 22 w 22"/>
                <a:gd name="T1" fmla="*/ 24 h 26"/>
                <a:gd name="T2" fmla="*/ 13 w 22"/>
                <a:gd name="T3" fmla="*/ 26 h 26"/>
                <a:gd name="T4" fmla="*/ 4 w 22"/>
                <a:gd name="T5" fmla="*/ 23 h 26"/>
                <a:gd name="T6" fmla="*/ 0 w 22"/>
                <a:gd name="T7" fmla="*/ 14 h 26"/>
                <a:gd name="T8" fmla="*/ 4 w 22"/>
                <a:gd name="T9" fmla="*/ 4 h 26"/>
                <a:gd name="T10" fmla="*/ 14 w 22"/>
                <a:gd name="T11" fmla="*/ 0 h 26"/>
                <a:gd name="T12" fmla="*/ 21 w 22"/>
                <a:gd name="T13" fmla="*/ 1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7 w 22"/>
                <a:gd name="T27" fmla="*/ 21 h 26"/>
                <a:gd name="T28" fmla="*/ 17 w 22"/>
                <a:gd name="T29" fmla="*/ 16 h 26"/>
                <a:gd name="T30" fmla="*/ 12 w 22"/>
                <a:gd name="T31" fmla="*/ 16 h 26"/>
                <a:gd name="T32" fmla="*/ 12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6"/>
                    <a:pt x="17" y="26"/>
                    <a:pt x="13" y="26"/>
                  </a:cubicBezTo>
                  <a:cubicBezTo>
                    <a:pt x="9" y="26"/>
                    <a:pt x="6" y="25"/>
                    <a:pt x="4" y="23"/>
                  </a:cubicBezTo>
                  <a:cubicBezTo>
                    <a:pt x="1" y="21"/>
                    <a:pt x="0" y="18"/>
                    <a:pt x="0" y="14"/>
                  </a:cubicBezTo>
                  <a:cubicBezTo>
                    <a:pt x="0" y="10"/>
                    <a:pt x="1" y="7"/>
                    <a:pt x="4" y="4"/>
                  </a:cubicBezTo>
                  <a:cubicBezTo>
                    <a:pt x="6" y="2"/>
                    <a:pt x="10" y="0"/>
                    <a:pt x="14" y="0"/>
                  </a:cubicBezTo>
                  <a:cubicBezTo>
                    <a:pt x="17" y="0"/>
                    <a:pt x="19" y="1"/>
                    <a:pt x="21" y="1"/>
                  </a:cubicBezTo>
                  <a:cubicBezTo>
                    <a:pt x="21" y="7"/>
                    <a:pt x="21" y="7"/>
                    <a:pt x="21" y="7"/>
                  </a:cubicBezTo>
                  <a:cubicBezTo>
                    <a:pt x="19" y="6"/>
                    <a:pt x="17" y="5"/>
                    <a:pt x="14" y="5"/>
                  </a:cubicBezTo>
                  <a:cubicBezTo>
                    <a:pt x="12" y="5"/>
                    <a:pt x="10" y="6"/>
                    <a:pt x="8" y="7"/>
                  </a:cubicBezTo>
                  <a:cubicBezTo>
                    <a:pt x="7" y="9"/>
                    <a:pt x="6" y="11"/>
                    <a:pt x="6" y="14"/>
                  </a:cubicBezTo>
                  <a:cubicBezTo>
                    <a:pt x="6" y="16"/>
                    <a:pt x="7" y="18"/>
                    <a:pt x="8" y="20"/>
                  </a:cubicBezTo>
                  <a:cubicBezTo>
                    <a:pt x="9" y="21"/>
                    <a:pt x="11" y="22"/>
                    <a:pt x="13" y="22"/>
                  </a:cubicBezTo>
                  <a:cubicBezTo>
                    <a:pt x="15" y="22"/>
                    <a:pt x="16" y="21"/>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01" name="Freeform 42"/>
            <p:cNvSpPr>
              <a:spLocks noEditPoints="1"/>
            </p:cNvSpPr>
            <p:nvPr/>
          </p:nvSpPr>
          <p:spPr bwMode="auto">
            <a:xfrm>
              <a:off x="3111754" y="1456074"/>
              <a:ext cx="81027" cy="84143"/>
            </a:xfrm>
            <a:custGeom>
              <a:avLst/>
              <a:gdLst>
                <a:gd name="T0" fmla="*/ 12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1 w 25"/>
                <a:gd name="T15" fmla="*/ 23 h 26"/>
                <a:gd name="T16" fmla="*/ 12 w 25"/>
                <a:gd name="T17" fmla="*/ 26 h 26"/>
                <a:gd name="T18" fmla="*/ 13 w 25"/>
                <a:gd name="T19" fmla="*/ 5 h 26"/>
                <a:gd name="T20" fmla="*/ 8 w 25"/>
                <a:gd name="T21" fmla="*/ 8 h 26"/>
                <a:gd name="T22" fmla="*/ 6 w 25"/>
                <a:gd name="T23" fmla="*/ 13 h 26"/>
                <a:gd name="T24" fmla="*/ 8 w 25"/>
                <a:gd name="T25" fmla="*/ 19 h 26"/>
                <a:gd name="T26" fmla="*/ 12 w 25"/>
                <a:gd name="T27" fmla="*/ 22 h 26"/>
                <a:gd name="T28" fmla="*/ 17 w 25"/>
                <a:gd name="T29" fmla="*/ 19 h 26"/>
                <a:gd name="T30" fmla="*/ 19 w 25"/>
                <a:gd name="T31" fmla="*/ 14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6"/>
                    <a:pt x="12" y="26"/>
                  </a:cubicBezTo>
                  <a:close/>
                  <a:moveTo>
                    <a:pt x="13" y="5"/>
                  </a:moveTo>
                  <a:cubicBezTo>
                    <a:pt x="11" y="5"/>
                    <a:pt x="9" y="6"/>
                    <a:pt x="8" y="8"/>
                  </a:cubicBezTo>
                  <a:cubicBezTo>
                    <a:pt x="7" y="9"/>
                    <a:pt x="6" y="11"/>
                    <a:pt x="6" y="13"/>
                  </a:cubicBezTo>
                  <a:cubicBezTo>
                    <a:pt x="6" y="16"/>
                    <a:pt x="7" y="18"/>
                    <a:pt x="8" y="19"/>
                  </a:cubicBezTo>
                  <a:cubicBezTo>
                    <a:pt x="9" y="21"/>
                    <a:pt x="11" y="22"/>
                    <a:pt x="12" y="22"/>
                  </a:cubicBezTo>
                  <a:cubicBezTo>
                    <a:pt x="14" y="22"/>
                    <a:pt x="16" y="21"/>
                    <a:pt x="17" y="19"/>
                  </a:cubicBezTo>
                  <a:cubicBezTo>
                    <a:pt x="18" y="18"/>
                    <a:pt x="19" y="16"/>
                    <a:pt x="19" y="14"/>
                  </a:cubicBezTo>
                  <a:cubicBezTo>
                    <a:pt x="19" y="11"/>
                    <a:pt x="18" y="9"/>
                    <a:pt x="17" y="7"/>
                  </a:cubicBezTo>
                  <a:cubicBezTo>
                    <a:pt x="16" y="6"/>
                    <a:pt x="15"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02" name="Freeform 43"/>
            <p:cNvSpPr>
              <a:spLocks/>
            </p:cNvSpPr>
            <p:nvPr/>
          </p:nvSpPr>
          <p:spPr bwMode="auto">
            <a:xfrm>
              <a:off x="3199014" y="1459190"/>
              <a:ext cx="79469" cy="81026"/>
            </a:xfrm>
            <a:custGeom>
              <a:avLst/>
              <a:gdLst>
                <a:gd name="T0" fmla="*/ 24 w 24"/>
                <a:gd name="T1" fmla="*/ 0 h 25"/>
                <a:gd name="T2" fmla="*/ 15 w 24"/>
                <a:gd name="T3" fmla="*/ 25 h 25"/>
                <a:gd name="T4" fmla="*/ 8 w 24"/>
                <a:gd name="T5" fmla="*/ 25 h 25"/>
                <a:gd name="T6" fmla="*/ 0 w 24"/>
                <a:gd name="T7" fmla="*/ 0 h 25"/>
                <a:gd name="T8" fmla="*/ 6 w 24"/>
                <a:gd name="T9" fmla="*/ 0 h 25"/>
                <a:gd name="T10" fmla="*/ 11 w 24"/>
                <a:gd name="T11" fmla="*/ 17 h 25"/>
                <a:gd name="T12" fmla="*/ 12 w 24"/>
                <a:gd name="T13" fmla="*/ 20 h 25"/>
                <a:gd name="T14" fmla="*/ 12 w 24"/>
                <a:gd name="T15" fmla="*/ 20 h 25"/>
                <a:gd name="T16" fmla="*/ 12 w 24"/>
                <a:gd name="T17" fmla="*/ 17 h 25"/>
                <a:gd name="T18" fmla="*/ 18 w 24"/>
                <a:gd name="T19" fmla="*/ 0 h 25"/>
                <a:gd name="T20" fmla="*/ 24 w 24"/>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5">
                  <a:moveTo>
                    <a:pt x="24" y="0"/>
                  </a:moveTo>
                  <a:cubicBezTo>
                    <a:pt x="15" y="25"/>
                    <a:pt x="15" y="25"/>
                    <a:pt x="15" y="25"/>
                  </a:cubicBezTo>
                  <a:cubicBezTo>
                    <a:pt x="8" y="25"/>
                    <a:pt x="8" y="25"/>
                    <a:pt x="8" y="25"/>
                  </a:cubicBezTo>
                  <a:cubicBezTo>
                    <a:pt x="0" y="0"/>
                    <a:pt x="0" y="0"/>
                    <a:pt x="0" y="0"/>
                  </a:cubicBezTo>
                  <a:cubicBezTo>
                    <a:pt x="6" y="0"/>
                    <a:pt x="6" y="0"/>
                    <a:pt x="6" y="0"/>
                  </a:cubicBezTo>
                  <a:cubicBezTo>
                    <a:pt x="11" y="17"/>
                    <a:pt x="11" y="17"/>
                    <a:pt x="11" y="17"/>
                  </a:cubicBezTo>
                  <a:cubicBezTo>
                    <a:pt x="12" y="18"/>
                    <a:pt x="12" y="19"/>
                    <a:pt x="12" y="20"/>
                  </a:cubicBezTo>
                  <a:cubicBezTo>
                    <a:pt x="12" y="20"/>
                    <a:pt x="12" y="20"/>
                    <a:pt x="12" y="20"/>
                  </a:cubicBezTo>
                  <a:cubicBezTo>
                    <a:pt x="12" y="19"/>
                    <a:pt x="12" y="18"/>
                    <a:pt x="12" y="17"/>
                  </a:cubicBezTo>
                  <a:cubicBezTo>
                    <a:pt x="18" y="0"/>
                    <a:pt x="18" y="0"/>
                    <a:pt x="18" y="0"/>
                  </a:cubicBez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407" name="Central US"/>
          <p:cNvGrpSpPr/>
          <p:nvPr/>
        </p:nvGrpSpPr>
        <p:grpSpPr>
          <a:xfrm>
            <a:off x="2292787" y="1897017"/>
            <a:ext cx="807781" cy="246812"/>
            <a:chOff x="1851154" y="1775504"/>
            <a:chExt cx="897535" cy="274236"/>
          </a:xfrm>
        </p:grpSpPr>
        <p:sp>
          <p:nvSpPr>
            <p:cNvPr id="408" name="Rectangle 19"/>
            <p:cNvSpPr>
              <a:spLocks noChangeArrowheads="1"/>
            </p:cNvSpPr>
            <p:nvPr/>
          </p:nvSpPr>
          <p:spPr bwMode="auto">
            <a:xfrm>
              <a:off x="1851154" y="1775504"/>
              <a:ext cx="897535" cy="274236"/>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09" name="Freeform 48"/>
            <p:cNvSpPr>
              <a:spLocks/>
            </p:cNvSpPr>
            <p:nvPr/>
          </p:nvSpPr>
          <p:spPr bwMode="auto">
            <a:xfrm>
              <a:off x="1946206" y="1870556"/>
              <a:ext cx="65445" cy="84143"/>
            </a:xfrm>
            <a:custGeom>
              <a:avLst/>
              <a:gdLst>
                <a:gd name="T0" fmla="*/ 20 w 20"/>
                <a:gd name="T1" fmla="*/ 25 h 26"/>
                <a:gd name="T2" fmla="*/ 13 w 20"/>
                <a:gd name="T3" fmla="*/ 26 h 26"/>
                <a:gd name="T4" fmla="*/ 3 w 20"/>
                <a:gd name="T5" fmla="*/ 23 h 26"/>
                <a:gd name="T6" fmla="*/ 0 w 20"/>
                <a:gd name="T7" fmla="*/ 14 h 26"/>
                <a:gd name="T8" fmla="*/ 4 w 20"/>
                <a:gd name="T9" fmla="*/ 4 h 26"/>
                <a:gd name="T10" fmla="*/ 14 w 20"/>
                <a:gd name="T11" fmla="*/ 0 h 26"/>
                <a:gd name="T12" fmla="*/ 20 w 20"/>
                <a:gd name="T13" fmla="*/ 1 h 26"/>
                <a:gd name="T14" fmla="*/ 20 w 20"/>
                <a:gd name="T15" fmla="*/ 7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3" y="23"/>
                  </a:cubicBezTo>
                  <a:cubicBezTo>
                    <a:pt x="1" y="21"/>
                    <a:pt x="0" y="18"/>
                    <a:pt x="0" y="14"/>
                  </a:cubicBezTo>
                  <a:cubicBezTo>
                    <a:pt x="0" y="10"/>
                    <a:pt x="1" y="7"/>
                    <a:pt x="4" y="4"/>
                  </a:cubicBezTo>
                  <a:cubicBezTo>
                    <a:pt x="6" y="1"/>
                    <a:pt x="10" y="0"/>
                    <a:pt x="14" y="0"/>
                  </a:cubicBezTo>
                  <a:cubicBezTo>
                    <a:pt x="16" y="0"/>
                    <a:pt x="18" y="1"/>
                    <a:pt x="20" y="1"/>
                  </a:cubicBezTo>
                  <a:cubicBezTo>
                    <a:pt x="20" y="7"/>
                    <a:pt x="20" y="7"/>
                    <a:pt x="20" y="7"/>
                  </a:cubicBezTo>
                  <a:cubicBezTo>
                    <a:pt x="18" y="6"/>
                    <a:pt x="16" y="5"/>
                    <a:pt x="14" y="5"/>
                  </a:cubicBezTo>
                  <a:cubicBezTo>
                    <a:pt x="12" y="5"/>
                    <a:pt x="10" y="6"/>
                    <a:pt x="8" y="7"/>
                  </a:cubicBezTo>
                  <a:cubicBezTo>
                    <a:pt x="7" y="9"/>
                    <a:pt x="6" y="11"/>
                    <a:pt x="6" y="13"/>
                  </a:cubicBezTo>
                  <a:cubicBezTo>
                    <a:pt x="6" y="16"/>
                    <a:pt x="7" y="18"/>
                    <a:pt x="8" y="19"/>
                  </a:cubicBezTo>
                  <a:cubicBezTo>
                    <a:pt x="10" y="21"/>
                    <a:pt x="11" y="21"/>
                    <a:pt x="14" y="21"/>
                  </a:cubicBezTo>
                  <a:cubicBezTo>
                    <a:pt x="16" y="21"/>
                    <a:pt x="18" y="21"/>
                    <a:pt x="20" y="20"/>
                  </a:cubicBezTo>
                  <a:lnTo>
                    <a:pt x="20"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10" name="Freeform 49"/>
            <p:cNvSpPr>
              <a:spLocks/>
            </p:cNvSpPr>
            <p:nvPr/>
          </p:nvSpPr>
          <p:spPr bwMode="auto">
            <a:xfrm>
              <a:off x="2027233" y="1873672"/>
              <a:ext cx="49863" cy="81026"/>
            </a:xfrm>
            <a:custGeom>
              <a:avLst/>
              <a:gdLst>
                <a:gd name="T0" fmla="*/ 32 w 32"/>
                <a:gd name="T1" fmla="*/ 52 h 52"/>
                <a:gd name="T2" fmla="*/ 0 w 32"/>
                <a:gd name="T3" fmla="*/ 52 h 52"/>
                <a:gd name="T4" fmla="*/ 0 w 32"/>
                <a:gd name="T5" fmla="*/ 0 h 52"/>
                <a:gd name="T6" fmla="*/ 29 w 32"/>
                <a:gd name="T7" fmla="*/ 0 h 52"/>
                <a:gd name="T8" fmla="*/ 29 w 32"/>
                <a:gd name="T9" fmla="*/ 8 h 52"/>
                <a:gd name="T10" fmla="*/ 11 w 32"/>
                <a:gd name="T11" fmla="*/ 8 h 52"/>
                <a:gd name="T12" fmla="*/ 11 w 32"/>
                <a:gd name="T13" fmla="*/ 21 h 52"/>
                <a:gd name="T14" fmla="*/ 29 w 32"/>
                <a:gd name="T15" fmla="*/ 21 h 52"/>
                <a:gd name="T16" fmla="*/ 29 w 32"/>
                <a:gd name="T17" fmla="*/ 29 h 52"/>
                <a:gd name="T18" fmla="*/ 11 w 32"/>
                <a:gd name="T19" fmla="*/ 29 h 52"/>
                <a:gd name="T20" fmla="*/ 11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29" y="0"/>
                  </a:lnTo>
                  <a:lnTo>
                    <a:pt x="29" y="8"/>
                  </a:lnTo>
                  <a:lnTo>
                    <a:pt x="11" y="8"/>
                  </a:lnTo>
                  <a:lnTo>
                    <a:pt x="11" y="21"/>
                  </a:lnTo>
                  <a:lnTo>
                    <a:pt x="29" y="21"/>
                  </a:lnTo>
                  <a:lnTo>
                    <a:pt x="29" y="29"/>
                  </a:lnTo>
                  <a:lnTo>
                    <a:pt x="11" y="29"/>
                  </a:lnTo>
                  <a:lnTo>
                    <a:pt x="11" y="42"/>
                  </a:lnTo>
                  <a:lnTo>
                    <a:pt x="32" y="42"/>
                  </a:lnTo>
                  <a:lnTo>
                    <a:pt x="3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11" name="Freeform 50"/>
            <p:cNvSpPr>
              <a:spLocks/>
            </p:cNvSpPr>
            <p:nvPr/>
          </p:nvSpPr>
          <p:spPr bwMode="auto">
            <a:xfrm>
              <a:off x="2089562" y="1873672"/>
              <a:ext cx="74795" cy="81026"/>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7"/>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6"/>
                    <a:pt x="18" y="17"/>
                  </a:cubicBezTo>
                  <a:cubicBezTo>
                    <a:pt x="18" y="17"/>
                    <a:pt x="18" y="17"/>
                    <a:pt x="18" y="17"/>
                  </a:cubicBezTo>
                  <a:cubicBezTo>
                    <a:pt x="18" y="16"/>
                    <a:pt x="18" y="15"/>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12" name="Freeform 51"/>
            <p:cNvSpPr>
              <a:spLocks/>
            </p:cNvSpPr>
            <p:nvPr/>
          </p:nvSpPr>
          <p:spPr bwMode="auto">
            <a:xfrm>
              <a:off x="2178380" y="1873672"/>
              <a:ext cx="63887" cy="81026"/>
            </a:xfrm>
            <a:custGeom>
              <a:avLst/>
              <a:gdLst>
                <a:gd name="T0" fmla="*/ 41 w 41"/>
                <a:gd name="T1" fmla="*/ 8 h 52"/>
                <a:gd name="T2" fmla="*/ 27 w 41"/>
                <a:gd name="T3" fmla="*/ 8 h 52"/>
                <a:gd name="T4" fmla="*/ 27 w 41"/>
                <a:gd name="T5" fmla="*/ 52 h 52"/>
                <a:gd name="T6" fmla="*/ 14 w 41"/>
                <a:gd name="T7" fmla="*/ 52 h 52"/>
                <a:gd name="T8" fmla="*/ 14 w 41"/>
                <a:gd name="T9" fmla="*/ 8 h 52"/>
                <a:gd name="T10" fmla="*/ 0 w 41"/>
                <a:gd name="T11" fmla="*/ 8 h 52"/>
                <a:gd name="T12" fmla="*/ 0 w 41"/>
                <a:gd name="T13" fmla="*/ 0 h 52"/>
                <a:gd name="T14" fmla="*/ 41 w 41"/>
                <a:gd name="T15" fmla="*/ 0 h 52"/>
                <a:gd name="T16" fmla="*/ 41 w 41"/>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8"/>
                  </a:moveTo>
                  <a:lnTo>
                    <a:pt x="27" y="8"/>
                  </a:lnTo>
                  <a:lnTo>
                    <a:pt x="27" y="52"/>
                  </a:lnTo>
                  <a:lnTo>
                    <a:pt x="14" y="52"/>
                  </a:lnTo>
                  <a:lnTo>
                    <a:pt x="14" y="8"/>
                  </a:lnTo>
                  <a:lnTo>
                    <a:pt x="0" y="8"/>
                  </a:lnTo>
                  <a:lnTo>
                    <a:pt x="0" y="0"/>
                  </a:lnTo>
                  <a:lnTo>
                    <a:pt x="41" y="0"/>
                  </a:lnTo>
                  <a:lnTo>
                    <a:pt x="41"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13" name="Freeform 52"/>
            <p:cNvSpPr>
              <a:spLocks noEditPoints="1"/>
            </p:cNvSpPr>
            <p:nvPr/>
          </p:nvSpPr>
          <p:spPr bwMode="auto">
            <a:xfrm>
              <a:off x="2256291" y="1873672"/>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3"/>
                  </a:cubicBezTo>
                  <a:cubicBezTo>
                    <a:pt x="14" y="13"/>
                    <a:pt x="13" y="13"/>
                    <a:pt x="13" y="14"/>
                  </a:cubicBezTo>
                  <a:cubicBezTo>
                    <a:pt x="13" y="14"/>
                    <a:pt x="13" y="14"/>
                    <a:pt x="13" y="14"/>
                  </a:cubicBezTo>
                  <a:cubicBezTo>
                    <a:pt x="13" y="14"/>
                    <a:pt x="13" y="14"/>
                    <a:pt x="14" y="14"/>
                  </a:cubicBezTo>
                  <a:cubicBezTo>
                    <a:pt x="14" y="14"/>
                    <a:pt x="14" y="15"/>
                    <a:pt x="15" y="15"/>
                  </a:cubicBezTo>
                  <a:cubicBezTo>
                    <a:pt x="15" y="15"/>
                    <a:pt x="15" y="16"/>
                    <a:pt x="16" y="16"/>
                  </a:cubicBezTo>
                  <a:cubicBezTo>
                    <a:pt x="16" y="17"/>
                    <a:pt x="16" y="17"/>
                    <a:pt x="16" y="17"/>
                  </a:cubicBezTo>
                  <a:lnTo>
                    <a:pt x="21" y="25"/>
                  </a:lnTo>
                  <a:close/>
                  <a:moveTo>
                    <a:pt x="6" y="4"/>
                  </a:moveTo>
                  <a:cubicBezTo>
                    <a:pt x="6" y="11"/>
                    <a:pt x="6" y="11"/>
                    <a:pt x="6" y="11"/>
                  </a:cubicBezTo>
                  <a:cubicBezTo>
                    <a:pt x="8" y="11"/>
                    <a:pt x="8" y="11"/>
                    <a:pt x="8" y="11"/>
                  </a:cubicBezTo>
                  <a:cubicBezTo>
                    <a:pt x="9" y="11"/>
                    <a:pt x="10"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14" name="Freeform 53"/>
            <p:cNvSpPr>
              <a:spLocks noEditPoints="1"/>
            </p:cNvSpPr>
            <p:nvPr/>
          </p:nvSpPr>
          <p:spPr bwMode="auto">
            <a:xfrm>
              <a:off x="2324853" y="1873672"/>
              <a:ext cx="81027" cy="81026"/>
            </a:xfrm>
            <a:custGeom>
              <a:avLst/>
              <a:gdLst>
                <a:gd name="T0" fmla="*/ 25 w 25"/>
                <a:gd name="T1" fmla="*/ 25 h 25"/>
                <a:gd name="T2" fmla="*/ 19 w 25"/>
                <a:gd name="T3" fmla="*/ 25 h 25"/>
                <a:gd name="T4" fmla="*/ 17 w 25"/>
                <a:gd name="T5" fmla="*/ 19 h 25"/>
                <a:gd name="T6" fmla="*/ 8 w 25"/>
                <a:gd name="T7" fmla="*/ 19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6 h 25"/>
                <a:gd name="T22" fmla="*/ 13 w 25"/>
                <a:gd name="T23" fmla="*/ 4 h 25"/>
                <a:gd name="T24" fmla="*/ 13 w 25"/>
                <a:gd name="T25" fmla="*/ 4 h 25"/>
                <a:gd name="T26" fmla="*/ 12 w 25"/>
                <a:gd name="T27" fmla="*/ 6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6"/>
                    <a:pt x="13" y="6"/>
                    <a:pt x="13" y="6"/>
                  </a:cubicBezTo>
                  <a:cubicBezTo>
                    <a:pt x="13" y="6"/>
                    <a:pt x="13" y="5"/>
                    <a:pt x="13" y="4"/>
                  </a:cubicBezTo>
                  <a:cubicBezTo>
                    <a:pt x="13" y="4"/>
                    <a:pt x="13" y="4"/>
                    <a:pt x="13" y="4"/>
                  </a:cubicBezTo>
                  <a:cubicBezTo>
                    <a:pt x="13" y="5"/>
                    <a:pt x="12" y="6"/>
                    <a:pt x="12" y="6"/>
                  </a:cubicBezTo>
                  <a:cubicBezTo>
                    <a:pt x="10" y="15"/>
                    <a:pt x="10" y="15"/>
                    <a:pt x="10"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15" name="Freeform 54"/>
            <p:cNvSpPr>
              <a:spLocks/>
            </p:cNvSpPr>
            <p:nvPr/>
          </p:nvSpPr>
          <p:spPr bwMode="auto">
            <a:xfrm>
              <a:off x="2419904" y="1873672"/>
              <a:ext cx="48305" cy="81026"/>
            </a:xfrm>
            <a:custGeom>
              <a:avLst/>
              <a:gdLst>
                <a:gd name="T0" fmla="*/ 31 w 31"/>
                <a:gd name="T1" fmla="*/ 52 h 52"/>
                <a:gd name="T2" fmla="*/ 0 w 31"/>
                <a:gd name="T3" fmla="*/ 52 h 52"/>
                <a:gd name="T4" fmla="*/ 0 w 31"/>
                <a:gd name="T5" fmla="*/ 0 h 52"/>
                <a:gd name="T6" fmla="*/ 12 w 31"/>
                <a:gd name="T7" fmla="*/ 0 h 52"/>
                <a:gd name="T8" fmla="*/ 12 w 31"/>
                <a:gd name="T9" fmla="*/ 42 h 52"/>
                <a:gd name="T10" fmla="*/ 31 w 31"/>
                <a:gd name="T11" fmla="*/ 42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2"/>
                  </a:lnTo>
                  <a:lnTo>
                    <a:pt x="31" y="42"/>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16" name="Freeform 55"/>
            <p:cNvSpPr>
              <a:spLocks/>
            </p:cNvSpPr>
            <p:nvPr/>
          </p:nvSpPr>
          <p:spPr bwMode="auto">
            <a:xfrm>
              <a:off x="2513398" y="1873672"/>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1" y="20"/>
                  </a:cubicBezTo>
                  <a:cubicBezTo>
                    <a:pt x="14"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17" name="Freeform 56"/>
            <p:cNvSpPr>
              <a:spLocks/>
            </p:cNvSpPr>
            <p:nvPr/>
          </p:nvSpPr>
          <p:spPr bwMode="auto">
            <a:xfrm>
              <a:off x="2599100" y="1870556"/>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10" y="21"/>
                    <a:pt x="10" y="21"/>
                  </a:cubicBezTo>
                  <a:cubicBezTo>
                    <a:pt x="10" y="21"/>
                    <a:pt x="11" y="21"/>
                    <a:pt x="11" y="20"/>
                  </a:cubicBezTo>
                  <a:cubicBezTo>
                    <a:pt x="11" y="20"/>
                    <a:pt x="11" y="20"/>
                    <a:pt x="11" y="19"/>
                  </a:cubicBezTo>
                  <a:cubicBezTo>
                    <a:pt x="11" y="19"/>
                    <a:pt x="11" y="18"/>
                    <a:pt x="11" y="18"/>
                  </a:cubicBezTo>
                  <a:cubicBezTo>
                    <a:pt x="10" y="18"/>
                    <a:pt x="10" y="17"/>
                    <a:pt x="9" y="17"/>
                  </a:cubicBezTo>
                  <a:cubicBezTo>
                    <a:pt x="9" y="17"/>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3"/>
                    <a:pt x="3" y="2"/>
                  </a:cubicBezTo>
                  <a:cubicBezTo>
                    <a:pt x="3" y="1"/>
                    <a:pt x="5" y="1"/>
                    <a:pt x="6" y="1"/>
                  </a:cubicBezTo>
                  <a:cubicBezTo>
                    <a:pt x="7" y="0"/>
                    <a:pt x="8" y="0"/>
                    <a:pt x="10" y="0"/>
                  </a:cubicBezTo>
                  <a:cubicBezTo>
                    <a:pt x="11" y="0"/>
                    <a:pt x="12" y="0"/>
                    <a:pt x="13" y="0"/>
                  </a:cubicBezTo>
                  <a:cubicBezTo>
                    <a:pt x="14" y="1"/>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6"/>
                    <a:pt x="6" y="6"/>
                    <a:pt x="6" y="6"/>
                  </a:cubicBezTo>
                  <a:cubicBezTo>
                    <a:pt x="6" y="7"/>
                    <a:pt x="6" y="7"/>
                    <a:pt x="6" y="7"/>
                  </a:cubicBezTo>
                  <a:cubicBezTo>
                    <a:pt x="6" y="8"/>
                    <a:pt x="6" y="8"/>
                    <a:pt x="6" y="8"/>
                  </a:cubicBezTo>
                  <a:cubicBezTo>
                    <a:pt x="6" y="9"/>
                    <a:pt x="6" y="9"/>
                    <a:pt x="7" y="9"/>
                  </a:cubicBezTo>
                  <a:cubicBezTo>
                    <a:pt x="7" y="10"/>
                    <a:pt x="8" y="10"/>
                    <a:pt x="8" y="10"/>
                  </a:cubicBezTo>
                  <a:cubicBezTo>
                    <a:pt x="9" y="10"/>
                    <a:pt x="10" y="11"/>
                    <a:pt x="10" y="11"/>
                  </a:cubicBezTo>
                  <a:cubicBezTo>
                    <a:pt x="11" y="12"/>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422" name="West US"/>
          <p:cNvGrpSpPr/>
          <p:nvPr/>
        </p:nvGrpSpPr>
        <p:grpSpPr>
          <a:xfrm>
            <a:off x="1596772" y="2389025"/>
            <a:ext cx="796562" cy="223294"/>
            <a:chOff x="1064253" y="2336458"/>
            <a:chExt cx="885069" cy="248104"/>
          </a:xfrm>
        </p:grpSpPr>
        <p:sp>
          <p:nvSpPr>
            <p:cNvPr id="423" name="Rectangle 37"/>
            <p:cNvSpPr>
              <a:spLocks noChangeArrowheads="1"/>
            </p:cNvSpPr>
            <p:nvPr/>
          </p:nvSpPr>
          <p:spPr bwMode="auto">
            <a:xfrm>
              <a:off x="1064253" y="2336458"/>
              <a:ext cx="885069" cy="248104"/>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24" name="Freeform 61"/>
            <p:cNvSpPr>
              <a:spLocks/>
            </p:cNvSpPr>
            <p:nvPr/>
          </p:nvSpPr>
          <p:spPr bwMode="auto">
            <a:xfrm>
              <a:off x="1252798" y="2431508"/>
              <a:ext cx="118425" cy="81026"/>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8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6 w 36"/>
                <a:gd name="T35" fmla="*/ 17 h 25"/>
                <a:gd name="T36" fmla="*/ 26 w 36"/>
                <a:gd name="T37" fmla="*/ 19 h 25"/>
                <a:gd name="T38" fmla="*/ 26 w 36"/>
                <a:gd name="T39" fmla="*/ 19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8"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6" y="17"/>
                    <a:pt x="26" y="17"/>
                    <a:pt x="26" y="17"/>
                  </a:cubicBezTo>
                  <a:cubicBezTo>
                    <a:pt x="26" y="17"/>
                    <a:pt x="26" y="18"/>
                    <a:pt x="26" y="19"/>
                  </a:cubicBezTo>
                  <a:cubicBezTo>
                    <a:pt x="26" y="19"/>
                    <a:pt x="26" y="19"/>
                    <a:pt x="26" y="19"/>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25" name="Freeform 62"/>
            <p:cNvSpPr>
              <a:spLocks/>
            </p:cNvSpPr>
            <p:nvPr/>
          </p:nvSpPr>
          <p:spPr bwMode="auto">
            <a:xfrm>
              <a:off x="1380572" y="2431508"/>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8 h 52"/>
                <a:gd name="T10" fmla="*/ 13 w 32"/>
                <a:gd name="T11" fmla="*/ 8 h 52"/>
                <a:gd name="T12" fmla="*/ 13 w 32"/>
                <a:gd name="T13" fmla="*/ 21 h 52"/>
                <a:gd name="T14" fmla="*/ 29 w 32"/>
                <a:gd name="T15" fmla="*/ 21 h 52"/>
                <a:gd name="T16" fmla="*/ 29 w 32"/>
                <a:gd name="T17" fmla="*/ 32 h 52"/>
                <a:gd name="T18" fmla="*/ 13 w 32"/>
                <a:gd name="T19" fmla="*/ 32 h 52"/>
                <a:gd name="T20" fmla="*/ 13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8"/>
                  </a:lnTo>
                  <a:lnTo>
                    <a:pt x="13" y="8"/>
                  </a:lnTo>
                  <a:lnTo>
                    <a:pt x="13" y="21"/>
                  </a:lnTo>
                  <a:lnTo>
                    <a:pt x="29" y="21"/>
                  </a:lnTo>
                  <a:lnTo>
                    <a:pt x="29" y="32"/>
                  </a:lnTo>
                  <a:lnTo>
                    <a:pt x="13" y="32"/>
                  </a:lnTo>
                  <a:lnTo>
                    <a:pt x="13" y="42"/>
                  </a:lnTo>
                  <a:lnTo>
                    <a:pt x="32" y="42"/>
                  </a:lnTo>
                  <a:lnTo>
                    <a:pt x="3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26" name="Freeform 63"/>
            <p:cNvSpPr>
              <a:spLocks/>
            </p:cNvSpPr>
            <p:nvPr/>
          </p:nvSpPr>
          <p:spPr bwMode="auto">
            <a:xfrm>
              <a:off x="1442900" y="2428392"/>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5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1 w 17"/>
                <a:gd name="T47" fmla="*/ 5 h 26"/>
                <a:gd name="T48" fmla="*/ 10 w 17"/>
                <a:gd name="T49" fmla="*/ 5 h 26"/>
                <a:gd name="T50" fmla="*/ 8 w 17"/>
                <a:gd name="T51" fmla="*/ 5 h 26"/>
                <a:gd name="T52" fmla="*/ 7 w 17"/>
                <a:gd name="T53" fmla="*/ 6 h 26"/>
                <a:gd name="T54" fmla="*/ 6 w 17"/>
                <a:gd name="T55" fmla="*/ 6 h 26"/>
                <a:gd name="T56" fmla="*/ 6 w 17"/>
                <a:gd name="T57" fmla="*/ 7 h 26"/>
                <a:gd name="T58" fmla="*/ 6 w 17"/>
                <a:gd name="T59" fmla="*/ 9 h 26"/>
                <a:gd name="T60" fmla="*/ 7 w 17"/>
                <a:gd name="T61" fmla="*/ 10 h 26"/>
                <a:gd name="T62" fmla="*/ 9 w 17"/>
                <a:gd name="T63" fmla="*/ 10 h 26"/>
                <a:gd name="T64" fmla="*/ 11 w 17"/>
                <a:gd name="T65" fmla="*/ 11 h 26"/>
                <a:gd name="T66" fmla="*/ 13 w 17"/>
                <a:gd name="T67" fmla="*/ 13 h 26"/>
                <a:gd name="T68" fmla="*/ 15 w 17"/>
                <a:gd name="T69" fmla="*/ 14 h 26"/>
                <a:gd name="T70" fmla="*/ 17 w 17"/>
                <a:gd name="T71" fmla="*/ 16 h 26"/>
                <a:gd name="T72" fmla="*/ 17 w 17"/>
                <a:gd name="T73" fmla="*/ 19 h 26"/>
                <a:gd name="T74" fmla="*/ 16 w 17"/>
                <a:gd name="T75" fmla="*/ 23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6" y="22"/>
                    <a:pt x="7" y="22"/>
                  </a:cubicBezTo>
                  <a:cubicBezTo>
                    <a:pt x="8" y="22"/>
                    <a:pt x="8" y="22"/>
                    <a:pt x="9" y="22"/>
                  </a:cubicBezTo>
                  <a:cubicBezTo>
                    <a:pt x="9" y="22"/>
                    <a:pt x="10" y="22"/>
                    <a:pt x="10" y="21"/>
                  </a:cubicBezTo>
                  <a:cubicBezTo>
                    <a:pt x="10" y="21"/>
                    <a:pt x="11" y="21"/>
                    <a:pt x="11" y="20"/>
                  </a:cubicBezTo>
                  <a:cubicBezTo>
                    <a:pt x="11" y="20"/>
                    <a:pt x="11" y="20"/>
                    <a:pt x="11" y="19"/>
                  </a:cubicBezTo>
                  <a:cubicBezTo>
                    <a:pt x="11" y="19"/>
                    <a:pt x="11" y="19"/>
                    <a:pt x="11" y="18"/>
                  </a:cubicBezTo>
                  <a:cubicBezTo>
                    <a:pt x="10" y="18"/>
                    <a:pt x="10" y="17"/>
                    <a:pt x="10" y="17"/>
                  </a:cubicBezTo>
                  <a:cubicBezTo>
                    <a:pt x="9" y="17"/>
                    <a:pt x="8" y="16"/>
                    <a:pt x="8" y="16"/>
                  </a:cubicBezTo>
                  <a:cubicBezTo>
                    <a:pt x="7" y="16"/>
                    <a:pt x="6" y="16"/>
                    <a:pt x="6" y="15"/>
                  </a:cubicBezTo>
                  <a:cubicBezTo>
                    <a:pt x="4" y="14"/>
                    <a:pt x="2" y="13"/>
                    <a:pt x="1" y="12"/>
                  </a:cubicBezTo>
                  <a:cubicBezTo>
                    <a:pt x="0" y="11"/>
                    <a:pt x="0" y="10"/>
                    <a:pt x="0" y="8"/>
                  </a:cubicBezTo>
                  <a:cubicBezTo>
                    <a:pt x="0" y="7"/>
                    <a:pt x="0" y="5"/>
                    <a:pt x="1" y="5"/>
                  </a:cubicBezTo>
                  <a:cubicBezTo>
                    <a:pt x="1" y="4"/>
                    <a:pt x="2" y="3"/>
                    <a:pt x="3" y="2"/>
                  </a:cubicBezTo>
                  <a:cubicBezTo>
                    <a:pt x="4" y="2"/>
                    <a:pt x="5" y="1"/>
                    <a:pt x="6" y="1"/>
                  </a:cubicBezTo>
                  <a:cubicBezTo>
                    <a:pt x="7" y="1"/>
                    <a:pt x="8" y="0"/>
                    <a:pt x="10" y="0"/>
                  </a:cubicBezTo>
                  <a:cubicBezTo>
                    <a:pt x="11" y="0"/>
                    <a:pt x="12" y="1"/>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1" y="5"/>
                  </a:cubicBezTo>
                  <a:cubicBezTo>
                    <a:pt x="11" y="5"/>
                    <a:pt x="10" y="5"/>
                    <a:pt x="10" y="5"/>
                  </a:cubicBezTo>
                  <a:cubicBezTo>
                    <a:pt x="9" y="5"/>
                    <a:pt x="9" y="5"/>
                    <a:pt x="8" y="5"/>
                  </a:cubicBezTo>
                  <a:cubicBezTo>
                    <a:pt x="8" y="5"/>
                    <a:pt x="7" y="5"/>
                    <a:pt x="7" y="6"/>
                  </a:cubicBezTo>
                  <a:cubicBezTo>
                    <a:pt x="7" y="6"/>
                    <a:pt x="6" y="6"/>
                    <a:pt x="6" y="6"/>
                  </a:cubicBezTo>
                  <a:cubicBezTo>
                    <a:pt x="6" y="7"/>
                    <a:pt x="6" y="7"/>
                    <a:pt x="6" y="7"/>
                  </a:cubicBezTo>
                  <a:cubicBezTo>
                    <a:pt x="6" y="8"/>
                    <a:pt x="6" y="8"/>
                    <a:pt x="6" y="9"/>
                  </a:cubicBezTo>
                  <a:cubicBezTo>
                    <a:pt x="6" y="9"/>
                    <a:pt x="7" y="9"/>
                    <a:pt x="7" y="10"/>
                  </a:cubicBezTo>
                  <a:cubicBezTo>
                    <a:pt x="7" y="10"/>
                    <a:pt x="8" y="10"/>
                    <a:pt x="9" y="10"/>
                  </a:cubicBezTo>
                  <a:cubicBezTo>
                    <a:pt x="9" y="11"/>
                    <a:pt x="10" y="11"/>
                    <a:pt x="11" y="11"/>
                  </a:cubicBezTo>
                  <a:cubicBezTo>
                    <a:pt x="12" y="12"/>
                    <a:pt x="12" y="12"/>
                    <a:pt x="13" y="13"/>
                  </a:cubicBezTo>
                  <a:cubicBezTo>
                    <a:pt x="14" y="13"/>
                    <a:pt x="15" y="14"/>
                    <a:pt x="15" y="14"/>
                  </a:cubicBezTo>
                  <a:cubicBezTo>
                    <a:pt x="16" y="15"/>
                    <a:pt x="16" y="16"/>
                    <a:pt x="17" y="16"/>
                  </a:cubicBezTo>
                  <a:cubicBezTo>
                    <a:pt x="17" y="17"/>
                    <a:pt x="17" y="18"/>
                    <a:pt x="17" y="19"/>
                  </a:cubicBezTo>
                  <a:cubicBezTo>
                    <a:pt x="17" y="20"/>
                    <a:pt x="17" y="22"/>
                    <a:pt x="16" y="23"/>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6"/>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27" name="Freeform 64"/>
            <p:cNvSpPr>
              <a:spLocks/>
            </p:cNvSpPr>
            <p:nvPr/>
          </p:nvSpPr>
          <p:spPr bwMode="auto">
            <a:xfrm>
              <a:off x="1505229" y="2431508"/>
              <a:ext cx="65445" cy="81026"/>
            </a:xfrm>
            <a:custGeom>
              <a:avLst/>
              <a:gdLst>
                <a:gd name="T0" fmla="*/ 42 w 42"/>
                <a:gd name="T1" fmla="*/ 8 h 52"/>
                <a:gd name="T2" fmla="*/ 27 w 42"/>
                <a:gd name="T3" fmla="*/ 8 h 52"/>
                <a:gd name="T4" fmla="*/ 27 w 42"/>
                <a:gd name="T5" fmla="*/ 52 h 52"/>
                <a:gd name="T6" fmla="*/ 17 w 42"/>
                <a:gd name="T7" fmla="*/ 52 h 52"/>
                <a:gd name="T8" fmla="*/ 17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7" y="52"/>
                  </a:lnTo>
                  <a:lnTo>
                    <a:pt x="17" y="8"/>
                  </a:lnTo>
                  <a:lnTo>
                    <a:pt x="0" y="8"/>
                  </a:lnTo>
                  <a:lnTo>
                    <a:pt x="0" y="0"/>
                  </a:lnTo>
                  <a:lnTo>
                    <a:pt x="42" y="0"/>
                  </a:lnTo>
                  <a:lnTo>
                    <a:pt x="4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28" name="Freeform 65"/>
            <p:cNvSpPr>
              <a:spLocks/>
            </p:cNvSpPr>
            <p:nvPr/>
          </p:nvSpPr>
          <p:spPr bwMode="auto">
            <a:xfrm>
              <a:off x="1618979" y="2431508"/>
              <a:ext cx="65445"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1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9"/>
                    <a:pt x="7" y="21"/>
                    <a:pt x="10" y="21"/>
                  </a:cubicBezTo>
                  <a:cubicBezTo>
                    <a:pt x="13" y="21"/>
                    <a:pt x="15" y="19"/>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29" name="Freeform 66"/>
            <p:cNvSpPr>
              <a:spLocks/>
            </p:cNvSpPr>
            <p:nvPr/>
          </p:nvSpPr>
          <p:spPr bwMode="auto">
            <a:xfrm>
              <a:off x="1701565" y="2428392"/>
              <a:ext cx="54538" cy="84143"/>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2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5 h 26"/>
                <a:gd name="T30" fmla="*/ 3 w 17"/>
                <a:gd name="T31" fmla="*/ 2 h 26"/>
                <a:gd name="T32" fmla="*/ 6 w 17"/>
                <a:gd name="T33" fmla="*/ 1 h 26"/>
                <a:gd name="T34" fmla="*/ 10 w 17"/>
                <a:gd name="T35" fmla="*/ 0 h 26"/>
                <a:gd name="T36" fmla="*/ 14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6 h 26"/>
                <a:gd name="T54" fmla="*/ 6 w 17"/>
                <a:gd name="T55" fmla="*/ 6 h 26"/>
                <a:gd name="T56" fmla="*/ 6 w 17"/>
                <a:gd name="T57" fmla="*/ 7 h 26"/>
                <a:gd name="T58" fmla="*/ 7 w 17"/>
                <a:gd name="T59" fmla="*/ 9 h 26"/>
                <a:gd name="T60" fmla="*/ 7 w 17"/>
                <a:gd name="T61" fmla="*/ 10 h 26"/>
                <a:gd name="T62" fmla="*/ 9 w 17"/>
                <a:gd name="T63" fmla="*/ 10 h 26"/>
                <a:gd name="T64" fmla="*/ 11 w 17"/>
                <a:gd name="T65" fmla="*/ 11 h 26"/>
                <a:gd name="T66" fmla="*/ 14 w 17"/>
                <a:gd name="T67" fmla="*/ 13 h 26"/>
                <a:gd name="T68" fmla="*/ 16 w 17"/>
                <a:gd name="T69" fmla="*/ 14 h 26"/>
                <a:gd name="T70" fmla="*/ 17 w 17"/>
                <a:gd name="T71" fmla="*/ 16 h 26"/>
                <a:gd name="T72" fmla="*/ 17 w 17"/>
                <a:gd name="T73" fmla="*/ 19 h 26"/>
                <a:gd name="T74" fmla="*/ 17 w 17"/>
                <a:gd name="T75" fmla="*/ 23 h 26"/>
                <a:gd name="T76" fmla="*/ 15 w 17"/>
                <a:gd name="T77" fmla="*/ 25 h 26"/>
                <a:gd name="T78" fmla="*/ 11 w 17"/>
                <a:gd name="T79" fmla="*/ 26 h 26"/>
                <a:gd name="T80" fmla="*/ 7 w 17"/>
                <a:gd name="T81" fmla="*/ 26 h 26"/>
                <a:gd name="T82" fmla="*/ 4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2"/>
                    <a:pt x="10" y="21"/>
                  </a:cubicBezTo>
                  <a:cubicBezTo>
                    <a:pt x="11" y="21"/>
                    <a:pt x="11" y="21"/>
                    <a:pt x="11" y="20"/>
                  </a:cubicBezTo>
                  <a:cubicBezTo>
                    <a:pt x="11" y="20"/>
                    <a:pt x="12" y="20"/>
                    <a:pt x="12" y="19"/>
                  </a:cubicBezTo>
                  <a:cubicBezTo>
                    <a:pt x="12" y="19"/>
                    <a:pt x="11" y="19"/>
                    <a:pt x="11" y="18"/>
                  </a:cubicBezTo>
                  <a:cubicBezTo>
                    <a:pt x="11" y="18"/>
                    <a:pt x="10" y="17"/>
                    <a:pt x="10" y="17"/>
                  </a:cubicBezTo>
                  <a:cubicBezTo>
                    <a:pt x="9" y="17"/>
                    <a:pt x="9" y="16"/>
                    <a:pt x="8" y="16"/>
                  </a:cubicBezTo>
                  <a:cubicBezTo>
                    <a:pt x="8" y="16"/>
                    <a:pt x="7" y="16"/>
                    <a:pt x="6" y="15"/>
                  </a:cubicBezTo>
                  <a:cubicBezTo>
                    <a:pt x="4" y="14"/>
                    <a:pt x="3" y="13"/>
                    <a:pt x="2" y="12"/>
                  </a:cubicBezTo>
                  <a:cubicBezTo>
                    <a:pt x="1" y="11"/>
                    <a:pt x="0" y="10"/>
                    <a:pt x="0" y="8"/>
                  </a:cubicBezTo>
                  <a:cubicBezTo>
                    <a:pt x="0" y="7"/>
                    <a:pt x="0" y="5"/>
                    <a:pt x="1" y="5"/>
                  </a:cubicBezTo>
                  <a:cubicBezTo>
                    <a:pt x="2" y="4"/>
                    <a:pt x="2" y="3"/>
                    <a:pt x="3" y="2"/>
                  </a:cubicBezTo>
                  <a:cubicBezTo>
                    <a:pt x="4" y="2"/>
                    <a:pt x="5" y="1"/>
                    <a:pt x="6" y="1"/>
                  </a:cubicBezTo>
                  <a:cubicBezTo>
                    <a:pt x="7" y="1"/>
                    <a:pt x="9" y="0"/>
                    <a:pt x="10" y="0"/>
                  </a:cubicBezTo>
                  <a:cubicBezTo>
                    <a:pt x="11" y="0"/>
                    <a:pt x="13" y="1"/>
                    <a:pt x="14" y="1"/>
                  </a:cubicBezTo>
                  <a:cubicBezTo>
                    <a:pt x="15" y="1"/>
                    <a:pt x="16" y="1"/>
                    <a:pt x="16" y="1"/>
                  </a:cubicBezTo>
                  <a:cubicBezTo>
                    <a:pt x="16" y="7"/>
                    <a:pt x="16" y="7"/>
                    <a:pt x="16" y="7"/>
                  </a:cubicBezTo>
                  <a:cubicBezTo>
                    <a:pt x="16" y="6"/>
                    <a:pt x="16" y="6"/>
                    <a:pt x="15" y="6"/>
                  </a:cubicBezTo>
                  <a:cubicBezTo>
                    <a:pt x="15"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7" y="9"/>
                  </a:cubicBezTo>
                  <a:cubicBezTo>
                    <a:pt x="7" y="9"/>
                    <a:pt x="7" y="9"/>
                    <a:pt x="7" y="10"/>
                  </a:cubicBezTo>
                  <a:cubicBezTo>
                    <a:pt x="8" y="10"/>
                    <a:pt x="8" y="10"/>
                    <a:pt x="9" y="10"/>
                  </a:cubicBezTo>
                  <a:cubicBezTo>
                    <a:pt x="10" y="11"/>
                    <a:pt x="10" y="11"/>
                    <a:pt x="11" y="11"/>
                  </a:cubicBezTo>
                  <a:cubicBezTo>
                    <a:pt x="12" y="12"/>
                    <a:pt x="13" y="12"/>
                    <a:pt x="14" y="13"/>
                  </a:cubicBezTo>
                  <a:cubicBezTo>
                    <a:pt x="14" y="13"/>
                    <a:pt x="15" y="14"/>
                    <a:pt x="16" y="14"/>
                  </a:cubicBezTo>
                  <a:cubicBezTo>
                    <a:pt x="16" y="15"/>
                    <a:pt x="17" y="16"/>
                    <a:pt x="17" y="16"/>
                  </a:cubicBezTo>
                  <a:cubicBezTo>
                    <a:pt x="17" y="17"/>
                    <a:pt x="17" y="18"/>
                    <a:pt x="17" y="19"/>
                  </a:cubicBezTo>
                  <a:cubicBezTo>
                    <a:pt x="17" y="20"/>
                    <a:pt x="17" y="22"/>
                    <a:pt x="17" y="23"/>
                  </a:cubicBezTo>
                  <a:cubicBezTo>
                    <a:pt x="16" y="23"/>
                    <a:pt x="15" y="24"/>
                    <a:pt x="15" y="25"/>
                  </a:cubicBezTo>
                  <a:cubicBezTo>
                    <a:pt x="14" y="25"/>
                    <a:pt x="13" y="26"/>
                    <a:pt x="11" y="26"/>
                  </a:cubicBezTo>
                  <a:cubicBezTo>
                    <a:pt x="10" y="26"/>
                    <a:pt x="9" y="26"/>
                    <a:pt x="7" y="26"/>
                  </a:cubicBezTo>
                  <a:cubicBezTo>
                    <a:pt x="6" y="26"/>
                    <a:pt x="5" y="26"/>
                    <a:pt x="4" y="26"/>
                  </a:cubicBezTo>
                  <a:cubicBezTo>
                    <a:pt x="2" y="26"/>
                    <a:pt x="1" y="26"/>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440" name="West Europe"/>
          <p:cNvGrpSpPr/>
          <p:nvPr/>
        </p:nvGrpSpPr>
        <p:grpSpPr>
          <a:xfrm>
            <a:off x="5755149" y="1793169"/>
            <a:ext cx="896132" cy="218143"/>
            <a:chOff x="5707749" y="1664873"/>
            <a:chExt cx="995703" cy="242381"/>
          </a:xfrm>
        </p:grpSpPr>
        <p:sp>
          <p:nvSpPr>
            <p:cNvPr id="441" name="Rectangle 26"/>
            <p:cNvSpPr>
              <a:spLocks noChangeArrowheads="1"/>
            </p:cNvSpPr>
            <p:nvPr/>
          </p:nvSpPr>
          <p:spPr bwMode="auto">
            <a:xfrm>
              <a:off x="5707749" y="1664873"/>
              <a:ext cx="995703" cy="242381"/>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42" name="Freeform 77"/>
            <p:cNvSpPr>
              <a:spLocks/>
            </p:cNvSpPr>
            <p:nvPr/>
          </p:nvSpPr>
          <p:spPr bwMode="auto">
            <a:xfrm>
              <a:off x="5802800" y="1758365"/>
              <a:ext cx="113750" cy="82585"/>
            </a:xfrm>
            <a:custGeom>
              <a:avLst/>
              <a:gdLst>
                <a:gd name="T0" fmla="*/ 35 w 35"/>
                <a:gd name="T1" fmla="*/ 0 h 25"/>
                <a:gd name="T2" fmla="*/ 29 w 35"/>
                <a:gd name="T3" fmla="*/ 25 h 25"/>
                <a:gd name="T4" fmla="*/ 22 w 35"/>
                <a:gd name="T5" fmla="*/ 25 h 25"/>
                <a:gd name="T6" fmla="*/ 18 w 35"/>
                <a:gd name="T7" fmla="*/ 9 h 25"/>
                <a:gd name="T8" fmla="*/ 18 w 35"/>
                <a:gd name="T9" fmla="*/ 6 h 25"/>
                <a:gd name="T10" fmla="*/ 18 w 35"/>
                <a:gd name="T11" fmla="*/ 6 h 25"/>
                <a:gd name="T12" fmla="*/ 17 w 35"/>
                <a:gd name="T13" fmla="*/ 9 h 25"/>
                <a:gd name="T14" fmla="*/ 13 w 35"/>
                <a:gd name="T15" fmla="*/ 25 h 25"/>
                <a:gd name="T16" fmla="*/ 6 w 35"/>
                <a:gd name="T17" fmla="*/ 25 h 25"/>
                <a:gd name="T18" fmla="*/ 0 w 35"/>
                <a:gd name="T19" fmla="*/ 0 h 25"/>
                <a:gd name="T20" fmla="*/ 6 w 35"/>
                <a:gd name="T21" fmla="*/ 0 h 25"/>
                <a:gd name="T22" fmla="*/ 9 w 35"/>
                <a:gd name="T23" fmla="*/ 17 h 25"/>
                <a:gd name="T24" fmla="*/ 10 w 35"/>
                <a:gd name="T25" fmla="*/ 20 h 25"/>
                <a:gd name="T26" fmla="*/ 10 w 35"/>
                <a:gd name="T27" fmla="*/ 20 h 25"/>
                <a:gd name="T28" fmla="*/ 10 w 35"/>
                <a:gd name="T29" fmla="*/ 17 h 25"/>
                <a:gd name="T30" fmla="*/ 15 w 35"/>
                <a:gd name="T31" fmla="*/ 0 h 25"/>
                <a:gd name="T32" fmla="*/ 21 w 35"/>
                <a:gd name="T33" fmla="*/ 0 h 25"/>
                <a:gd name="T34" fmla="*/ 25 w 35"/>
                <a:gd name="T35" fmla="*/ 17 h 25"/>
                <a:gd name="T36" fmla="*/ 26 w 35"/>
                <a:gd name="T37" fmla="*/ 20 h 25"/>
                <a:gd name="T38" fmla="*/ 26 w 35"/>
                <a:gd name="T39" fmla="*/ 20 h 25"/>
                <a:gd name="T40" fmla="*/ 26 w 35"/>
                <a:gd name="T41" fmla="*/ 17 h 25"/>
                <a:gd name="T42" fmla="*/ 29 w 35"/>
                <a:gd name="T43" fmla="*/ 0 h 25"/>
                <a:gd name="T44" fmla="*/ 35 w 35"/>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25">
                  <a:moveTo>
                    <a:pt x="35" y="0"/>
                  </a:moveTo>
                  <a:cubicBezTo>
                    <a:pt x="29" y="25"/>
                    <a:pt x="29" y="25"/>
                    <a:pt x="29" y="25"/>
                  </a:cubicBezTo>
                  <a:cubicBezTo>
                    <a:pt x="22" y="25"/>
                    <a:pt x="22" y="25"/>
                    <a:pt x="22" y="25"/>
                  </a:cubicBezTo>
                  <a:cubicBezTo>
                    <a:pt x="18" y="9"/>
                    <a:pt x="18" y="9"/>
                    <a:pt x="18" y="9"/>
                  </a:cubicBezTo>
                  <a:cubicBezTo>
                    <a:pt x="18" y="8"/>
                    <a:pt x="18" y="7"/>
                    <a:pt x="18" y="6"/>
                  </a:cubicBezTo>
                  <a:cubicBezTo>
                    <a:pt x="18" y="6"/>
                    <a:pt x="18" y="6"/>
                    <a:pt x="18" y="6"/>
                  </a:cubicBezTo>
                  <a:cubicBezTo>
                    <a:pt x="18" y="8"/>
                    <a:pt x="17" y="9"/>
                    <a:pt x="17" y="9"/>
                  </a:cubicBezTo>
                  <a:cubicBezTo>
                    <a:pt x="13" y="25"/>
                    <a:pt x="13" y="25"/>
                    <a:pt x="13" y="25"/>
                  </a:cubicBezTo>
                  <a:cubicBezTo>
                    <a:pt x="6" y="25"/>
                    <a:pt x="6" y="25"/>
                    <a:pt x="6" y="25"/>
                  </a:cubicBezTo>
                  <a:cubicBezTo>
                    <a:pt x="0" y="0"/>
                    <a:pt x="0" y="0"/>
                    <a:pt x="0" y="0"/>
                  </a:cubicBezTo>
                  <a:cubicBezTo>
                    <a:pt x="6" y="0"/>
                    <a:pt x="6" y="0"/>
                    <a:pt x="6" y="0"/>
                  </a:cubicBezTo>
                  <a:cubicBezTo>
                    <a:pt x="9" y="17"/>
                    <a:pt x="9" y="17"/>
                    <a:pt x="9" y="17"/>
                  </a:cubicBezTo>
                  <a:cubicBezTo>
                    <a:pt x="10" y="18"/>
                    <a:pt x="10" y="19"/>
                    <a:pt x="10" y="20"/>
                  </a:cubicBezTo>
                  <a:cubicBezTo>
                    <a:pt x="10" y="20"/>
                    <a:pt x="10" y="20"/>
                    <a:pt x="10" y="20"/>
                  </a:cubicBezTo>
                  <a:cubicBezTo>
                    <a:pt x="10" y="19"/>
                    <a:pt x="10" y="18"/>
                    <a:pt x="10" y="17"/>
                  </a:cubicBezTo>
                  <a:cubicBezTo>
                    <a:pt x="15" y="0"/>
                    <a:pt x="15" y="0"/>
                    <a:pt x="15" y="0"/>
                  </a:cubicBezTo>
                  <a:cubicBezTo>
                    <a:pt x="21" y="0"/>
                    <a:pt x="21" y="0"/>
                    <a:pt x="21" y="0"/>
                  </a:cubicBezTo>
                  <a:cubicBezTo>
                    <a:pt x="25" y="17"/>
                    <a:pt x="25" y="17"/>
                    <a:pt x="25" y="17"/>
                  </a:cubicBezTo>
                  <a:cubicBezTo>
                    <a:pt x="25" y="18"/>
                    <a:pt x="25" y="19"/>
                    <a:pt x="26" y="20"/>
                  </a:cubicBezTo>
                  <a:cubicBezTo>
                    <a:pt x="26" y="20"/>
                    <a:pt x="26" y="20"/>
                    <a:pt x="26" y="20"/>
                  </a:cubicBezTo>
                  <a:cubicBezTo>
                    <a:pt x="26" y="19"/>
                    <a:pt x="26" y="18"/>
                    <a:pt x="26" y="17"/>
                  </a:cubicBezTo>
                  <a:cubicBezTo>
                    <a:pt x="29" y="0"/>
                    <a:pt x="29" y="0"/>
                    <a:pt x="29" y="0"/>
                  </a:cubicBezTo>
                  <a:lnTo>
                    <a:pt x="3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43" name="Freeform 78"/>
            <p:cNvSpPr>
              <a:spLocks/>
            </p:cNvSpPr>
            <p:nvPr/>
          </p:nvSpPr>
          <p:spPr bwMode="auto">
            <a:xfrm>
              <a:off x="5930574" y="1758365"/>
              <a:ext cx="48305" cy="82585"/>
            </a:xfrm>
            <a:custGeom>
              <a:avLst/>
              <a:gdLst>
                <a:gd name="T0" fmla="*/ 31 w 31"/>
                <a:gd name="T1" fmla="*/ 53 h 53"/>
                <a:gd name="T2" fmla="*/ 0 w 31"/>
                <a:gd name="T3" fmla="*/ 53 h 53"/>
                <a:gd name="T4" fmla="*/ 0 w 31"/>
                <a:gd name="T5" fmla="*/ 0 h 53"/>
                <a:gd name="T6" fmla="*/ 29 w 31"/>
                <a:gd name="T7" fmla="*/ 0 h 53"/>
                <a:gd name="T8" fmla="*/ 29 w 31"/>
                <a:gd name="T9" fmla="*/ 11 h 53"/>
                <a:gd name="T10" fmla="*/ 12 w 31"/>
                <a:gd name="T11" fmla="*/ 11 h 53"/>
                <a:gd name="T12" fmla="*/ 12 w 31"/>
                <a:gd name="T13" fmla="*/ 21 h 53"/>
                <a:gd name="T14" fmla="*/ 29 w 31"/>
                <a:gd name="T15" fmla="*/ 21 h 53"/>
                <a:gd name="T16" fmla="*/ 29 w 31"/>
                <a:gd name="T17" fmla="*/ 32 h 53"/>
                <a:gd name="T18" fmla="*/ 12 w 31"/>
                <a:gd name="T19" fmla="*/ 32 h 53"/>
                <a:gd name="T20" fmla="*/ 12 w 31"/>
                <a:gd name="T21" fmla="*/ 44 h 53"/>
                <a:gd name="T22" fmla="*/ 31 w 31"/>
                <a:gd name="T23" fmla="*/ 44 h 53"/>
                <a:gd name="T24" fmla="*/ 31 w 31"/>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3">
                  <a:moveTo>
                    <a:pt x="31" y="53"/>
                  </a:moveTo>
                  <a:lnTo>
                    <a:pt x="0" y="53"/>
                  </a:lnTo>
                  <a:lnTo>
                    <a:pt x="0" y="0"/>
                  </a:lnTo>
                  <a:lnTo>
                    <a:pt x="29" y="0"/>
                  </a:lnTo>
                  <a:lnTo>
                    <a:pt x="29" y="11"/>
                  </a:lnTo>
                  <a:lnTo>
                    <a:pt x="12" y="11"/>
                  </a:lnTo>
                  <a:lnTo>
                    <a:pt x="12" y="21"/>
                  </a:lnTo>
                  <a:lnTo>
                    <a:pt x="29" y="21"/>
                  </a:lnTo>
                  <a:lnTo>
                    <a:pt x="29" y="32"/>
                  </a:lnTo>
                  <a:lnTo>
                    <a:pt x="12" y="32"/>
                  </a:lnTo>
                  <a:lnTo>
                    <a:pt x="12" y="44"/>
                  </a:lnTo>
                  <a:lnTo>
                    <a:pt x="31" y="44"/>
                  </a:lnTo>
                  <a:lnTo>
                    <a:pt x="31" y="5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44" name="Freeform 79"/>
            <p:cNvSpPr>
              <a:spLocks/>
            </p:cNvSpPr>
            <p:nvPr/>
          </p:nvSpPr>
          <p:spPr bwMode="auto">
            <a:xfrm>
              <a:off x="5988228" y="1758365"/>
              <a:ext cx="59212" cy="85701"/>
            </a:xfrm>
            <a:custGeom>
              <a:avLst/>
              <a:gdLst>
                <a:gd name="T0" fmla="*/ 0 w 18"/>
                <a:gd name="T1" fmla="*/ 24 h 26"/>
                <a:gd name="T2" fmla="*/ 0 w 18"/>
                <a:gd name="T3" fmla="*/ 19 h 26"/>
                <a:gd name="T4" fmla="*/ 4 w 18"/>
                <a:gd name="T5" fmla="*/ 21 h 26"/>
                <a:gd name="T6" fmla="*/ 7 w 18"/>
                <a:gd name="T7" fmla="*/ 21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6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7 w 18"/>
                <a:gd name="T39" fmla="*/ 1 h 26"/>
                <a:gd name="T40" fmla="*/ 17 w 18"/>
                <a:gd name="T41" fmla="*/ 6 h 26"/>
                <a:gd name="T42" fmla="*/ 15 w 18"/>
                <a:gd name="T43" fmla="*/ 5 h 26"/>
                <a:gd name="T44" fmla="*/ 14 w 18"/>
                <a:gd name="T45" fmla="*/ 5 h 26"/>
                <a:gd name="T46" fmla="*/ 12 w 18"/>
                <a:gd name="T47" fmla="*/ 4 h 26"/>
                <a:gd name="T48" fmla="*/ 11 w 18"/>
                <a:gd name="T49" fmla="*/ 4 h 26"/>
                <a:gd name="T50" fmla="*/ 9 w 18"/>
                <a:gd name="T51" fmla="*/ 4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8 h 26"/>
                <a:gd name="T74" fmla="*/ 17 w 18"/>
                <a:gd name="T75" fmla="*/ 22 h 26"/>
                <a:gd name="T76" fmla="*/ 15 w 18"/>
                <a:gd name="T77" fmla="*/ 24 h 26"/>
                <a:gd name="T78" fmla="*/ 12 w 18"/>
                <a:gd name="T79" fmla="*/ 25 h 26"/>
                <a:gd name="T80" fmla="*/ 8 w 18"/>
                <a:gd name="T81" fmla="*/ 26 h 26"/>
                <a:gd name="T82" fmla="*/ 4 w 18"/>
                <a:gd name="T83" fmla="*/ 26 h 26"/>
                <a:gd name="T84" fmla="*/ 0 w 18"/>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4"/>
                  </a:moveTo>
                  <a:cubicBezTo>
                    <a:pt x="0" y="19"/>
                    <a:pt x="0" y="19"/>
                    <a:pt x="0" y="19"/>
                  </a:cubicBezTo>
                  <a:cubicBezTo>
                    <a:pt x="2" y="20"/>
                    <a:pt x="3" y="20"/>
                    <a:pt x="4" y="21"/>
                  </a:cubicBezTo>
                  <a:cubicBezTo>
                    <a:pt x="5" y="21"/>
                    <a:pt x="6" y="21"/>
                    <a:pt x="7" y="21"/>
                  </a:cubicBezTo>
                  <a:cubicBezTo>
                    <a:pt x="8" y="21"/>
                    <a:pt x="9" y="21"/>
                    <a:pt x="9" y="21"/>
                  </a:cubicBezTo>
                  <a:cubicBezTo>
                    <a:pt x="10" y="21"/>
                    <a:pt x="10" y="21"/>
                    <a:pt x="11" y="21"/>
                  </a:cubicBezTo>
                  <a:cubicBezTo>
                    <a:pt x="11" y="20"/>
                    <a:pt x="11" y="20"/>
                    <a:pt x="11" y="20"/>
                  </a:cubicBezTo>
                  <a:cubicBezTo>
                    <a:pt x="12" y="20"/>
                    <a:pt x="12" y="19"/>
                    <a:pt x="12" y="19"/>
                  </a:cubicBezTo>
                  <a:cubicBezTo>
                    <a:pt x="12" y="18"/>
                    <a:pt x="12" y="18"/>
                    <a:pt x="11" y="18"/>
                  </a:cubicBezTo>
                  <a:cubicBezTo>
                    <a:pt x="11" y="17"/>
                    <a:pt x="11" y="17"/>
                    <a:pt x="10" y="16"/>
                  </a:cubicBezTo>
                  <a:cubicBezTo>
                    <a:pt x="10" y="16"/>
                    <a:pt x="9" y="16"/>
                    <a:pt x="8" y="16"/>
                  </a:cubicBezTo>
                  <a:cubicBezTo>
                    <a:pt x="8" y="15"/>
                    <a:pt x="7" y="15"/>
                    <a:pt x="6" y="15"/>
                  </a:cubicBezTo>
                  <a:cubicBezTo>
                    <a:pt x="4" y="14"/>
                    <a:pt x="3" y="13"/>
                    <a:pt x="2" y="12"/>
                  </a:cubicBezTo>
                  <a:cubicBezTo>
                    <a:pt x="1" y="10"/>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0"/>
                    <a:pt x="17" y="1"/>
                  </a:cubicBezTo>
                  <a:cubicBezTo>
                    <a:pt x="17" y="6"/>
                    <a:pt x="17" y="6"/>
                    <a:pt x="17" y="6"/>
                  </a:cubicBezTo>
                  <a:cubicBezTo>
                    <a:pt x="16" y="6"/>
                    <a:pt x="16" y="5"/>
                    <a:pt x="15" y="5"/>
                  </a:cubicBezTo>
                  <a:cubicBezTo>
                    <a:pt x="15" y="5"/>
                    <a:pt x="14" y="5"/>
                    <a:pt x="14" y="5"/>
                  </a:cubicBezTo>
                  <a:cubicBezTo>
                    <a:pt x="13" y="5"/>
                    <a:pt x="13" y="4"/>
                    <a:pt x="12" y="4"/>
                  </a:cubicBezTo>
                  <a:cubicBezTo>
                    <a:pt x="12" y="4"/>
                    <a:pt x="11" y="4"/>
                    <a:pt x="11" y="4"/>
                  </a:cubicBezTo>
                  <a:cubicBezTo>
                    <a:pt x="10" y="4"/>
                    <a:pt x="9" y="4"/>
                    <a:pt x="9" y="4"/>
                  </a:cubicBezTo>
                  <a:cubicBezTo>
                    <a:pt x="8" y="5"/>
                    <a:pt x="8" y="5"/>
                    <a:pt x="8" y="5"/>
                  </a:cubicBezTo>
                  <a:cubicBezTo>
                    <a:pt x="7" y="5"/>
                    <a:pt x="7" y="5"/>
                    <a:pt x="7" y="6"/>
                  </a:cubicBezTo>
                  <a:cubicBezTo>
                    <a:pt x="6" y="6"/>
                    <a:pt x="6" y="6"/>
                    <a:pt x="6" y="7"/>
                  </a:cubicBezTo>
                  <a:cubicBezTo>
                    <a:pt x="6" y="7"/>
                    <a:pt x="6" y="8"/>
                    <a:pt x="7" y="8"/>
                  </a:cubicBezTo>
                  <a:cubicBezTo>
                    <a:pt x="7" y="8"/>
                    <a:pt x="7" y="9"/>
                    <a:pt x="8" y="9"/>
                  </a:cubicBezTo>
                  <a:cubicBezTo>
                    <a:pt x="8" y="9"/>
                    <a:pt x="9" y="9"/>
                    <a:pt x="9" y="10"/>
                  </a:cubicBezTo>
                  <a:cubicBezTo>
                    <a:pt x="10" y="10"/>
                    <a:pt x="10" y="10"/>
                    <a:pt x="11" y="11"/>
                  </a:cubicBezTo>
                  <a:cubicBezTo>
                    <a:pt x="12" y="11"/>
                    <a:pt x="13" y="12"/>
                    <a:pt x="14" y="12"/>
                  </a:cubicBezTo>
                  <a:cubicBezTo>
                    <a:pt x="15" y="12"/>
                    <a:pt x="15" y="13"/>
                    <a:pt x="16" y="14"/>
                  </a:cubicBezTo>
                  <a:cubicBezTo>
                    <a:pt x="16" y="14"/>
                    <a:pt x="17" y="15"/>
                    <a:pt x="17" y="16"/>
                  </a:cubicBezTo>
                  <a:cubicBezTo>
                    <a:pt x="18" y="16"/>
                    <a:pt x="18" y="17"/>
                    <a:pt x="18" y="18"/>
                  </a:cubicBezTo>
                  <a:cubicBezTo>
                    <a:pt x="18" y="20"/>
                    <a:pt x="17" y="21"/>
                    <a:pt x="17" y="22"/>
                  </a:cubicBezTo>
                  <a:cubicBezTo>
                    <a:pt x="16" y="23"/>
                    <a:pt x="16" y="24"/>
                    <a:pt x="15" y="24"/>
                  </a:cubicBezTo>
                  <a:cubicBezTo>
                    <a:pt x="14" y="25"/>
                    <a:pt x="13" y="25"/>
                    <a:pt x="12" y="25"/>
                  </a:cubicBezTo>
                  <a:cubicBezTo>
                    <a:pt x="10" y="26"/>
                    <a:pt x="9" y="26"/>
                    <a:pt x="8" y="26"/>
                  </a:cubicBezTo>
                  <a:cubicBezTo>
                    <a:pt x="6" y="26"/>
                    <a:pt x="5" y="26"/>
                    <a:pt x="4" y="26"/>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45" name="Freeform 80"/>
            <p:cNvSpPr>
              <a:spLocks/>
            </p:cNvSpPr>
            <p:nvPr/>
          </p:nvSpPr>
          <p:spPr bwMode="auto">
            <a:xfrm>
              <a:off x="6053674" y="1758365"/>
              <a:ext cx="65445" cy="82585"/>
            </a:xfrm>
            <a:custGeom>
              <a:avLst/>
              <a:gdLst>
                <a:gd name="T0" fmla="*/ 42 w 42"/>
                <a:gd name="T1" fmla="*/ 11 h 53"/>
                <a:gd name="T2" fmla="*/ 27 w 42"/>
                <a:gd name="T3" fmla="*/ 11 h 53"/>
                <a:gd name="T4" fmla="*/ 27 w 42"/>
                <a:gd name="T5" fmla="*/ 53 h 53"/>
                <a:gd name="T6" fmla="*/ 15 w 42"/>
                <a:gd name="T7" fmla="*/ 53 h 53"/>
                <a:gd name="T8" fmla="*/ 15 w 42"/>
                <a:gd name="T9" fmla="*/ 11 h 53"/>
                <a:gd name="T10" fmla="*/ 0 w 42"/>
                <a:gd name="T11" fmla="*/ 11 h 53"/>
                <a:gd name="T12" fmla="*/ 0 w 42"/>
                <a:gd name="T13" fmla="*/ 0 h 53"/>
                <a:gd name="T14" fmla="*/ 42 w 42"/>
                <a:gd name="T15" fmla="*/ 0 h 53"/>
                <a:gd name="T16" fmla="*/ 42 w 42"/>
                <a:gd name="T1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11"/>
                  </a:moveTo>
                  <a:lnTo>
                    <a:pt x="27" y="11"/>
                  </a:lnTo>
                  <a:lnTo>
                    <a:pt x="27" y="53"/>
                  </a:lnTo>
                  <a:lnTo>
                    <a:pt x="15" y="53"/>
                  </a:lnTo>
                  <a:lnTo>
                    <a:pt x="15" y="11"/>
                  </a:lnTo>
                  <a:lnTo>
                    <a:pt x="0" y="11"/>
                  </a:lnTo>
                  <a:lnTo>
                    <a:pt x="0" y="0"/>
                  </a:lnTo>
                  <a:lnTo>
                    <a:pt x="42" y="0"/>
                  </a:lnTo>
                  <a:lnTo>
                    <a:pt x="42"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46" name="Freeform 81"/>
            <p:cNvSpPr>
              <a:spLocks/>
            </p:cNvSpPr>
            <p:nvPr/>
          </p:nvSpPr>
          <p:spPr bwMode="auto">
            <a:xfrm>
              <a:off x="6164307" y="1758365"/>
              <a:ext cx="52979" cy="82585"/>
            </a:xfrm>
            <a:custGeom>
              <a:avLst/>
              <a:gdLst>
                <a:gd name="T0" fmla="*/ 34 w 34"/>
                <a:gd name="T1" fmla="*/ 53 h 53"/>
                <a:gd name="T2" fmla="*/ 0 w 34"/>
                <a:gd name="T3" fmla="*/ 53 h 53"/>
                <a:gd name="T4" fmla="*/ 0 w 34"/>
                <a:gd name="T5" fmla="*/ 0 h 53"/>
                <a:gd name="T6" fmla="*/ 32 w 34"/>
                <a:gd name="T7" fmla="*/ 0 h 53"/>
                <a:gd name="T8" fmla="*/ 32 w 34"/>
                <a:gd name="T9" fmla="*/ 11 h 53"/>
                <a:gd name="T10" fmla="*/ 13 w 34"/>
                <a:gd name="T11" fmla="*/ 11 h 53"/>
                <a:gd name="T12" fmla="*/ 13 w 34"/>
                <a:gd name="T13" fmla="*/ 21 h 53"/>
                <a:gd name="T14" fmla="*/ 30 w 34"/>
                <a:gd name="T15" fmla="*/ 21 h 53"/>
                <a:gd name="T16" fmla="*/ 30 w 34"/>
                <a:gd name="T17" fmla="*/ 32 h 53"/>
                <a:gd name="T18" fmla="*/ 13 w 34"/>
                <a:gd name="T19" fmla="*/ 32 h 53"/>
                <a:gd name="T20" fmla="*/ 13 w 34"/>
                <a:gd name="T21" fmla="*/ 44 h 53"/>
                <a:gd name="T22" fmla="*/ 34 w 34"/>
                <a:gd name="T23" fmla="*/ 44 h 53"/>
                <a:gd name="T24" fmla="*/ 34 w 3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3">
                  <a:moveTo>
                    <a:pt x="34" y="53"/>
                  </a:moveTo>
                  <a:lnTo>
                    <a:pt x="0" y="53"/>
                  </a:lnTo>
                  <a:lnTo>
                    <a:pt x="0" y="0"/>
                  </a:lnTo>
                  <a:lnTo>
                    <a:pt x="32" y="0"/>
                  </a:lnTo>
                  <a:lnTo>
                    <a:pt x="32" y="11"/>
                  </a:lnTo>
                  <a:lnTo>
                    <a:pt x="13" y="11"/>
                  </a:lnTo>
                  <a:lnTo>
                    <a:pt x="13" y="21"/>
                  </a:lnTo>
                  <a:lnTo>
                    <a:pt x="30" y="21"/>
                  </a:lnTo>
                  <a:lnTo>
                    <a:pt x="30" y="32"/>
                  </a:lnTo>
                  <a:lnTo>
                    <a:pt x="13" y="32"/>
                  </a:lnTo>
                  <a:lnTo>
                    <a:pt x="13" y="44"/>
                  </a:lnTo>
                  <a:lnTo>
                    <a:pt x="34" y="44"/>
                  </a:lnTo>
                  <a:lnTo>
                    <a:pt x="34" y="5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47" name="Freeform 82"/>
            <p:cNvSpPr>
              <a:spLocks/>
            </p:cNvSpPr>
            <p:nvPr/>
          </p:nvSpPr>
          <p:spPr bwMode="auto">
            <a:xfrm>
              <a:off x="6229752" y="1758365"/>
              <a:ext cx="68562" cy="85701"/>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0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3" y="26"/>
                    <a:pt x="0" y="22"/>
                    <a:pt x="0" y="15"/>
                  </a:cubicBezTo>
                  <a:cubicBezTo>
                    <a:pt x="0" y="0"/>
                    <a:pt x="0" y="0"/>
                    <a:pt x="0" y="0"/>
                  </a:cubicBezTo>
                  <a:cubicBezTo>
                    <a:pt x="6" y="0"/>
                    <a:pt x="6" y="0"/>
                    <a:pt x="6" y="0"/>
                  </a:cubicBezTo>
                  <a:cubicBezTo>
                    <a:pt x="6" y="15"/>
                    <a:pt x="6" y="15"/>
                    <a:pt x="6" y="15"/>
                  </a:cubicBezTo>
                  <a:cubicBezTo>
                    <a:pt x="6" y="19"/>
                    <a:pt x="7" y="21"/>
                    <a:pt x="10" y="21"/>
                  </a:cubicBezTo>
                  <a:cubicBezTo>
                    <a:pt x="13"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48" name="Freeform 83"/>
            <p:cNvSpPr>
              <a:spLocks noEditPoints="1"/>
            </p:cNvSpPr>
            <p:nvPr/>
          </p:nvSpPr>
          <p:spPr bwMode="auto">
            <a:xfrm>
              <a:off x="6318571" y="1758365"/>
              <a:ext cx="68562" cy="82585"/>
            </a:xfrm>
            <a:custGeom>
              <a:avLst/>
              <a:gdLst>
                <a:gd name="T0" fmla="*/ 21 w 21"/>
                <a:gd name="T1" fmla="*/ 25 h 25"/>
                <a:gd name="T2" fmla="*/ 14 w 21"/>
                <a:gd name="T3" fmla="*/ 25 h 25"/>
                <a:gd name="T4" fmla="*/ 10 w 21"/>
                <a:gd name="T5" fmla="*/ 19 h 25"/>
                <a:gd name="T6" fmla="*/ 10 w 21"/>
                <a:gd name="T7" fmla="*/ 18 h 25"/>
                <a:gd name="T8" fmla="*/ 9 w 21"/>
                <a:gd name="T9" fmla="*/ 17 h 25"/>
                <a:gd name="T10" fmla="*/ 8 w 21"/>
                <a:gd name="T11" fmla="*/ 16 h 25"/>
                <a:gd name="T12" fmla="*/ 7 w 21"/>
                <a:gd name="T13" fmla="*/ 16 h 25"/>
                <a:gd name="T14" fmla="*/ 5 w 21"/>
                <a:gd name="T15" fmla="*/ 16 h 25"/>
                <a:gd name="T16" fmla="*/ 5 w 21"/>
                <a:gd name="T17" fmla="*/ 25 h 25"/>
                <a:gd name="T18" fmla="*/ 0 w 21"/>
                <a:gd name="T19" fmla="*/ 25 h 25"/>
                <a:gd name="T20" fmla="*/ 0 w 21"/>
                <a:gd name="T21" fmla="*/ 0 h 25"/>
                <a:gd name="T22" fmla="*/ 9 w 21"/>
                <a:gd name="T23" fmla="*/ 0 h 25"/>
                <a:gd name="T24" fmla="*/ 18 w 21"/>
                <a:gd name="T25" fmla="*/ 7 h 25"/>
                <a:gd name="T26" fmla="*/ 18 w 21"/>
                <a:gd name="T27" fmla="*/ 10 h 25"/>
                <a:gd name="T28" fmla="*/ 16 w 21"/>
                <a:gd name="T29" fmla="*/ 12 h 25"/>
                <a:gd name="T30" fmla="*/ 15 w 21"/>
                <a:gd name="T31" fmla="*/ 13 h 25"/>
                <a:gd name="T32" fmla="*/ 12 w 21"/>
                <a:gd name="T33" fmla="*/ 14 h 25"/>
                <a:gd name="T34" fmla="*/ 12 w 21"/>
                <a:gd name="T35" fmla="*/ 14 h 25"/>
                <a:gd name="T36" fmla="*/ 13 w 21"/>
                <a:gd name="T37" fmla="*/ 15 h 25"/>
                <a:gd name="T38" fmla="*/ 14 w 21"/>
                <a:gd name="T39" fmla="*/ 16 h 25"/>
                <a:gd name="T40" fmla="*/ 15 w 21"/>
                <a:gd name="T41" fmla="*/ 17 h 25"/>
                <a:gd name="T42" fmla="*/ 16 w 21"/>
                <a:gd name="T43" fmla="*/ 18 h 25"/>
                <a:gd name="T44" fmla="*/ 21 w 21"/>
                <a:gd name="T45" fmla="*/ 25 h 25"/>
                <a:gd name="T46" fmla="*/ 5 w 21"/>
                <a:gd name="T47" fmla="*/ 4 h 25"/>
                <a:gd name="T48" fmla="*/ 5 w 21"/>
                <a:gd name="T49" fmla="*/ 11 h 25"/>
                <a:gd name="T50" fmla="*/ 8 w 21"/>
                <a:gd name="T51" fmla="*/ 11 h 25"/>
                <a:gd name="T52" fmla="*/ 11 w 21"/>
                <a:gd name="T53" fmla="*/ 10 h 25"/>
                <a:gd name="T54" fmla="*/ 12 w 21"/>
                <a:gd name="T55" fmla="*/ 8 h 25"/>
                <a:gd name="T56" fmla="*/ 8 w 21"/>
                <a:gd name="T57" fmla="*/ 4 h 25"/>
                <a:gd name="T58" fmla="*/ 5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4" y="25"/>
                    <a:pt x="14" y="25"/>
                    <a:pt x="14" y="25"/>
                  </a:cubicBezTo>
                  <a:cubicBezTo>
                    <a:pt x="10" y="19"/>
                    <a:pt x="10" y="19"/>
                    <a:pt x="10" y="19"/>
                  </a:cubicBezTo>
                  <a:cubicBezTo>
                    <a:pt x="10" y="18"/>
                    <a:pt x="10" y="18"/>
                    <a:pt x="10" y="18"/>
                  </a:cubicBezTo>
                  <a:cubicBezTo>
                    <a:pt x="9" y="17"/>
                    <a:pt x="9" y="17"/>
                    <a:pt x="9" y="17"/>
                  </a:cubicBezTo>
                  <a:cubicBezTo>
                    <a:pt x="9" y="16"/>
                    <a:pt x="8" y="16"/>
                    <a:pt x="8" y="16"/>
                  </a:cubicBezTo>
                  <a:cubicBezTo>
                    <a:pt x="8" y="16"/>
                    <a:pt x="7" y="16"/>
                    <a:pt x="7" y="16"/>
                  </a:cubicBezTo>
                  <a:cubicBezTo>
                    <a:pt x="5" y="16"/>
                    <a:pt x="5" y="16"/>
                    <a:pt x="5" y="16"/>
                  </a:cubicBezTo>
                  <a:cubicBezTo>
                    <a:pt x="5" y="25"/>
                    <a:pt x="5" y="25"/>
                    <a:pt x="5"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10"/>
                  </a:cubicBezTo>
                  <a:cubicBezTo>
                    <a:pt x="17" y="10"/>
                    <a:pt x="17" y="11"/>
                    <a:pt x="16" y="12"/>
                  </a:cubicBezTo>
                  <a:cubicBezTo>
                    <a:pt x="16" y="12"/>
                    <a:pt x="15" y="13"/>
                    <a:pt x="15" y="13"/>
                  </a:cubicBezTo>
                  <a:cubicBezTo>
                    <a:pt x="14" y="13"/>
                    <a:pt x="13" y="14"/>
                    <a:pt x="12" y="14"/>
                  </a:cubicBezTo>
                  <a:cubicBezTo>
                    <a:pt x="12" y="14"/>
                    <a:pt x="12" y="14"/>
                    <a:pt x="12" y="14"/>
                  </a:cubicBezTo>
                  <a:cubicBezTo>
                    <a:pt x="13" y="14"/>
                    <a:pt x="13" y="14"/>
                    <a:pt x="13" y="15"/>
                  </a:cubicBezTo>
                  <a:cubicBezTo>
                    <a:pt x="14" y="15"/>
                    <a:pt x="14" y="15"/>
                    <a:pt x="14" y="16"/>
                  </a:cubicBezTo>
                  <a:cubicBezTo>
                    <a:pt x="15" y="16"/>
                    <a:pt x="15" y="16"/>
                    <a:pt x="15" y="17"/>
                  </a:cubicBezTo>
                  <a:cubicBezTo>
                    <a:pt x="16" y="17"/>
                    <a:pt x="16" y="18"/>
                    <a:pt x="16" y="18"/>
                  </a:cubicBezTo>
                  <a:lnTo>
                    <a:pt x="21" y="25"/>
                  </a:lnTo>
                  <a:close/>
                  <a:moveTo>
                    <a:pt x="5" y="4"/>
                  </a:moveTo>
                  <a:cubicBezTo>
                    <a:pt x="5" y="11"/>
                    <a:pt x="5" y="11"/>
                    <a:pt x="5" y="11"/>
                  </a:cubicBezTo>
                  <a:cubicBezTo>
                    <a:pt x="8" y="11"/>
                    <a:pt x="8" y="11"/>
                    <a:pt x="8" y="11"/>
                  </a:cubicBezTo>
                  <a:cubicBezTo>
                    <a:pt x="9" y="11"/>
                    <a:pt x="10" y="11"/>
                    <a:pt x="11" y="10"/>
                  </a:cubicBezTo>
                  <a:cubicBezTo>
                    <a:pt x="12" y="10"/>
                    <a:pt x="12" y="9"/>
                    <a:pt x="12" y="8"/>
                  </a:cubicBezTo>
                  <a:cubicBezTo>
                    <a:pt x="12" y="6"/>
                    <a:pt x="11" y="4"/>
                    <a:pt x="8" y="4"/>
                  </a:cubicBezTo>
                  <a:lnTo>
                    <a:pt x="5"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49" name="Freeform 84"/>
            <p:cNvSpPr>
              <a:spLocks noEditPoints="1"/>
            </p:cNvSpPr>
            <p:nvPr/>
          </p:nvSpPr>
          <p:spPr bwMode="auto">
            <a:xfrm>
              <a:off x="6390249" y="1758365"/>
              <a:ext cx="82586" cy="85701"/>
            </a:xfrm>
            <a:custGeom>
              <a:avLst/>
              <a:gdLst>
                <a:gd name="T0" fmla="*/ 12 w 25"/>
                <a:gd name="T1" fmla="*/ 26 h 26"/>
                <a:gd name="T2" fmla="*/ 3 w 25"/>
                <a:gd name="T3" fmla="*/ 22 h 26"/>
                <a:gd name="T4" fmla="*/ 0 w 25"/>
                <a:gd name="T5" fmla="*/ 13 h 26"/>
                <a:gd name="T6" fmla="*/ 3 w 25"/>
                <a:gd name="T7" fmla="*/ 3 h 26"/>
                <a:gd name="T8" fmla="*/ 13 w 25"/>
                <a:gd name="T9" fmla="*/ 0 h 26"/>
                <a:gd name="T10" fmla="*/ 21 w 25"/>
                <a:gd name="T11" fmla="*/ 3 h 26"/>
                <a:gd name="T12" fmla="*/ 25 w 25"/>
                <a:gd name="T13" fmla="*/ 13 h 26"/>
                <a:gd name="T14" fmla="*/ 21 w 25"/>
                <a:gd name="T15" fmla="*/ 22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8" y="26"/>
                    <a:pt x="6" y="25"/>
                    <a:pt x="3" y="22"/>
                  </a:cubicBezTo>
                  <a:cubicBezTo>
                    <a:pt x="1" y="20"/>
                    <a:pt x="0" y="17"/>
                    <a:pt x="0" y="13"/>
                  </a:cubicBezTo>
                  <a:cubicBezTo>
                    <a:pt x="0" y="9"/>
                    <a:pt x="1" y="6"/>
                    <a:pt x="3" y="3"/>
                  </a:cubicBezTo>
                  <a:cubicBezTo>
                    <a:pt x="6" y="1"/>
                    <a:pt x="9" y="0"/>
                    <a:pt x="13" y="0"/>
                  </a:cubicBezTo>
                  <a:cubicBezTo>
                    <a:pt x="16" y="0"/>
                    <a:pt x="19" y="1"/>
                    <a:pt x="21" y="3"/>
                  </a:cubicBezTo>
                  <a:cubicBezTo>
                    <a:pt x="23" y="6"/>
                    <a:pt x="25" y="9"/>
                    <a:pt x="25" y="13"/>
                  </a:cubicBezTo>
                  <a:cubicBezTo>
                    <a:pt x="25" y="17"/>
                    <a:pt x="23" y="20"/>
                    <a:pt x="21" y="22"/>
                  </a:cubicBezTo>
                  <a:cubicBezTo>
                    <a:pt x="19" y="25"/>
                    <a:pt x="16" y="26"/>
                    <a:pt x="12" y="26"/>
                  </a:cubicBezTo>
                  <a:close/>
                  <a:moveTo>
                    <a:pt x="12" y="5"/>
                  </a:moveTo>
                  <a:cubicBezTo>
                    <a:pt x="10" y="5"/>
                    <a:pt x="9" y="5"/>
                    <a:pt x="8" y="7"/>
                  </a:cubicBezTo>
                  <a:cubicBezTo>
                    <a:pt x="6" y="8"/>
                    <a:pt x="6" y="10"/>
                    <a:pt x="6" y="13"/>
                  </a:cubicBezTo>
                  <a:cubicBezTo>
                    <a:pt x="6" y="15"/>
                    <a:pt x="6" y="17"/>
                    <a:pt x="8" y="19"/>
                  </a:cubicBezTo>
                  <a:cubicBezTo>
                    <a:pt x="9" y="20"/>
                    <a:pt x="10" y="21"/>
                    <a:pt x="12" y="21"/>
                  </a:cubicBezTo>
                  <a:cubicBezTo>
                    <a:pt x="14" y="21"/>
                    <a:pt x="16" y="20"/>
                    <a:pt x="17" y="19"/>
                  </a:cubicBezTo>
                  <a:cubicBezTo>
                    <a:pt x="18" y="17"/>
                    <a:pt x="19" y="15"/>
                    <a:pt x="19" y="13"/>
                  </a:cubicBezTo>
                  <a:cubicBezTo>
                    <a:pt x="19" y="10"/>
                    <a:pt x="18" y="8"/>
                    <a:pt x="17" y="7"/>
                  </a:cubicBezTo>
                  <a:cubicBezTo>
                    <a:pt x="16" y="5"/>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50" name="Freeform 85"/>
            <p:cNvSpPr>
              <a:spLocks noEditPoints="1"/>
            </p:cNvSpPr>
            <p:nvPr/>
          </p:nvSpPr>
          <p:spPr bwMode="auto">
            <a:xfrm>
              <a:off x="6485301" y="1758365"/>
              <a:ext cx="62329" cy="82585"/>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5 h 25"/>
                <a:gd name="T20" fmla="*/ 6 w 19"/>
                <a:gd name="T21" fmla="*/ 12 h 25"/>
                <a:gd name="T22" fmla="*/ 8 w 19"/>
                <a:gd name="T23" fmla="*/ 12 h 25"/>
                <a:gd name="T24" fmla="*/ 13 w 19"/>
                <a:gd name="T25" fmla="*/ 8 h 25"/>
                <a:gd name="T26" fmla="*/ 8 w 19"/>
                <a:gd name="T27" fmla="*/ 5 h 25"/>
                <a:gd name="T28" fmla="*/ 6 w 19"/>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5"/>
                  </a:moveTo>
                  <a:cubicBezTo>
                    <a:pt x="6" y="12"/>
                    <a:pt x="6" y="12"/>
                    <a:pt x="6" y="12"/>
                  </a:cubicBezTo>
                  <a:cubicBezTo>
                    <a:pt x="8" y="12"/>
                    <a:pt x="8" y="12"/>
                    <a:pt x="8" y="12"/>
                  </a:cubicBezTo>
                  <a:cubicBezTo>
                    <a:pt x="11" y="12"/>
                    <a:pt x="13" y="11"/>
                    <a:pt x="13" y="8"/>
                  </a:cubicBezTo>
                  <a:cubicBezTo>
                    <a:pt x="13" y="6"/>
                    <a:pt x="11" y="5"/>
                    <a:pt x="8" y="5"/>
                  </a:cubicBezTo>
                  <a:lnTo>
                    <a:pt x="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51" name="Freeform 86"/>
            <p:cNvSpPr>
              <a:spLocks/>
            </p:cNvSpPr>
            <p:nvPr/>
          </p:nvSpPr>
          <p:spPr bwMode="auto">
            <a:xfrm>
              <a:off x="6560095" y="1758365"/>
              <a:ext cx="49863" cy="82585"/>
            </a:xfrm>
            <a:custGeom>
              <a:avLst/>
              <a:gdLst>
                <a:gd name="T0" fmla="*/ 32 w 32"/>
                <a:gd name="T1" fmla="*/ 53 h 53"/>
                <a:gd name="T2" fmla="*/ 0 w 32"/>
                <a:gd name="T3" fmla="*/ 53 h 53"/>
                <a:gd name="T4" fmla="*/ 0 w 32"/>
                <a:gd name="T5" fmla="*/ 0 h 53"/>
                <a:gd name="T6" fmla="*/ 29 w 32"/>
                <a:gd name="T7" fmla="*/ 0 h 53"/>
                <a:gd name="T8" fmla="*/ 29 w 32"/>
                <a:gd name="T9" fmla="*/ 11 h 53"/>
                <a:gd name="T10" fmla="*/ 13 w 32"/>
                <a:gd name="T11" fmla="*/ 11 h 53"/>
                <a:gd name="T12" fmla="*/ 13 w 32"/>
                <a:gd name="T13" fmla="*/ 21 h 53"/>
                <a:gd name="T14" fmla="*/ 29 w 32"/>
                <a:gd name="T15" fmla="*/ 21 h 53"/>
                <a:gd name="T16" fmla="*/ 29 w 32"/>
                <a:gd name="T17" fmla="*/ 32 h 53"/>
                <a:gd name="T18" fmla="*/ 13 w 32"/>
                <a:gd name="T19" fmla="*/ 32 h 53"/>
                <a:gd name="T20" fmla="*/ 13 w 32"/>
                <a:gd name="T21" fmla="*/ 44 h 53"/>
                <a:gd name="T22" fmla="*/ 32 w 32"/>
                <a:gd name="T23" fmla="*/ 44 h 53"/>
                <a:gd name="T24" fmla="*/ 32 w 32"/>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3">
                  <a:moveTo>
                    <a:pt x="32" y="53"/>
                  </a:moveTo>
                  <a:lnTo>
                    <a:pt x="0" y="53"/>
                  </a:lnTo>
                  <a:lnTo>
                    <a:pt x="0" y="0"/>
                  </a:lnTo>
                  <a:lnTo>
                    <a:pt x="29" y="0"/>
                  </a:lnTo>
                  <a:lnTo>
                    <a:pt x="29" y="11"/>
                  </a:lnTo>
                  <a:lnTo>
                    <a:pt x="13" y="11"/>
                  </a:lnTo>
                  <a:lnTo>
                    <a:pt x="13" y="21"/>
                  </a:lnTo>
                  <a:lnTo>
                    <a:pt x="29" y="21"/>
                  </a:lnTo>
                  <a:lnTo>
                    <a:pt x="29" y="32"/>
                  </a:lnTo>
                  <a:lnTo>
                    <a:pt x="13" y="32"/>
                  </a:lnTo>
                  <a:lnTo>
                    <a:pt x="13" y="44"/>
                  </a:lnTo>
                  <a:lnTo>
                    <a:pt x="32" y="44"/>
                  </a:lnTo>
                  <a:lnTo>
                    <a:pt x="32" y="5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463" name="North Europe"/>
          <p:cNvGrpSpPr/>
          <p:nvPr/>
        </p:nvGrpSpPr>
        <p:grpSpPr>
          <a:xfrm>
            <a:off x="4498678" y="2987171"/>
            <a:ext cx="981679" cy="237653"/>
            <a:chOff x="4306909" y="2875596"/>
            <a:chExt cx="1090754" cy="264058"/>
          </a:xfrm>
        </p:grpSpPr>
        <p:sp>
          <p:nvSpPr>
            <p:cNvPr id="464" name="Rectangle 25"/>
            <p:cNvSpPr>
              <a:spLocks noChangeArrowheads="1"/>
            </p:cNvSpPr>
            <p:nvPr/>
          </p:nvSpPr>
          <p:spPr bwMode="auto">
            <a:xfrm>
              <a:off x="4306909" y="2875596"/>
              <a:ext cx="1090754" cy="264058"/>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65" name="Freeform 98"/>
            <p:cNvSpPr>
              <a:spLocks/>
            </p:cNvSpPr>
            <p:nvPr/>
          </p:nvSpPr>
          <p:spPr bwMode="auto">
            <a:xfrm>
              <a:off x="4401960" y="2970646"/>
              <a:ext cx="74795" cy="81026"/>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6" y="8"/>
                    <a:pt x="6" y="10"/>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66" name="Freeform 99"/>
            <p:cNvSpPr>
              <a:spLocks noEditPoints="1"/>
            </p:cNvSpPr>
            <p:nvPr/>
          </p:nvSpPr>
          <p:spPr bwMode="auto">
            <a:xfrm>
              <a:off x="4492337" y="2970646"/>
              <a:ext cx="79469" cy="84143"/>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8" y="0"/>
                    <a:pt x="12" y="0"/>
                  </a:cubicBezTo>
                  <a:cubicBezTo>
                    <a:pt x="16" y="0"/>
                    <a:pt x="19" y="1"/>
                    <a:pt x="21" y="3"/>
                  </a:cubicBezTo>
                  <a:cubicBezTo>
                    <a:pt x="23" y="6"/>
                    <a:pt x="24" y="9"/>
                    <a:pt x="24" y="13"/>
                  </a:cubicBezTo>
                  <a:cubicBezTo>
                    <a:pt x="24" y="16"/>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5"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67" name="Freeform 100"/>
            <p:cNvSpPr>
              <a:spLocks noEditPoints="1"/>
            </p:cNvSpPr>
            <p:nvPr/>
          </p:nvSpPr>
          <p:spPr bwMode="auto">
            <a:xfrm>
              <a:off x="4587389" y="2970646"/>
              <a:ext cx="68562" cy="81026"/>
            </a:xfrm>
            <a:custGeom>
              <a:avLst/>
              <a:gdLst>
                <a:gd name="T0" fmla="*/ 21 w 21"/>
                <a:gd name="T1" fmla="*/ 25 h 25"/>
                <a:gd name="T2" fmla="*/ 15 w 21"/>
                <a:gd name="T3" fmla="*/ 25 h 25"/>
                <a:gd name="T4" fmla="*/ 11 w 21"/>
                <a:gd name="T5" fmla="*/ 19 h 25"/>
                <a:gd name="T6" fmla="*/ 10 w 21"/>
                <a:gd name="T7" fmla="*/ 17 h 25"/>
                <a:gd name="T8" fmla="*/ 9 w 21"/>
                <a:gd name="T9" fmla="*/ 17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6 h 25"/>
                <a:gd name="T40" fmla="*/ 16 w 21"/>
                <a:gd name="T41" fmla="*/ 17 h 25"/>
                <a:gd name="T42" fmla="*/ 16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0" y="18"/>
                    <a:pt x="10" y="18"/>
                    <a:pt x="10" y="17"/>
                  </a:cubicBezTo>
                  <a:cubicBezTo>
                    <a:pt x="10" y="17"/>
                    <a:pt x="9" y="17"/>
                    <a:pt x="9" y="17"/>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3"/>
                    <a:pt x="15" y="13"/>
                  </a:cubicBezTo>
                  <a:cubicBezTo>
                    <a:pt x="14" y="13"/>
                    <a:pt x="13" y="14"/>
                    <a:pt x="13" y="14"/>
                  </a:cubicBezTo>
                  <a:cubicBezTo>
                    <a:pt x="13" y="14"/>
                    <a:pt x="13" y="14"/>
                    <a:pt x="13" y="14"/>
                  </a:cubicBezTo>
                  <a:cubicBezTo>
                    <a:pt x="13" y="14"/>
                    <a:pt x="13" y="14"/>
                    <a:pt x="14" y="15"/>
                  </a:cubicBezTo>
                  <a:cubicBezTo>
                    <a:pt x="14" y="15"/>
                    <a:pt x="14" y="15"/>
                    <a:pt x="15" y="16"/>
                  </a:cubicBezTo>
                  <a:cubicBezTo>
                    <a:pt x="15" y="16"/>
                    <a:pt x="15" y="16"/>
                    <a:pt x="16" y="17"/>
                  </a:cubicBezTo>
                  <a:cubicBezTo>
                    <a:pt x="16" y="17"/>
                    <a:pt x="16" y="17"/>
                    <a:pt x="16" y="18"/>
                  </a:cubicBezTo>
                  <a:lnTo>
                    <a:pt x="21" y="25"/>
                  </a:lnTo>
                  <a:close/>
                  <a:moveTo>
                    <a:pt x="6" y="4"/>
                  </a:moveTo>
                  <a:cubicBezTo>
                    <a:pt x="6" y="11"/>
                    <a:pt x="6" y="11"/>
                    <a:pt x="6" y="11"/>
                  </a:cubicBezTo>
                  <a:cubicBezTo>
                    <a:pt x="8" y="11"/>
                    <a:pt x="8" y="11"/>
                    <a:pt x="8" y="11"/>
                  </a:cubicBezTo>
                  <a:cubicBezTo>
                    <a:pt x="9" y="11"/>
                    <a:pt x="10"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68" name="Freeform 101"/>
            <p:cNvSpPr>
              <a:spLocks/>
            </p:cNvSpPr>
            <p:nvPr/>
          </p:nvSpPr>
          <p:spPr bwMode="auto">
            <a:xfrm>
              <a:off x="4655950" y="2970646"/>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69" name="Freeform 102"/>
            <p:cNvSpPr>
              <a:spLocks/>
            </p:cNvSpPr>
            <p:nvPr/>
          </p:nvSpPr>
          <p:spPr bwMode="auto">
            <a:xfrm>
              <a:off x="4735419" y="2970646"/>
              <a:ext cx="71678" cy="81026"/>
            </a:xfrm>
            <a:custGeom>
              <a:avLst/>
              <a:gdLst>
                <a:gd name="T0" fmla="*/ 46 w 46"/>
                <a:gd name="T1" fmla="*/ 52 h 52"/>
                <a:gd name="T2" fmla="*/ 33 w 46"/>
                <a:gd name="T3" fmla="*/ 52 h 52"/>
                <a:gd name="T4" fmla="*/ 33 w 46"/>
                <a:gd name="T5" fmla="*/ 31 h 52"/>
                <a:gd name="T6" fmla="*/ 12 w 46"/>
                <a:gd name="T7" fmla="*/ 31 h 52"/>
                <a:gd name="T8" fmla="*/ 12 w 46"/>
                <a:gd name="T9" fmla="*/ 52 h 52"/>
                <a:gd name="T10" fmla="*/ 0 w 46"/>
                <a:gd name="T11" fmla="*/ 52 h 52"/>
                <a:gd name="T12" fmla="*/ 0 w 46"/>
                <a:gd name="T13" fmla="*/ 0 h 52"/>
                <a:gd name="T14" fmla="*/ 12 w 46"/>
                <a:gd name="T15" fmla="*/ 0 h 52"/>
                <a:gd name="T16" fmla="*/ 12 w 46"/>
                <a:gd name="T17" fmla="*/ 21 h 52"/>
                <a:gd name="T18" fmla="*/ 33 w 46"/>
                <a:gd name="T19" fmla="*/ 21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31"/>
                  </a:lnTo>
                  <a:lnTo>
                    <a:pt x="12" y="31"/>
                  </a:lnTo>
                  <a:lnTo>
                    <a:pt x="12" y="52"/>
                  </a:lnTo>
                  <a:lnTo>
                    <a:pt x="0" y="52"/>
                  </a:lnTo>
                  <a:lnTo>
                    <a:pt x="0" y="0"/>
                  </a:lnTo>
                  <a:lnTo>
                    <a:pt x="12" y="0"/>
                  </a:lnTo>
                  <a:lnTo>
                    <a:pt x="12" y="21"/>
                  </a:lnTo>
                  <a:lnTo>
                    <a:pt x="33" y="21"/>
                  </a:lnTo>
                  <a:lnTo>
                    <a:pt x="33" y="0"/>
                  </a:lnTo>
                  <a:lnTo>
                    <a:pt x="46" y="0"/>
                  </a:lnTo>
                  <a:lnTo>
                    <a:pt x="46"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70" name="Freeform 103"/>
            <p:cNvSpPr>
              <a:spLocks/>
            </p:cNvSpPr>
            <p:nvPr/>
          </p:nvSpPr>
          <p:spPr bwMode="auto">
            <a:xfrm>
              <a:off x="4861635" y="2970646"/>
              <a:ext cx="49863" cy="81026"/>
            </a:xfrm>
            <a:custGeom>
              <a:avLst/>
              <a:gdLst>
                <a:gd name="T0" fmla="*/ 32 w 32"/>
                <a:gd name="T1" fmla="*/ 52 h 52"/>
                <a:gd name="T2" fmla="*/ 0 w 32"/>
                <a:gd name="T3" fmla="*/ 52 h 52"/>
                <a:gd name="T4" fmla="*/ 0 w 32"/>
                <a:gd name="T5" fmla="*/ 0 h 52"/>
                <a:gd name="T6" fmla="*/ 30 w 32"/>
                <a:gd name="T7" fmla="*/ 0 h 52"/>
                <a:gd name="T8" fmla="*/ 30 w 32"/>
                <a:gd name="T9" fmla="*/ 10 h 52"/>
                <a:gd name="T10" fmla="*/ 11 w 32"/>
                <a:gd name="T11" fmla="*/ 10 h 52"/>
                <a:gd name="T12" fmla="*/ 11 w 32"/>
                <a:gd name="T13" fmla="*/ 21 h 52"/>
                <a:gd name="T14" fmla="*/ 28 w 32"/>
                <a:gd name="T15" fmla="*/ 21 h 52"/>
                <a:gd name="T16" fmla="*/ 28 w 32"/>
                <a:gd name="T17" fmla="*/ 31 h 52"/>
                <a:gd name="T18" fmla="*/ 11 w 32"/>
                <a:gd name="T19" fmla="*/ 31 h 52"/>
                <a:gd name="T20" fmla="*/ 11 w 32"/>
                <a:gd name="T21" fmla="*/ 44 h 52"/>
                <a:gd name="T22" fmla="*/ 32 w 32"/>
                <a:gd name="T23" fmla="*/ 44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0" y="0"/>
                  </a:lnTo>
                  <a:lnTo>
                    <a:pt x="30" y="10"/>
                  </a:lnTo>
                  <a:lnTo>
                    <a:pt x="11" y="10"/>
                  </a:lnTo>
                  <a:lnTo>
                    <a:pt x="11" y="21"/>
                  </a:lnTo>
                  <a:lnTo>
                    <a:pt x="28" y="21"/>
                  </a:lnTo>
                  <a:lnTo>
                    <a:pt x="28" y="31"/>
                  </a:lnTo>
                  <a:lnTo>
                    <a:pt x="11" y="31"/>
                  </a:lnTo>
                  <a:lnTo>
                    <a:pt x="11" y="44"/>
                  </a:lnTo>
                  <a:lnTo>
                    <a:pt x="32" y="44"/>
                  </a:lnTo>
                  <a:lnTo>
                    <a:pt x="3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71" name="Freeform 104"/>
            <p:cNvSpPr>
              <a:spLocks/>
            </p:cNvSpPr>
            <p:nvPr/>
          </p:nvSpPr>
          <p:spPr bwMode="auto">
            <a:xfrm>
              <a:off x="4923964" y="2970646"/>
              <a:ext cx="68562" cy="84143"/>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0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7" y="26"/>
                    <a:pt x="10" y="26"/>
                  </a:cubicBezTo>
                  <a:cubicBezTo>
                    <a:pt x="3" y="26"/>
                    <a:pt x="0" y="22"/>
                    <a:pt x="0" y="15"/>
                  </a:cubicBezTo>
                  <a:cubicBezTo>
                    <a:pt x="0" y="0"/>
                    <a:pt x="0" y="0"/>
                    <a:pt x="0" y="0"/>
                  </a:cubicBezTo>
                  <a:cubicBezTo>
                    <a:pt x="6" y="0"/>
                    <a:pt x="6" y="0"/>
                    <a:pt x="6" y="0"/>
                  </a:cubicBezTo>
                  <a:cubicBezTo>
                    <a:pt x="6" y="15"/>
                    <a:pt x="6" y="15"/>
                    <a:pt x="6" y="15"/>
                  </a:cubicBezTo>
                  <a:cubicBezTo>
                    <a:pt x="6" y="19"/>
                    <a:pt x="7" y="21"/>
                    <a:pt x="10"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72" name="Freeform 105"/>
            <p:cNvSpPr>
              <a:spLocks noEditPoints="1"/>
            </p:cNvSpPr>
            <p:nvPr/>
          </p:nvSpPr>
          <p:spPr bwMode="auto">
            <a:xfrm>
              <a:off x="5012783" y="2970646"/>
              <a:ext cx="68562" cy="81026"/>
            </a:xfrm>
            <a:custGeom>
              <a:avLst/>
              <a:gdLst>
                <a:gd name="T0" fmla="*/ 21 w 21"/>
                <a:gd name="T1" fmla="*/ 25 h 25"/>
                <a:gd name="T2" fmla="*/ 14 w 21"/>
                <a:gd name="T3" fmla="*/ 25 h 25"/>
                <a:gd name="T4" fmla="*/ 11 w 21"/>
                <a:gd name="T5" fmla="*/ 19 h 25"/>
                <a:gd name="T6" fmla="*/ 10 w 21"/>
                <a:gd name="T7" fmla="*/ 17 h 25"/>
                <a:gd name="T8" fmla="*/ 9 w 21"/>
                <a:gd name="T9" fmla="*/ 17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6 w 21"/>
                <a:gd name="T29" fmla="*/ 11 h 25"/>
                <a:gd name="T30" fmla="*/ 15 w 21"/>
                <a:gd name="T31" fmla="*/ 13 h 25"/>
                <a:gd name="T32" fmla="*/ 12 w 21"/>
                <a:gd name="T33" fmla="*/ 14 h 25"/>
                <a:gd name="T34" fmla="*/ 12 w 21"/>
                <a:gd name="T35" fmla="*/ 14 h 25"/>
                <a:gd name="T36" fmla="*/ 13 w 21"/>
                <a:gd name="T37" fmla="*/ 15 h 25"/>
                <a:gd name="T38" fmla="*/ 14 w 21"/>
                <a:gd name="T39" fmla="*/ 16 h 25"/>
                <a:gd name="T40" fmla="*/ 15 w 21"/>
                <a:gd name="T41" fmla="*/ 17 h 25"/>
                <a:gd name="T42" fmla="*/ 16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4" y="25"/>
                    <a:pt x="14" y="25"/>
                    <a:pt x="14" y="25"/>
                  </a:cubicBezTo>
                  <a:cubicBezTo>
                    <a:pt x="11" y="19"/>
                    <a:pt x="11" y="19"/>
                    <a:pt x="11" y="19"/>
                  </a:cubicBezTo>
                  <a:cubicBezTo>
                    <a:pt x="10" y="18"/>
                    <a:pt x="10" y="18"/>
                    <a:pt x="10" y="17"/>
                  </a:cubicBezTo>
                  <a:cubicBezTo>
                    <a:pt x="9" y="17"/>
                    <a:pt x="9" y="17"/>
                    <a:pt x="9" y="17"/>
                  </a:cubicBezTo>
                  <a:cubicBezTo>
                    <a:pt x="9" y="16"/>
                    <a:pt x="8" y="16"/>
                    <a:pt x="8" y="16"/>
                  </a:cubicBezTo>
                  <a:cubicBezTo>
                    <a:pt x="8" y="16"/>
                    <a:pt x="7"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7" y="10"/>
                    <a:pt x="17" y="11"/>
                    <a:pt x="16" y="11"/>
                  </a:cubicBezTo>
                  <a:cubicBezTo>
                    <a:pt x="16" y="12"/>
                    <a:pt x="15" y="13"/>
                    <a:pt x="15" y="13"/>
                  </a:cubicBezTo>
                  <a:cubicBezTo>
                    <a:pt x="14" y="13"/>
                    <a:pt x="13" y="14"/>
                    <a:pt x="12" y="14"/>
                  </a:cubicBezTo>
                  <a:cubicBezTo>
                    <a:pt x="12" y="14"/>
                    <a:pt x="12" y="14"/>
                    <a:pt x="12" y="14"/>
                  </a:cubicBezTo>
                  <a:cubicBezTo>
                    <a:pt x="13" y="14"/>
                    <a:pt x="13" y="14"/>
                    <a:pt x="13" y="15"/>
                  </a:cubicBezTo>
                  <a:cubicBezTo>
                    <a:pt x="14" y="15"/>
                    <a:pt x="14" y="15"/>
                    <a:pt x="14" y="16"/>
                  </a:cubicBezTo>
                  <a:cubicBezTo>
                    <a:pt x="15" y="16"/>
                    <a:pt x="15" y="16"/>
                    <a:pt x="15" y="17"/>
                  </a:cubicBezTo>
                  <a:cubicBezTo>
                    <a:pt x="16" y="17"/>
                    <a:pt x="16" y="17"/>
                    <a:pt x="16" y="18"/>
                  </a:cubicBezTo>
                  <a:lnTo>
                    <a:pt x="21" y="25"/>
                  </a:lnTo>
                  <a:close/>
                  <a:moveTo>
                    <a:pt x="6" y="4"/>
                  </a:moveTo>
                  <a:cubicBezTo>
                    <a:pt x="6" y="11"/>
                    <a:pt x="6" y="11"/>
                    <a:pt x="6" y="11"/>
                  </a:cubicBezTo>
                  <a:cubicBezTo>
                    <a:pt x="8" y="11"/>
                    <a:pt x="8" y="11"/>
                    <a:pt x="8" y="11"/>
                  </a:cubicBezTo>
                  <a:cubicBezTo>
                    <a:pt x="9" y="11"/>
                    <a:pt x="10"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73" name="Freeform 106"/>
            <p:cNvSpPr>
              <a:spLocks noEditPoints="1"/>
            </p:cNvSpPr>
            <p:nvPr/>
          </p:nvSpPr>
          <p:spPr bwMode="auto">
            <a:xfrm>
              <a:off x="5084461" y="2970646"/>
              <a:ext cx="81027" cy="84143"/>
            </a:xfrm>
            <a:custGeom>
              <a:avLst/>
              <a:gdLst>
                <a:gd name="T0" fmla="*/ 12 w 25"/>
                <a:gd name="T1" fmla="*/ 26 h 26"/>
                <a:gd name="T2" fmla="*/ 3 w 25"/>
                <a:gd name="T3" fmla="*/ 22 h 26"/>
                <a:gd name="T4" fmla="*/ 0 w 25"/>
                <a:gd name="T5" fmla="*/ 13 h 26"/>
                <a:gd name="T6" fmla="*/ 3 w 25"/>
                <a:gd name="T7" fmla="*/ 3 h 26"/>
                <a:gd name="T8" fmla="*/ 13 w 25"/>
                <a:gd name="T9" fmla="*/ 0 h 26"/>
                <a:gd name="T10" fmla="*/ 21 w 25"/>
                <a:gd name="T11" fmla="*/ 3 h 26"/>
                <a:gd name="T12" fmla="*/ 25 w 25"/>
                <a:gd name="T13" fmla="*/ 13 h 26"/>
                <a:gd name="T14" fmla="*/ 21 w 25"/>
                <a:gd name="T15" fmla="*/ 22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2"/>
                  </a:cubicBezTo>
                  <a:cubicBezTo>
                    <a:pt x="1" y="20"/>
                    <a:pt x="0" y="17"/>
                    <a:pt x="0" y="13"/>
                  </a:cubicBezTo>
                  <a:cubicBezTo>
                    <a:pt x="0" y="9"/>
                    <a:pt x="1" y="6"/>
                    <a:pt x="3" y="3"/>
                  </a:cubicBezTo>
                  <a:cubicBezTo>
                    <a:pt x="6" y="1"/>
                    <a:pt x="9" y="0"/>
                    <a:pt x="13" y="0"/>
                  </a:cubicBezTo>
                  <a:cubicBezTo>
                    <a:pt x="16" y="0"/>
                    <a:pt x="19" y="1"/>
                    <a:pt x="21" y="3"/>
                  </a:cubicBezTo>
                  <a:cubicBezTo>
                    <a:pt x="24" y="6"/>
                    <a:pt x="25" y="9"/>
                    <a:pt x="25" y="13"/>
                  </a:cubicBezTo>
                  <a:cubicBezTo>
                    <a:pt x="25" y="16"/>
                    <a:pt x="24" y="20"/>
                    <a:pt x="21" y="22"/>
                  </a:cubicBezTo>
                  <a:cubicBezTo>
                    <a:pt x="19" y="25"/>
                    <a:pt x="16" y="26"/>
                    <a:pt x="12" y="26"/>
                  </a:cubicBezTo>
                  <a:close/>
                  <a:moveTo>
                    <a:pt x="12" y="5"/>
                  </a:moveTo>
                  <a:cubicBezTo>
                    <a:pt x="10" y="5"/>
                    <a:pt x="9" y="5"/>
                    <a:pt x="8" y="7"/>
                  </a:cubicBezTo>
                  <a:cubicBezTo>
                    <a:pt x="7" y="8"/>
                    <a:pt x="6" y="10"/>
                    <a:pt x="6" y="13"/>
                  </a:cubicBezTo>
                  <a:cubicBezTo>
                    <a:pt x="6" y="15"/>
                    <a:pt x="7" y="17"/>
                    <a:pt x="8" y="19"/>
                  </a:cubicBezTo>
                  <a:cubicBezTo>
                    <a:pt x="9" y="20"/>
                    <a:pt x="10" y="21"/>
                    <a:pt x="12" y="21"/>
                  </a:cubicBezTo>
                  <a:cubicBezTo>
                    <a:pt x="14" y="21"/>
                    <a:pt x="16" y="20"/>
                    <a:pt x="17" y="19"/>
                  </a:cubicBezTo>
                  <a:cubicBezTo>
                    <a:pt x="18" y="17"/>
                    <a:pt x="19" y="15"/>
                    <a:pt x="19" y="13"/>
                  </a:cubicBezTo>
                  <a:cubicBezTo>
                    <a:pt x="19" y="10"/>
                    <a:pt x="18" y="8"/>
                    <a:pt x="17" y="7"/>
                  </a:cubicBezTo>
                  <a:cubicBezTo>
                    <a:pt x="16" y="5"/>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74" name="Freeform 107"/>
            <p:cNvSpPr>
              <a:spLocks noEditPoints="1"/>
            </p:cNvSpPr>
            <p:nvPr/>
          </p:nvSpPr>
          <p:spPr bwMode="auto">
            <a:xfrm>
              <a:off x="5179512" y="2970646"/>
              <a:ext cx="60771" cy="81026"/>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75" name="Freeform 108"/>
            <p:cNvSpPr>
              <a:spLocks/>
            </p:cNvSpPr>
            <p:nvPr/>
          </p:nvSpPr>
          <p:spPr bwMode="auto">
            <a:xfrm>
              <a:off x="5254307" y="2970646"/>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483" name="Brazil South"/>
          <p:cNvGrpSpPr/>
          <p:nvPr/>
        </p:nvGrpSpPr>
        <p:grpSpPr>
          <a:xfrm>
            <a:off x="4275696" y="5428169"/>
            <a:ext cx="922778" cy="226716"/>
            <a:chOff x="4068501" y="5513631"/>
            <a:chExt cx="1025309" cy="251906"/>
          </a:xfrm>
        </p:grpSpPr>
        <p:sp>
          <p:nvSpPr>
            <p:cNvPr id="484" name="Rectangle 24"/>
            <p:cNvSpPr>
              <a:spLocks noChangeArrowheads="1"/>
            </p:cNvSpPr>
            <p:nvPr/>
          </p:nvSpPr>
          <p:spPr bwMode="auto">
            <a:xfrm>
              <a:off x="4068501" y="5513631"/>
              <a:ext cx="1025309" cy="251906"/>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85" name="Freeform 116"/>
            <p:cNvSpPr>
              <a:spLocks noEditPoints="1"/>
            </p:cNvSpPr>
            <p:nvPr/>
          </p:nvSpPr>
          <p:spPr bwMode="auto">
            <a:xfrm>
              <a:off x="4163553" y="5611797"/>
              <a:ext cx="62329" cy="81026"/>
            </a:xfrm>
            <a:custGeom>
              <a:avLst/>
              <a:gdLst>
                <a:gd name="T0" fmla="*/ 0 w 19"/>
                <a:gd name="T1" fmla="*/ 25 h 25"/>
                <a:gd name="T2" fmla="*/ 0 w 19"/>
                <a:gd name="T3" fmla="*/ 0 h 25"/>
                <a:gd name="T4" fmla="*/ 9 w 19"/>
                <a:gd name="T5" fmla="*/ 0 h 25"/>
                <a:gd name="T6" fmla="*/ 15 w 19"/>
                <a:gd name="T7" fmla="*/ 1 h 25"/>
                <a:gd name="T8" fmla="*/ 18 w 19"/>
                <a:gd name="T9" fmla="*/ 6 h 25"/>
                <a:gd name="T10" fmla="*/ 16 w 19"/>
                <a:gd name="T11" fmla="*/ 9 h 25"/>
                <a:gd name="T12" fmla="*/ 13 w 19"/>
                <a:gd name="T13" fmla="*/ 11 h 25"/>
                <a:gd name="T14" fmla="*/ 13 w 19"/>
                <a:gd name="T15" fmla="*/ 11 h 25"/>
                <a:gd name="T16" fmla="*/ 17 w 19"/>
                <a:gd name="T17" fmla="*/ 13 h 25"/>
                <a:gd name="T18" fmla="*/ 19 w 19"/>
                <a:gd name="T19" fmla="*/ 17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1 w 19"/>
                <a:gd name="T47" fmla="*/ 20 h 25"/>
                <a:gd name="T48" fmla="*/ 13 w 19"/>
                <a:gd name="T49" fmla="*/ 17 h 25"/>
                <a:gd name="T50" fmla="*/ 11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5" y="1"/>
                  </a:cubicBezTo>
                  <a:cubicBezTo>
                    <a:pt x="17" y="2"/>
                    <a:pt x="18" y="4"/>
                    <a:pt x="18" y="6"/>
                  </a:cubicBezTo>
                  <a:cubicBezTo>
                    <a:pt x="18" y="7"/>
                    <a:pt x="17" y="8"/>
                    <a:pt x="16" y="9"/>
                  </a:cubicBezTo>
                  <a:cubicBezTo>
                    <a:pt x="15" y="10"/>
                    <a:pt x="14" y="11"/>
                    <a:pt x="13" y="11"/>
                  </a:cubicBezTo>
                  <a:cubicBezTo>
                    <a:pt x="13" y="11"/>
                    <a:pt x="13" y="11"/>
                    <a:pt x="13" y="11"/>
                  </a:cubicBezTo>
                  <a:cubicBezTo>
                    <a:pt x="14" y="12"/>
                    <a:pt x="16" y="12"/>
                    <a:pt x="17" y="13"/>
                  </a:cubicBezTo>
                  <a:cubicBezTo>
                    <a:pt x="18" y="14"/>
                    <a:pt x="19" y="16"/>
                    <a:pt x="19" y="17"/>
                  </a:cubicBezTo>
                  <a:cubicBezTo>
                    <a:pt x="19" y="20"/>
                    <a:pt x="18" y="21"/>
                    <a:pt x="16" y="23"/>
                  </a:cubicBezTo>
                  <a:cubicBezTo>
                    <a:pt x="14" y="24"/>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8"/>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0"/>
                    <a:pt x="11" y="20"/>
                  </a:cubicBezTo>
                  <a:cubicBezTo>
                    <a:pt x="12" y="19"/>
                    <a:pt x="13" y="18"/>
                    <a:pt x="13" y="17"/>
                  </a:cubicBezTo>
                  <a:cubicBezTo>
                    <a:pt x="13" y="16"/>
                    <a:pt x="12" y="15"/>
                    <a:pt x="11" y="15"/>
                  </a:cubicBezTo>
                  <a:cubicBezTo>
                    <a:pt x="11" y="14"/>
                    <a:pt x="10" y="14"/>
                    <a:pt x="8" y="14"/>
                  </a:cubicBezTo>
                  <a:lnTo>
                    <a:pt x="5"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86" name="Freeform 117"/>
            <p:cNvSpPr>
              <a:spLocks noEditPoints="1"/>
            </p:cNvSpPr>
            <p:nvPr/>
          </p:nvSpPr>
          <p:spPr bwMode="auto">
            <a:xfrm>
              <a:off x="4238347" y="5611797"/>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2 h 25"/>
                <a:gd name="T32" fmla="*/ 13 w 21"/>
                <a:gd name="T33" fmla="*/ 14 h 25"/>
                <a:gd name="T34" fmla="*/ 13 w 21"/>
                <a:gd name="T35" fmla="*/ 14 h 25"/>
                <a:gd name="T36" fmla="*/ 14 w 21"/>
                <a:gd name="T37" fmla="*/ 14 h 25"/>
                <a:gd name="T38" fmla="*/ 15 w 21"/>
                <a:gd name="T39" fmla="*/ 15 h 25"/>
                <a:gd name="T40" fmla="*/ 16 w 21"/>
                <a:gd name="T41" fmla="*/ 16 h 25"/>
                <a:gd name="T42" fmla="*/ 17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2"/>
                  </a:cubicBezTo>
                  <a:cubicBezTo>
                    <a:pt x="14" y="13"/>
                    <a:pt x="14" y="13"/>
                    <a:pt x="13" y="14"/>
                  </a:cubicBezTo>
                  <a:cubicBezTo>
                    <a:pt x="13" y="14"/>
                    <a:pt x="13" y="14"/>
                    <a:pt x="13" y="14"/>
                  </a:cubicBezTo>
                  <a:cubicBezTo>
                    <a:pt x="13" y="14"/>
                    <a:pt x="14" y="14"/>
                    <a:pt x="14" y="14"/>
                  </a:cubicBezTo>
                  <a:cubicBezTo>
                    <a:pt x="14" y="14"/>
                    <a:pt x="15" y="15"/>
                    <a:pt x="15" y="15"/>
                  </a:cubicBezTo>
                  <a:cubicBezTo>
                    <a:pt x="15" y="15"/>
                    <a:pt x="16" y="16"/>
                    <a:pt x="16" y="16"/>
                  </a:cubicBezTo>
                  <a:cubicBezTo>
                    <a:pt x="16" y="17"/>
                    <a:pt x="16" y="17"/>
                    <a:pt x="17" y="17"/>
                  </a:cubicBezTo>
                  <a:lnTo>
                    <a:pt x="21" y="25"/>
                  </a:lnTo>
                  <a:close/>
                  <a:moveTo>
                    <a:pt x="6" y="4"/>
                  </a:moveTo>
                  <a:cubicBezTo>
                    <a:pt x="6" y="11"/>
                    <a:pt x="6" y="11"/>
                    <a:pt x="6" y="11"/>
                  </a:cubicBezTo>
                  <a:cubicBezTo>
                    <a:pt x="8" y="11"/>
                    <a:pt x="8" y="11"/>
                    <a:pt x="8" y="11"/>
                  </a:cubicBezTo>
                  <a:cubicBezTo>
                    <a:pt x="10" y="11"/>
                    <a:pt x="11"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87" name="Freeform 118"/>
            <p:cNvSpPr>
              <a:spLocks noEditPoints="1"/>
            </p:cNvSpPr>
            <p:nvPr/>
          </p:nvSpPr>
          <p:spPr bwMode="auto">
            <a:xfrm>
              <a:off x="4310025" y="5611797"/>
              <a:ext cx="77911" cy="81026"/>
            </a:xfrm>
            <a:custGeom>
              <a:avLst/>
              <a:gdLst>
                <a:gd name="T0" fmla="*/ 24 w 24"/>
                <a:gd name="T1" fmla="*/ 25 h 25"/>
                <a:gd name="T2" fmla="*/ 18 w 24"/>
                <a:gd name="T3" fmla="*/ 25 h 25"/>
                <a:gd name="T4" fmla="*/ 16 w 24"/>
                <a:gd name="T5" fmla="*/ 19 h 25"/>
                <a:gd name="T6" fmla="*/ 8 w 24"/>
                <a:gd name="T7" fmla="*/ 19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6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19"/>
                    <a:pt x="16" y="19"/>
                    <a:pt x="16" y="19"/>
                  </a:cubicBezTo>
                  <a:cubicBezTo>
                    <a:pt x="8" y="19"/>
                    <a:pt x="8" y="19"/>
                    <a:pt x="8" y="19"/>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6"/>
                    <a:pt x="12" y="6"/>
                    <a:pt x="12" y="6"/>
                  </a:cubicBezTo>
                  <a:cubicBezTo>
                    <a:pt x="12" y="6"/>
                    <a:pt x="12" y="5"/>
                    <a:pt x="12" y="4"/>
                  </a:cubicBezTo>
                  <a:cubicBezTo>
                    <a:pt x="12" y="4"/>
                    <a:pt x="12" y="4"/>
                    <a:pt x="12" y="4"/>
                  </a:cubicBezTo>
                  <a:cubicBezTo>
                    <a:pt x="12" y="5"/>
                    <a:pt x="12" y="6"/>
                    <a:pt x="11" y="6"/>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88" name="Freeform 119"/>
            <p:cNvSpPr>
              <a:spLocks/>
            </p:cNvSpPr>
            <p:nvPr/>
          </p:nvSpPr>
          <p:spPr bwMode="auto">
            <a:xfrm>
              <a:off x="4395727" y="5611797"/>
              <a:ext cx="68562" cy="81026"/>
            </a:xfrm>
            <a:custGeom>
              <a:avLst/>
              <a:gdLst>
                <a:gd name="T0" fmla="*/ 44 w 44"/>
                <a:gd name="T1" fmla="*/ 52 h 52"/>
                <a:gd name="T2" fmla="*/ 0 w 44"/>
                <a:gd name="T3" fmla="*/ 52 h 52"/>
                <a:gd name="T4" fmla="*/ 0 w 44"/>
                <a:gd name="T5" fmla="*/ 46 h 52"/>
                <a:gd name="T6" fmla="*/ 27 w 44"/>
                <a:gd name="T7" fmla="*/ 8 h 52"/>
                <a:gd name="T8" fmla="*/ 2 w 44"/>
                <a:gd name="T9" fmla="*/ 8 h 52"/>
                <a:gd name="T10" fmla="*/ 2 w 44"/>
                <a:gd name="T11" fmla="*/ 0 h 52"/>
                <a:gd name="T12" fmla="*/ 44 w 44"/>
                <a:gd name="T13" fmla="*/ 0 h 52"/>
                <a:gd name="T14" fmla="*/ 44 w 44"/>
                <a:gd name="T15" fmla="*/ 6 h 52"/>
                <a:gd name="T16" fmla="*/ 16 w 44"/>
                <a:gd name="T17" fmla="*/ 42 h 52"/>
                <a:gd name="T18" fmla="*/ 44 w 44"/>
                <a:gd name="T19" fmla="*/ 42 h 52"/>
                <a:gd name="T20" fmla="*/ 44 w 44"/>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2">
                  <a:moveTo>
                    <a:pt x="44" y="52"/>
                  </a:moveTo>
                  <a:lnTo>
                    <a:pt x="0" y="52"/>
                  </a:lnTo>
                  <a:lnTo>
                    <a:pt x="0" y="46"/>
                  </a:lnTo>
                  <a:lnTo>
                    <a:pt x="27" y="8"/>
                  </a:lnTo>
                  <a:lnTo>
                    <a:pt x="2" y="8"/>
                  </a:lnTo>
                  <a:lnTo>
                    <a:pt x="2" y="0"/>
                  </a:lnTo>
                  <a:lnTo>
                    <a:pt x="44" y="0"/>
                  </a:lnTo>
                  <a:lnTo>
                    <a:pt x="44" y="6"/>
                  </a:lnTo>
                  <a:lnTo>
                    <a:pt x="16" y="42"/>
                  </a:lnTo>
                  <a:lnTo>
                    <a:pt x="44" y="42"/>
                  </a:lnTo>
                  <a:lnTo>
                    <a:pt x="44"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89" name="Rectangle 120"/>
            <p:cNvSpPr>
              <a:spLocks noChangeArrowheads="1"/>
            </p:cNvSpPr>
            <p:nvPr/>
          </p:nvSpPr>
          <p:spPr bwMode="auto">
            <a:xfrm>
              <a:off x="4476755" y="5611797"/>
              <a:ext cx="20257" cy="810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90" name="Freeform 121"/>
            <p:cNvSpPr>
              <a:spLocks/>
            </p:cNvSpPr>
            <p:nvPr/>
          </p:nvSpPr>
          <p:spPr bwMode="auto">
            <a:xfrm>
              <a:off x="4515710" y="5611797"/>
              <a:ext cx="49863" cy="81026"/>
            </a:xfrm>
            <a:custGeom>
              <a:avLst/>
              <a:gdLst>
                <a:gd name="T0" fmla="*/ 32 w 32"/>
                <a:gd name="T1" fmla="*/ 52 h 52"/>
                <a:gd name="T2" fmla="*/ 0 w 32"/>
                <a:gd name="T3" fmla="*/ 52 h 52"/>
                <a:gd name="T4" fmla="*/ 0 w 32"/>
                <a:gd name="T5" fmla="*/ 0 h 52"/>
                <a:gd name="T6" fmla="*/ 13 w 32"/>
                <a:gd name="T7" fmla="*/ 0 h 52"/>
                <a:gd name="T8" fmla="*/ 13 w 32"/>
                <a:gd name="T9" fmla="*/ 42 h 52"/>
                <a:gd name="T10" fmla="*/ 32 w 32"/>
                <a:gd name="T11" fmla="*/ 42 h 52"/>
                <a:gd name="T12" fmla="*/ 3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32" y="52"/>
                  </a:moveTo>
                  <a:lnTo>
                    <a:pt x="0" y="52"/>
                  </a:lnTo>
                  <a:lnTo>
                    <a:pt x="0" y="0"/>
                  </a:lnTo>
                  <a:lnTo>
                    <a:pt x="13" y="0"/>
                  </a:lnTo>
                  <a:lnTo>
                    <a:pt x="13" y="42"/>
                  </a:lnTo>
                  <a:lnTo>
                    <a:pt x="32" y="42"/>
                  </a:lnTo>
                  <a:lnTo>
                    <a:pt x="3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91" name="Freeform 122"/>
            <p:cNvSpPr>
              <a:spLocks/>
            </p:cNvSpPr>
            <p:nvPr/>
          </p:nvSpPr>
          <p:spPr bwMode="auto">
            <a:xfrm>
              <a:off x="4607645" y="5608681"/>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0"/>
                    <a:pt x="10" y="11"/>
                    <a:pt x="11" y="11"/>
                  </a:cubicBezTo>
                  <a:cubicBezTo>
                    <a:pt x="12" y="12"/>
                    <a:pt x="13" y="12"/>
                    <a:pt x="13"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92" name="Freeform 123"/>
            <p:cNvSpPr>
              <a:spLocks noEditPoints="1"/>
            </p:cNvSpPr>
            <p:nvPr/>
          </p:nvSpPr>
          <p:spPr bwMode="auto">
            <a:xfrm>
              <a:off x="4673091" y="5608681"/>
              <a:ext cx="81027" cy="84143"/>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7" y="7"/>
                  </a:cubicBezTo>
                  <a:cubicBezTo>
                    <a:pt x="16" y="6"/>
                    <a:pt x="15"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93" name="Freeform 124"/>
            <p:cNvSpPr>
              <a:spLocks/>
            </p:cNvSpPr>
            <p:nvPr/>
          </p:nvSpPr>
          <p:spPr bwMode="auto">
            <a:xfrm>
              <a:off x="4771258" y="5611797"/>
              <a:ext cx="63887"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4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4"/>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94" name="Freeform 125"/>
            <p:cNvSpPr>
              <a:spLocks/>
            </p:cNvSpPr>
            <p:nvPr/>
          </p:nvSpPr>
          <p:spPr bwMode="auto">
            <a:xfrm>
              <a:off x="4849169" y="5611797"/>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495" name="Freeform 126"/>
            <p:cNvSpPr>
              <a:spLocks/>
            </p:cNvSpPr>
            <p:nvPr/>
          </p:nvSpPr>
          <p:spPr bwMode="auto">
            <a:xfrm>
              <a:off x="4927080" y="5611797"/>
              <a:ext cx="71678" cy="81026"/>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504" name="India West"/>
          <p:cNvGrpSpPr/>
          <p:nvPr/>
        </p:nvGrpSpPr>
        <p:grpSpPr>
          <a:xfrm>
            <a:off x="6900046" y="3965394"/>
            <a:ext cx="790952" cy="236546"/>
            <a:chOff x="6980815" y="3921149"/>
            <a:chExt cx="878836" cy="262829"/>
          </a:xfrm>
        </p:grpSpPr>
        <p:sp>
          <p:nvSpPr>
            <p:cNvPr id="505" name="Rectangle 27"/>
            <p:cNvSpPr>
              <a:spLocks noChangeArrowheads="1"/>
            </p:cNvSpPr>
            <p:nvPr/>
          </p:nvSpPr>
          <p:spPr bwMode="auto">
            <a:xfrm>
              <a:off x="6980815" y="3921149"/>
              <a:ext cx="878836" cy="262829"/>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06" name="Rectangle 135"/>
            <p:cNvSpPr>
              <a:spLocks noChangeArrowheads="1"/>
            </p:cNvSpPr>
            <p:nvPr/>
          </p:nvSpPr>
          <p:spPr bwMode="auto">
            <a:xfrm>
              <a:off x="7075866" y="4017757"/>
              <a:ext cx="17140" cy="8258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07" name="Freeform 136"/>
            <p:cNvSpPr>
              <a:spLocks/>
            </p:cNvSpPr>
            <p:nvPr/>
          </p:nvSpPr>
          <p:spPr bwMode="auto">
            <a:xfrm>
              <a:off x="7114821" y="4017757"/>
              <a:ext cx="71678" cy="82585"/>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08" name="Freeform 137"/>
            <p:cNvSpPr>
              <a:spLocks noEditPoints="1"/>
            </p:cNvSpPr>
            <p:nvPr/>
          </p:nvSpPr>
          <p:spPr bwMode="auto">
            <a:xfrm>
              <a:off x="7209873" y="4017757"/>
              <a:ext cx="71678" cy="82585"/>
            </a:xfrm>
            <a:custGeom>
              <a:avLst/>
              <a:gdLst>
                <a:gd name="T0" fmla="*/ 0 w 22"/>
                <a:gd name="T1" fmla="*/ 25 h 25"/>
                <a:gd name="T2" fmla="*/ 0 w 22"/>
                <a:gd name="T3" fmla="*/ 0 h 25"/>
                <a:gd name="T4" fmla="*/ 9 w 22"/>
                <a:gd name="T5" fmla="*/ 0 h 25"/>
                <a:gd name="T6" fmla="*/ 22 w 22"/>
                <a:gd name="T7" fmla="*/ 12 h 25"/>
                <a:gd name="T8" fmla="*/ 18 w 22"/>
                <a:gd name="T9" fmla="*/ 21 h 25"/>
                <a:gd name="T10" fmla="*/ 9 w 22"/>
                <a:gd name="T11" fmla="*/ 25 h 25"/>
                <a:gd name="T12" fmla="*/ 0 w 22"/>
                <a:gd name="T13" fmla="*/ 25 h 25"/>
                <a:gd name="T14" fmla="*/ 5 w 22"/>
                <a:gd name="T15" fmla="*/ 4 h 25"/>
                <a:gd name="T16" fmla="*/ 5 w 22"/>
                <a:gd name="T17" fmla="*/ 20 h 25"/>
                <a:gd name="T18" fmla="*/ 8 w 22"/>
                <a:gd name="T19" fmla="*/ 20 h 25"/>
                <a:gd name="T20" fmla="*/ 14 w 22"/>
                <a:gd name="T21" fmla="*/ 18 h 25"/>
                <a:gd name="T22" fmla="*/ 16 w 22"/>
                <a:gd name="T23" fmla="*/ 12 h 25"/>
                <a:gd name="T24" fmla="*/ 14 w 22"/>
                <a:gd name="T25" fmla="*/ 6 h 25"/>
                <a:gd name="T26" fmla="*/ 8 w 22"/>
                <a:gd name="T27" fmla="*/ 4 h 25"/>
                <a:gd name="T28" fmla="*/ 5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8" y="21"/>
                  </a:cubicBezTo>
                  <a:cubicBezTo>
                    <a:pt x="16" y="24"/>
                    <a:pt x="13" y="25"/>
                    <a:pt x="9" y="25"/>
                  </a:cubicBezTo>
                  <a:lnTo>
                    <a:pt x="0" y="25"/>
                  </a:lnTo>
                  <a:close/>
                  <a:moveTo>
                    <a:pt x="5" y="4"/>
                  </a:moveTo>
                  <a:cubicBezTo>
                    <a:pt x="5" y="20"/>
                    <a:pt x="5" y="20"/>
                    <a:pt x="5" y="20"/>
                  </a:cubicBezTo>
                  <a:cubicBezTo>
                    <a:pt x="8" y="20"/>
                    <a:pt x="8" y="20"/>
                    <a:pt x="8" y="20"/>
                  </a:cubicBezTo>
                  <a:cubicBezTo>
                    <a:pt x="11" y="20"/>
                    <a:pt x="13" y="19"/>
                    <a:pt x="14" y="18"/>
                  </a:cubicBezTo>
                  <a:cubicBezTo>
                    <a:pt x="15" y="16"/>
                    <a:pt x="16" y="14"/>
                    <a:pt x="16" y="12"/>
                  </a:cubicBezTo>
                  <a:cubicBezTo>
                    <a:pt x="16" y="9"/>
                    <a:pt x="15" y="8"/>
                    <a:pt x="14" y="6"/>
                  </a:cubicBezTo>
                  <a:cubicBezTo>
                    <a:pt x="13" y="5"/>
                    <a:pt x="11" y="4"/>
                    <a:pt x="8" y="4"/>
                  </a:cubicBezTo>
                  <a:lnTo>
                    <a:pt x="5"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09" name="Rectangle 138"/>
            <p:cNvSpPr>
              <a:spLocks noChangeArrowheads="1"/>
            </p:cNvSpPr>
            <p:nvPr/>
          </p:nvSpPr>
          <p:spPr bwMode="auto">
            <a:xfrm>
              <a:off x="7298691" y="4017757"/>
              <a:ext cx="15582" cy="8258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10" name="Freeform 139"/>
            <p:cNvSpPr>
              <a:spLocks noEditPoints="1"/>
            </p:cNvSpPr>
            <p:nvPr/>
          </p:nvSpPr>
          <p:spPr bwMode="auto">
            <a:xfrm>
              <a:off x="7328298" y="4017757"/>
              <a:ext cx="81027" cy="82585"/>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6 h 25"/>
                <a:gd name="T22" fmla="*/ 12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6"/>
                    <a:pt x="13" y="6"/>
                    <a:pt x="13" y="6"/>
                  </a:cubicBezTo>
                  <a:cubicBezTo>
                    <a:pt x="13" y="6"/>
                    <a:pt x="12" y="5"/>
                    <a:pt x="12" y="4"/>
                  </a:cubicBezTo>
                  <a:cubicBezTo>
                    <a:pt x="12" y="4"/>
                    <a:pt x="12" y="4"/>
                    <a:pt x="12" y="4"/>
                  </a:cubicBezTo>
                  <a:cubicBezTo>
                    <a:pt x="12" y="5"/>
                    <a:pt x="12" y="5"/>
                    <a:pt x="12" y="6"/>
                  </a:cubicBezTo>
                  <a:cubicBezTo>
                    <a:pt x="9" y="15"/>
                    <a:pt x="9" y="15"/>
                    <a:pt x="9"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11" name="Freeform 140"/>
            <p:cNvSpPr>
              <a:spLocks/>
            </p:cNvSpPr>
            <p:nvPr/>
          </p:nvSpPr>
          <p:spPr bwMode="auto">
            <a:xfrm>
              <a:off x="7445164" y="4017757"/>
              <a:ext cx="118425" cy="82585"/>
            </a:xfrm>
            <a:custGeom>
              <a:avLst/>
              <a:gdLst>
                <a:gd name="T0" fmla="*/ 36 w 36"/>
                <a:gd name="T1" fmla="*/ 0 h 25"/>
                <a:gd name="T2" fmla="*/ 29 w 36"/>
                <a:gd name="T3" fmla="*/ 25 h 25"/>
                <a:gd name="T4" fmla="*/ 23 w 36"/>
                <a:gd name="T5" fmla="*/ 25 h 25"/>
                <a:gd name="T6" fmla="*/ 19 w 36"/>
                <a:gd name="T7" fmla="*/ 9 h 25"/>
                <a:gd name="T8" fmla="*/ 18 w 36"/>
                <a:gd name="T9" fmla="*/ 6 h 25"/>
                <a:gd name="T10" fmla="*/ 18 w 36"/>
                <a:gd name="T11" fmla="*/ 6 h 25"/>
                <a:gd name="T12" fmla="*/ 18 w 36"/>
                <a:gd name="T13" fmla="*/ 9 h 25"/>
                <a:gd name="T14" fmla="*/ 14 w 36"/>
                <a:gd name="T15" fmla="*/ 25 h 25"/>
                <a:gd name="T16" fmla="*/ 7 w 36"/>
                <a:gd name="T17" fmla="*/ 25 h 25"/>
                <a:gd name="T18" fmla="*/ 0 w 36"/>
                <a:gd name="T19" fmla="*/ 0 h 25"/>
                <a:gd name="T20" fmla="*/ 7 w 36"/>
                <a:gd name="T21" fmla="*/ 0 h 25"/>
                <a:gd name="T22" fmla="*/ 10 w 36"/>
                <a:gd name="T23" fmla="*/ 16 h 25"/>
                <a:gd name="T24" fmla="*/ 11 w 36"/>
                <a:gd name="T25" fmla="*/ 19 h 25"/>
                <a:gd name="T26" fmla="*/ 11 w 36"/>
                <a:gd name="T27" fmla="*/ 19 h 25"/>
                <a:gd name="T28" fmla="*/ 11 w 36"/>
                <a:gd name="T29" fmla="*/ 16 h 25"/>
                <a:gd name="T30" fmla="*/ 16 w 36"/>
                <a:gd name="T31" fmla="*/ 0 h 25"/>
                <a:gd name="T32" fmla="*/ 22 w 36"/>
                <a:gd name="T33" fmla="*/ 0 h 25"/>
                <a:gd name="T34" fmla="*/ 26 w 36"/>
                <a:gd name="T35" fmla="*/ 16 h 25"/>
                <a:gd name="T36" fmla="*/ 26 w 36"/>
                <a:gd name="T37" fmla="*/ 19 h 25"/>
                <a:gd name="T38" fmla="*/ 26 w 36"/>
                <a:gd name="T39" fmla="*/ 19 h 25"/>
                <a:gd name="T40" fmla="*/ 27 w 36"/>
                <a:gd name="T41" fmla="*/ 16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9" y="9"/>
                    <a:pt x="19" y="9"/>
                    <a:pt x="19" y="9"/>
                  </a:cubicBezTo>
                  <a:cubicBezTo>
                    <a:pt x="19" y="8"/>
                    <a:pt x="18" y="7"/>
                    <a:pt x="18" y="6"/>
                  </a:cubicBezTo>
                  <a:cubicBezTo>
                    <a:pt x="18" y="6"/>
                    <a:pt x="18" y="6"/>
                    <a:pt x="18" y="6"/>
                  </a:cubicBezTo>
                  <a:cubicBezTo>
                    <a:pt x="18" y="7"/>
                    <a:pt x="18" y="8"/>
                    <a:pt x="18" y="9"/>
                  </a:cubicBezTo>
                  <a:cubicBezTo>
                    <a:pt x="14" y="25"/>
                    <a:pt x="14" y="25"/>
                    <a:pt x="14" y="25"/>
                  </a:cubicBezTo>
                  <a:cubicBezTo>
                    <a:pt x="7" y="25"/>
                    <a:pt x="7" y="25"/>
                    <a:pt x="7" y="25"/>
                  </a:cubicBezTo>
                  <a:cubicBezTo>
                    <a:pt x="0" y="0"/>
                    <a:pt x="0" y="0"/>
                    <a:pt x="0" y="0"/>
                  </a:cubicBezTo>
                  <a:cubicBezTo>
                    <a:pt x="7" y="0"/>
                    <a:pt x="7" y="0"/>
                    <a:pt x="7" y="0"/>
                  </a:cubicBezTo>
                  <a:cubicBezTo>
                    <a:pt x="10" y="16"/>
                    <a:pt x="10" y="16"/>
                    <a:pt x="10" y="16"/>
                  </a:cubicBezTo>
                  <a:cubicBezTo>
                    <a:pt x="10" y="17"/>
                    <a:pt x="10" y="18"/>
                    <a:pt x="11" y="19"/>
                  </a:cubicBezTo>
                  <a:cubicBezTo>
                    <a:pt x="11" y="19"/>
                    <a:pt x="11" y="19"/>
                    <a:pt x="11" y="19"/>
                  </a:cubicBezTo>
                  <a:cubicBezTo>
                    <a:pt x="11" y="18"/>
                    <a:pt x="11" y="17"/>
                    <a:pt x="11" y="16"/>
                  </a:cubicBezTo>
                  <a:cubicBezTo>
                    <a:pt x="16" y="0"/>
                    <a:pt x="16" y="0"/>
                    <a:pt x="16" y="0"/>
                  </a:cubicBezTo>
                  <a:cubicBezTo>
                    <a:pt x="22" y="0"/>
                    <a:pt x="22" y="0"/>
                    <a:pt x="22" y="0"/>
                  </a:cubicBezTo>
                  <a:cubicBezTo>
                    <a:pt x="26" y="16"/>
                    <a:pt x="26" y="16"/>
                    <a:pt x="26" y="16"/>
                  </a:cubicBezTo>
                  <a:cubicBezTo>
                    <a:pt x="26" y="17"/>
                    <a:pt x="26" y="18"/>
                    <a:pt x="26" y="19"/>
                  </a:cubicBezTo>
                  <a:cubicBezTo>
                    <a:pt x="26" y="19"/>
                    <a:pt x="26" y="19"/>
                    <a:pt x="26" y="19"/>
                  </a:cubicBezTo>
                  <a:cubicBezTo>
                    <a:pt x="26" y="18"/>
                    <a:pt x="27" y="17"/>
                    <a:pt x="27" y="16"/>
                  </a:cubicBezTo>
                  <a:cubicBezTo>
                    <a:pt x="30" y="0"/>
                    <a:pt x="30" y="0"/>
                    <a:pt x="30" y="0"/>
                  </a:cubicBezTo>
                  <a:lnTo>
                    <a:pt x="3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12" name="Freeform 141"/>
            <p:cNvSpPr>
              <a:spLocks/>
            </p:cNvSpPr>
            <p:nvPr/>
          </p:nvSpPr>
          <p:spPr bwMode="auto">
            <a:xfrm>
              <a:off x="7576055" y="4017757"/>
              <a:ext cx="48305" cy="82585"/>
            </a:xfrm>
            <a:custGeom>
              <a:avLst/>
              <a:gdLst>
                <a:gd name="T0" fmla="*/ 31 w 31"/>
                <a:gd name="T1" fmla="*/ 53 h 53"/>
                <a:gd name="T2" fmla="*/ 0 w 31"/>
                <a:gd name="T3" fmla="*/ 53 h 53"/>
                <a:gd name="T4" fmla="*/ 0 w 31"/>
                <a:gd name="T5" fmla="*/ 0 h 53"/>
                <a:gd name="T6" fmla="*/ 29 w 31"/>
                <a:gd name="T7" fmla="*/ 0 h 53"/>
                <a:gd name="T8" fmla="*/ 29 w 31"/>
                <a:gd name="T9" fmla="*/ 9 h 53"/>
                <a:gd name="T10" fmla="*/ 10 w 31"/>
                <a:gd name="T11" fmla="*/ 9 h 53"/>
                <a:gd name="T12" fmla="*/ 10 w 31"/>
                <a:gd name="T13" fmla="*/ 21 h 53"/>
                <a:gd name="T14" fmla="*/ 29 w 31"/>
                <a:gd name="T15" fmla="*/ 21 h 53"/>
                <a:gd name="T16" fmla="*/ 29 w 31"/>
                <a:gd name="T17" fmla="*/ 30 h 53"/>
                <a:gd name="T18" fmla="*/ 10 w 31"/>
                <a:gd name="T19" fmla="*/ 30 h 53"/>
                <a:gd name="T20" fmla="*/ 10 w 31"/>
                <a:gd name="T21" fmla="*/ 42 h 53"/>
                <a:gd name="T22" fmla="*/ 31 w 31"/>
                <a:gd name="T23" fmla="*/ 42 h 53"/>
                <a:gd name="T24" fmla="*/ 31 w 31"/>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3">
                  <a:moveTo>
                    <a:pt x="31" y="53"/>
                  </a:moveTo>
                  <a:lnTo>
                    <a:pt x="0" y="53"/>
                  </a:lnTo>
                  <a:lnTo>
                    <a:pt x="0" y="0"/>
                  </a:lnTo>
                  <a:lnTo>
                    <a:pt x="29" y="0"/>
                  </a:lnTo>
                  <a:lnTo>
                    <a:pt x="29" y="9"/>
                  </a:lnTo>
                  <a:lnTo>
                    <a:pt x="10" y="9"/>
                  </a:lnTo>
                  <a:lnTo>
                    <a:pt x="10" y="21"/>
                  </a:lnTo>
                  <a:lnTo>
                    <a:pt x="29" y="21"/>
                  </a:lnTo>
                  <a:lnTo>
                    <a:pt x="29" y="30"/>
                  </a:lnTo>
                  <a:lnTo>
                    <a:pt x="10" y="30"/>
                  </a:lnTo>
                  <a:lnTo>
                    <a:pt x="10" y="42"/>
                  </a:lnTo>
                  <a:lnTo>
                    <a:pt x="31" y="42"/>
                  </a:lnTo>
                  <a:lnTo>
                    <a:pt x="31" y="5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13" name="Freeform 142"/>
            <p:cNvSpPr>
              <a:spLocks/>
            </p:cNvSpPr>
            <p:nvPr/>
          </p:nvSpPr>
          <p:spPr bwMode="auto">
            <a:xfrm>
              <a:off x="7635267" y="4014641"/>
              <a:ext cx="54538" cy="85701"/>
            </a:xfrm>
            <a:custGeom>
              <a:avLst/>
              <a:gdLst>
                <a:gd name="T0" fmla="*/ 0 w 17"/>
                <a:gd name="T1" fmla="*/ 25 h 26"/>
                <a:gd name="T2" fmla="*/ 0 w 17"/>
                <a:gd name="T3" fmla="*/ 19 h 26"/>
                <a:gd name="T4" fmla="*/ 4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4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4 h 26"/>
                <a:gd name="T70" fmla="*/ 17 w 17"/>
                <a:gd name="T71" fmla="*/ 16 h 26"/>
                <a:gd name="T72" fmla="*/ 17 w 17"/>
                <a:gd name="T73" fmla="*/ 19 h 26"/>
                <a:gd name="T74" fmla="*/ 17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3" y="13"/>
                    <a:pt x="2" y="12"/>
                  </a:cubicBezTo>
                  <a:cubicBezTo>
                    <a:pt x="1" y="11"/>
                    <a:pt x="0" y="9"/>
                    <a:pt x="0" y="8"/>
                  </a:cubicBezTo>
                  <a:cubicBezTo>
                    <a:pt x="0" y="6"/>
                    <a:pt x="0" y="5"/>
                    <a:pt x="1" y="4"/>
                  </a:cubicBezTo>
                  <a:cubicBezTo>
                    <a:pt x="1" y="3"/>
                    <a:pt x="2" y="2"/>
                    <a:pt x="3" y="2"/>
                  </a:cubicBezTo>
                  <a:cubicBezTo>
                    <a:pt x="4" y="1"/>
                    <a:pt x="5" y="1"/>
                    <a:pt x="6" y="1"/>
                  </a:cubicBezTo>
                  <a:cubicBezTo>
                    <a:pt x="7" y="0"/>
                    <a:pt x="9" y="0"/>
                    <a:pt x="10" y="0"/>
                  </a:cubicBezTo>
                  <a:cubicBezTo>
                    <a:pt x="11" y="0"/>
                    <a:pt x="12" y="0"/>
                    <a:pt x="14" y="0"/>
                  </a:cubicBezTo>
                  <a:cubicBezTo>
                    <a:pt x="15" y="0"/>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9" y="5"/>
                  </a:cubicBezTo>
                  <a:cubicBezTo>
                    <a:pt x="8" y="5"/>
                    <a:pt x="8" y="5"/>
                    <a:pt x="7" y="5"/>
                  </a:cubicBezTo>
                  <a:cubicBezTo>
                    <a:pt x="7" y="5"/>
                    <a:pt x="7" y="6"/>
                    <a:pt x="6" y="6"/>
                  </a:cubicBezTo>
                  <a:cubicBezTo>
                    <a:pt x="6" y="6"/>
                    <a:pt x="6" y="7"/>
                    <a:pt x="6" y="7"/>
                  </a:cubicBezTo>
                  <a:cubicBezTo>
                    <a:pt x="6" y="8"/>
                    <a:pt x="6" y="8"/>
                    <a:pt x="6" y="8"/>
                  </a:cubicBezTo>
                  <a:cubicBezTo>
                    <a:pt x="7" y="9"/>
                    <a:pt x="7" y="9"/>
                    <a:pt x="7" y="9"/>
                  </a:cubicBezTo>
                  <a:cubicBezTo>
                    <a:pt x="8" y="9"/>
                    <a:pt x="8" y="10"/>
                    <a:pt x="9" y="10"/>
                  </a:cubicBezTo>
                  <a:cubicBezTo>
                    <a:pt x="9" y="10"/>
                    <a:pt x="10" y="11"/>
                    <a:pt x="11" y="11"/>
                  </a:cubicBezTo>
                  <a:cubicBezTo>
                    <a:pt x="12" y="11"/>
                    <a:pt x="13" y="12"/>
                    <a:pt x="14" y="12"/>
                  </a:cubicBezTo>
                  <a:cubicBezTo>
                    <a:pt x="14" y="13"/>
                    <a:pt x="15" y="13"/>
                    <a:pt x="16" y="14"/>
                  </a:cubicBezTo>
                  <a:cubicBezTo>
                    <a:pt x="16" y="14"/>
                    <a:pt x="17" y="15"/>
                    <a:pt x="17" y="16"/>
                  </a:cubicBezTo>
                  <a:cubicBezTo>
                    <a:pt x="17" y="17"/>
                    <a:pt x="17" y="18"/>
                    <a:pt x="17" y="19"/>
                  </a:cubicBezTo>
                  <a:cubicBezTo>
                    <a:pt x="17" y="20"/>
                    <a:pt x="17" y="21"/>
                    <a:pt x="17" y="22"/>
                  </a:cubicBezTo>
                  <a:cubicBezTo>
                    <a:pt x="16" y="23"/>
                    <a:pt x="15" y="24"/>
                    <a:pt x="14" y="24"/>
                  </a:cubicBezTo>
                  <a:cubicBezTo>
                    <a:pt x="14"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14" name="Freeform 143"/>
            <p:cNvSpPr>
              <a:spLocks/>
            </p:cNvSpPr>
            <p:nvPr/>
          </p:nvSpPr>
          <p:spPr bwMode="auto">
            <a:xfrm>
              <a:off x="7700712" y="4017757"/>
              <a:ext cx="63887" cy="82585"/>
            </a:xfrm>
            <a:custGeom>
              <a:avLst/>
              <a:gdLst>
                <a:gd name="T0" fmla="*/ 41 w 41"/>
                <a:gd name="T1" fmla="*/ 9 h 53"/>
                <a:gd name="T2" fmla="*/ 27 w 41"/>
                <a:gd name="T3" fmla="*/ 9 h 53"/>
                <a:gd name="T4" fmla="*/ 27 w 41"/>
                <a:gd name="T5" fmla="*/ 53 h 53"/>
                <a:gd name="T6" fmla="*/ 14 w 41"/>
                <a:gd name="T7" fmla="*/ 53 h 53"/>
                <a:gd name="T8" fmla="*/ 14 w 41"/>
                <a:gd name="T9" fmla="*/ 9 h 53"/>
                <a:gd name="T10" fmla="*/ 0 w 41"/>
                <a:gd name="T11" fmla="*/ 9 h 53"/>
                <a:gd name="T12" fmla="*/ 0 w 41"/>
                <a:gd name="T13" fmla="*/ 0 h 53"/>
                <a:gd name="T14" fmla="*/ 41 w 41"/>
                <a:gd name="T15" fmla="*/ 0 h 53"/>
                <a:gd name="T16" fmla="*/ 41 w 41"/>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3">
                  <a:moveTo>
                    <a:pt x="41" y="9"/>
                  </a:moveTo>
                  <a:lnTo>
                    <a:pt x="27" y="9"/>
                  </a:lnTo>
                  <a:lnTo>
                    <a:pt x="27" y="53"/>
                  </a:lnTo>
                  <a:lnTo>
                    <a:pt x="14" y="53"/>
                  </a:lnTo>
                  <a:lnTo>
                    <a:pt x="14" y="9"/>
                  </a:lnTo>
                  <a:lnTo>
                    <a:pt x="0" y="9"/>
                  </a:lnTo>
                  <a:lnTo>
                    <a:pt x="0" y="0"/>
                  </a:lnTo>
                  <a:lnTo>
                    <a:pt x="41" y="0"/>
                  </a:lnTo>
                  <a:lnTo>
                    <a:pt x="41"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518" name="SE Asia"/>
          <p:cNvGrpSpPr/>
          <p:nvPr/>
        </p:nvGrpSpPr>
        <p:grpSpPr>
          <a:xfrm>
            <a:off x="7808890" y="4603825"/>
            <a:ext cx="782538" cy="229916"/>
            <a:chOff x="7999890" y="4622339"/>
            <a:chExt cx="869487" cy="255462"/>
          </a:xfrm>
        </p:grpSpPr>
        <p:sp>
          <p:nvSpPr>
            <p:cNvPr id="519" name="Rectangle 29"/>
            <p:cNvSpPr>
              <a:spLocks noChangeArrowheads="1"/>
            </p:cNvSpPr>
            <p:nvPr/>
          </p:nvSpPr>
          <p:spPr bwMode="auto">
            <a:xfrm>
              <a:off x="7999890" y="4622339"/>
              <a:ext cx="869487" cy="255462"/>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20" name="Freeform 147"/>
            <p:cNvSpPr>
              <a:spLocks/>
            </p:cNvSpPr>
            <p:nvPr/>
          </p:nvSpPr>
          <p:spPr bwMode="auto">
            <a:xfrm>
              <a:off x="8216483" y="4717390"/>
              <a:ext cx="57654" cy="84143"/>
            </a:xfrm>
            <a:custGeom>
              <a:avLst/>
              <a:gdLst>
                <a:gd name="T0" fmla="*/ 1 w 18"/>
                <a:gd name="T1" fmla="*/ 24 h 26"/>
                <a:gd name="T2" fmla="*/ 1 w 18"/>
                <a:gd name="T3" fmla="*/ 19 h 26"/>
                <a:gd name="T4" fmla="*/ 4 w 18"/>
                <a:gd name="T5" fmla="*/ 21 h 26"/>
                <a:gd name="T6" fmla="*/ 7 w 18"/>
                <a:gd name="T7" fmla="*/ 21 h 26"/>
                <a:gd name="T8" fmla="*/ 9 w 18"/>
                <a:gd name="T9" fmla="*/ 21 h 26"/>
                <a:gd name="T10" fmla="*/ 11 w 18"/>
                <a:gd name="T11" fmla="*/ 21 h 26"/>
                <a:gd name="T12" fmla="*/ 11 w 18"/>
                <a:gd name="T13" fmla="*/ 20 h 26"/>
                <a:gd name="T14" fmla="*/ 12 w 18"/>
                <a:gd name="T15" fmla="*/ 19 h 26"/>
                <a:gd name="T16" fmla="*/ 11 w 18"/>
                <a:gd name="T17" fmla="*/ 17 h 26"/>
                <a:gd name="T18" fmla="*/ 10 w 18"/>
                <a:gd name="T19" fmla="*/ 16 h 26"/>
                <a:gd name="T20" fmla="*/ 8 w 18"/>
                <a:gd name="T21" fmla="*/ 15 h 26"/>
                <a:gd name="T22" fmla="*/ 6 w 18"/>
                <a:gd name="T23" fmla="*/ 14 h 26"/>
                <a:gd name="T24" fmla="*/ 2 w 18"/>
                <a:gd name="T25" fmla="*/ 11 h 26"/>
                <a:gd name="T26" fmla="*/ 0 w 18"/>
                <a:gd name="T27" fmla="*/ 7 h 26"/>
                <a:gd name="T28" fmla="*/ 1 w 18"/>
                <a:gd name="T29" fmla="*/ 4 h 26"/>
                <a:gd name="T30" fmla="*/ 3 w 18"/>
                <a:gd name="T31" fmla="*/ 1 h 26"/>
                <a:gd name="T32" fmla="*/ 7 w 18"/>
                <a:gd name="T33" fmla="*/ 0 h 26"/>
                <a:gd name="T34" fmla="*/ 10 w 18"/>
                <a:gd name="T35" fmla="*/ 0 h 26"/>
                <a:gd name="T36" fmla="*/ 14 w 18"/>
                <a:gd name="T37" fmla="*/ 0 h 26"/>
                <a:gd name="T38" fmla="*/ 17 w 18"/>
                <a:gd name="T39" fmla="*/ 1 h 26"/>
                <a:gd name="T40" fmla="*/ 17 w 18"/>
                <a:gd name="T41" fmla="*/ 6 h 26"/>
                <a:gd name="T42" fmla="*/ 15 w 18"/>
                <a:gd name="T43" fmla="*/ 5 h 26"/>
                <a:gd name="T44" fmla="*/ 14 w 18"/>
                <a:gd name="T45" fmla="*/ 5 h 26"/>
                <a:gd name="T46" fmla="*/ 12 w 18"/>
                <a:gd name="T47" fmla="*/ 4 h 26"/>
                <a:gd name="T48" fmla="*/ 11 w 18"/>
                <a:gd name="T49" fmla="*/ 4 h 26"/>
                <a:gd name="T50" fmla="*/ 9 w 18"/>
                <a:gd name="T51" fmla="*/ 4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3 h 26"/>
                <a:gd name="T70" fmla="*/ 17 w 18"/>
                <a:gd name="T71" fmla="*/ 16 h 26"/>
                <a:gd name="T72" fmla="*/ 18 w 18"/>
                <a:gd name="T73" fmla="*/ 18 h 26"/>
                <a:gd name="T74" fmla="*/ 17 w 18"/>
                <a:gd name="T75" fmla="*/ 22 h 26"/>
                <a:gd name="T76" fmla="*/ 15 w 18"/>
                <a:gd name="T77" fmla="*/ 24 h 26"/>
                <a:gd name="T78" fmla="*/ 12 w 18"/>
                <a:gd name="T79" fmla="*/ 25 h 26"/>
                <a:gd name="T80" fmla="*/ 8 w 18"/>
                <a:gd name="T81" fmla="*/ 26 h 26"/>
                <a:gd name="T82" fmla="*/ 4 w 18"/>
                <a:gd name="T83" fmla="*/ 25 h 26"/>
                <a:gd name="T84" fmla="*/ 1 w 18"/>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4"/>
                  </a:moveTo>
                  <a:cubicBezTo>
                    <a:pt x="1" y="19"/>
                    <a:pt x="1" y="19"/>
                    <a:pt x="1" y="19"/>
                  </a:cubicBezTo>
                  <a:cubicBezTo>
                    <a:pt x="2" y="20"/>
                    <a:pt x="3" y="20"/>
                    <a:pt x="4" y="21"/>
                  </a:cubicBezTo>
                  <a:cubicBezTo>
                    <a:pt x="5" y="21"/>
                    <a:pt x="6" y="21"/>
                    <a:pt x="7" y="21"/>
                  </a:cubicBezTo>
                  <a:cubicBezTo>
                    <a:pt x="8" y="21"/>
                    <a:pt x="9" y="21"/>
                    <a:pt x="9" y="21"/>
                  </a:cubicBezTo>
                  <a:cubicBezTo>
                    <a:pt x="10" y="21"/>
                    <a:pt x="10" y="21"/>
                    <a:pt x="11" y="21"/>
                  </a:cubicBezTo>
                  <a:cubicBezTo>
                    <a:pt x="11" y="20"/>
                    <a:pt x="11" y="20"/>
                    <a:pt x="11" y="20"/>
                  </a:cubicBezTo>
                  <a:cubicBezTo>
                    <a:pt x="12" y="19"/>
                    <a:pt x="12" y="19"/>
                    <a:pt x="12" y="19"/>
                  </a:cubicBezTo>
                  <a:cubicBezTo>
                    <a:pt x="12" y="18"/>
                    <a:pt x="12" y="18"/>
                    <a:pt x="11" y="17"/>
                  </a:cubicBezTo>
                  <a:cubicBezTo>
                    <a:pt x="11" y="17"/>
                    <a:pt x="11" y="17"/>
                    <a:pt x="10" y="16"/>
                  </a:cubicBezTo>
                  <a:cubicBezTo>
                    <a:pt x="10" y="16"/>
                    <a:pt x="9" y="16"/>
                    <a:pt x="8" y="15"/>
                  </a:cubicBezTo>
                  <a:cubicBezTo>
                    <a:pt x="8" y="15"/>
                    <a:pt x="7" y="15"/>
                    <a:pt x="6" y="14"/>
                  </a:cubicBezTo>
                  <a:cubicBezTo>
                    <a:pt x="4" y="14"/>
                    <a:pt x="3" y="13"/>
                    <a:pt x="2" y="11"/>
                  </a:cubicBezTo>
                  <a:cubicBezTo>
                    <a:pt x="1" y="10"/>
                    <a:pt x="0" y="9"/>
                    <a:pt x="0" y="7"/>
                  </a:cubicBezTo>
                  <a:cubicBezTo>
                    <a:pt x="0" y="6"/>
                    <a:pt x="1" y="5"/>
                    <a:pt x="1" y="4"/>
                  </a:cubicBezTo>
                  <a:cubicBezTo>
                    <a:pt x="2" y="3"/>
                    <a:pt x="2" y="2"/>
                    <a:pt x="3" y="1"/>
                  </a:cubicBezTo>
                  <a:cubicBezTo>
                    <a:pt x="4" y="1"/>
                    <a:pt x="5" y="0"/>
                    <a:pt x="7" y="0"/>
                  </a:cubicBezTo>
                  <a:cubicBezTo>
                    <a:pt x="8" y="0"/>
                    <a:pt x="9" y="0"/>
                    <a:pt x="10" y="0"/>
                  </a:cubicBezTo>
                  <a:cubicBezTo>
                    <a:pt x="12" y="0"/>
                    <a:pt x="13" y="0"/>
                    <a:pt x="14" y="0"/>
                  </a:cubicBezTo>
                  <a:cubicBezTo>
                    <a:pt x="15" y="0"/>
                    <a:pt x="16" y="0"/>
                    <a:pt x="17" y="1"/>
                  </a:cubicBezTo>
                  <a:cubicBezTo>
                    <a:pt x="17" y="6"/>
                    <a:pt x="17" y="6"/>
                    <a:pt x="17" y="6"/>
                  </a:cubicBezTo>
                  <a:cubicBezTo>
                    <a:pt x="16" y="6"/>
                    <a:pt x="16" y="5"/>
                    <a:pt x="15" y="5"/>
                  </a:cubicBezTo>
                  <a:cubicBezTo>
                    <a:pt x="15" y="5"/>
                    <a:pt x="14" y="5"/>
                    <a:pt x="14" y="5"/>
                  </a:cubicBezTo>
                  <a:cubicBezTo>
                    <a:pt x="13" y="4"/>
                    <a:pt x="13" y="4"/>
                    <a:pt x="12" y="4"/>
                  </a:cubicBezTo>
                  <a:cubicBezTo>
                    <a:pt x="12" y="4"/>
                    <a:pt x="11" y="4"/>
                    <a:pt x="11" y="4"/>
                  </a:cubicBezTo>
                  <a:cubicBezTo>
                    <a:pt x="10" y="4"/>
                    <a:pt x="9" y="4"/>
                    <a:pt x="9" y="4"/>
                  </a:cubicBezTo>
                  <a:cubicBezTo>
                    <a:pt x="8" y="4"/>
                    <a:pt x="8" y="5"/>
                    <a:pt x="8" y="5"/>
                  </a:cubicBezTo>
                  <a:cubicBezTo>
                    <a:pt x="7" y="5"/>
                    <a:pt x="7" y="5"/>
                    <a:pt x="7" y="6"/>
                  </a:cubicBezTo>
                  <a:cubicBezTo>
                    <a:pt x="7" y="6"/>
                    <a:pt x="6" y="6"/>
                    <a:pt x="6" y="7"/>
                  </a:cubicBezTo>
                  <a:cubicBezTo>
                    <a:pt x="6" y="7"/>
                    <a:pt x="7" y="7"/>
                    <a:pt x="7" y="8"/>
                  </a:cubicBezTo>
                  <a:cubicBezTo>
                    <a:pt x="7" y="8"/>
                    <a:pt x="7" y="8"/>
                    <a:pt x="8" y="9"/>
                  </a:cubicBezTo>
                  <a:cubicBezTo>
                    <a:pt x="8" y="9"/>
                    <a:pt x="9" y="9"/>
                    <a:pt x="9" y="10"/>
                  </a:cubicBezTo>
                  <a:cubicBezTo>
                    <a:pt x="10" y="10"/>
                    <a:pt x="10" y="10"/>
                    <a:pt x="11" y="11"/>
                  </a:cubicBezTo>
                  <a:cubicBezTo>
                    <a:pt x="12" y="11"/>
                    <a:pt x="13" y="11"/>
                    <a:pt x="14" y="12"/>
                  </a:cubicBezTo>
                  <a:cubicBezTo>
                    <a:pt x="15" y="12"/>
                    <a:pt x="15" y="13"/>
                    <a:pt x="16" y="13"/>
                  </a:cubicBezTo>
                  <a:cubicBezTo>
                    <a:pt x="17" y="14"/>
                    <a:pt x="17" y="15"/>
                    <a:pt x="17" y="16"/>
                  </a:cubicBezTo>
                  <a:cubicBezTo>
                    <a:pt x="18" y="16"/>
                    <a:pt x="18" y="17"/>
                    <a:pt x="18" y="18"/>
                  </a:cubicBezTo>
                  <a:cubicBezTo>
                    <a:pt x="18" y="20"/>
                    <a:pt x="17" y="21"/>
                    <a:pt x="17" y="22"/>
                  </a:cubicBezTo>
                  <a:cubicBezTo>
                    <a:pt x="16" y="23"/>
                    <a:pt x="16" y="23"/>
                    <a:pt x="15" y="24"/>
                  </a:cubicBezTo>
                  <a:cubicBezTo>
                    <a:pt x="14" y="25"/>
                    <a:pt x="13" y="25"/>
                    <a:pt x="12" y="25"/>
                  </a:cubicBezTo>
                  <a:cubicBezTo>
                    <a:pt x="10" y="26"/>
                    <a:pt x="9" y="26"/>
                    <a:pt x="8" y="26"/>
                  </a:cubicBezTo>
                  <a:cubicBezTo>
                    <a:pt x="6" y="26"/>
                    <a:pt x="5" y="26"/>
                    <a:pt x="4" y="25"/>
                  </a:cubicBezTo>
                  <a:cubicBezTo>
                    <a:pt x="3" y="25"/>
                    <a:pt x="1" y="25"/>
                    <a:pt x="1"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21" name="Freeform 148"/>
            <p:cNvSpPr>
              <a:spLocks/>
            </p:cNvSpPr>
            <p:nvPr/>
          </p:nvSpPr>
          <p:spPr bwMode="auto">
            <a:xfrm>
              <a:off x="8288161" y="4717390"/>
              <a:ext cx="51421" cy="81026"/>
            </a:xfrm>
            <a:custGeom>
              <a:avLst/>
              <a:gdLst>
                <a:gd name="T0" fmla="*/ 33 w 33"/>
                <a:gd name="T1" fmla="*/ 52 h 52"/>
                <a:gd name="T2" fmla="*/ 0 w 33"/>
                <a:gd name="T3" fmla="*/ 52 h 52"/>
                <a:gd name="T4" fmla="*/ 0 w 33"/>
                <a:gd name="T5" fmla="*/ 0 h 52"/>
                <a:gd name="T6" fmla="*/ 31 w 33"/>
                <a:gd name="T7" fmla="*/ 0 h 52"/>
                <a:gd name="T8" fmla="*/ 31 w 33"/>
                <a:gd name="T9" fmla="*/ 10 h 52"/>
                <a:gd name="T10" fmla="*/ 12 w 33"/>
                <a:gd name="T11" fmla="*/ 10 h 52"/>
                <a:gd name="T12" fmla="*/ 12 w 33"/>
                <a:gd name="T13" fmla="*/ 21 h 52"/>
                <a:gd name="T14" fmla="*/ 29 w 33"/>
                <a:gd name="T15" fmla="*/ 21 h 52"/>
                <a:gd name="T16" fmla="*/ 29 w 33"/>
                <a:gd name="T17" fmla="*/ 31 h 52"/>
                <a:gd name="T18" fmla="*/ 12 w 33"/>
                <a:gd name="T19" fmla="*/ 31 h 52"/>
                <a:gd name="T20" fmla="*/ 12 w 33"/>
                <a:gd name="T21" fmla="*/ 44 h 52"/>
                <a:gd name="T22" fmla="*/ 33 w 33"/>
                <a:gd name="T23" fmla="*/ 44 h 52"/>
                <a:gd name="T24" fmla="*/ 33 w 3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2">
                  <a:moveTo>
                    <a:pt x="33" y="52"/>
                  </a:moveTo>
                  <a:lnTo>
                    <a:pt x="0" y="52"/>
                  </a:lnTo>
                  <a:lnTo>
                    <a:pt x="0" y="0"/>
                  </a:lnTo>
                  <a:lnTo>
                    <a:pt x="31" y="0"/>
                  </a:lnTo>
                  <a:lnTo>
                    <a:pt x="31" y="10"/>
                  </a:lnTo>
                  <a:lnTo>
                    <a:pt x="12" y="10"/>
                  </a:lnTo>
                  <a:lnTo>
                    <a:pt x="12" y="21"/>
                  </a:lnTo>
                  <a:lnTo>
                    <a:pt x="29" y="21"/>
                  </a:lnTo>
                  <a:lnTo>
                    <a:pt x="29" y="31"/>
                  </a:lnTo>
                  <a:lnTo>
                    <a:pt x="12" y="31"/>
                  </a:lnTo>
                  <a:lnTo>
                    <a:pt x="12" y="44"/>
                  </a:lnTo>
                  <a:lnTo>
                    <a:pt x="33" y="44"/>
                  </a:lnTo>
                  <a:lnTo>
                    <a:pt x="33"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22" name="Freeform 149"/>
            <p:cNvSpPr>
              <a:spLocks noEditPoints="1"/>
            </p:cNvSpPr>
            <p:nvPr/>
          </p:nvSpPr>
          <p:spPr bwMode="auto">
            <a:xfrm>
              <a:off x="8378538" y="4717390"/>
              <a:ext cx="82586"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3"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23" name="Freeform 150"/>
            <p:cNvSpPr>
              <a:spLocks/>
            </p:cNvSpPr>
            <p:nvPr/>
          </p:nvSpPr>
          <p:spPr bwMode="auto">
            <a:xfrm>
              <a:off x="8467356" y="4717390"/>
              <a:ext cx="56096" cy="84143"/>
            </a:xfrm>
            <a:custGeom>
              <a:avLst/>
              <a:gdLst>
                <a:gd name="T0" fmla="*/ 0 w 17"/>
                <a:gd name="T1" fmla="*/ 24 h 26"/>
                <a:gd name="T2" fmla="*/ 0 w 17"/>
                <a:gd name="T3" fmla="*/ 19 h 26"/>
                <a:gd name="T4" fmla="*/ 4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2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4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9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3 h 26"/>
                <a:gd name="T70" fmla="*/ 17 w 17"/>
                <a:gd name="T71" fmla="*/ 16 h 26"/>
                <a:gd name="T72" fmla="*/ 17 w 17"/>
                <a:gd name="T73" fmla="*/ 18 h 26"/>
                <a:gd name="T74" fmla="*/ 17 w 17"/>
                <a:gd name="T75" fmla="*/ 22 h 26"/>
                <a:gd name="T76" fmla="*/ 14 w 17"/>
                <a:gd name="T77" fmla="*/ 24 h 26"/>
                <a:gd name="T78" fmla="*/ 11 w 17"/>
                <a:gd name="T79" fmla="*/ 25 h 26"/>
                <a:gd name="T80" fmla="*/ 7 w 17"/>
                <a:gd name="T81" fmla="*/ 26 h 26"/>
                <a:gd name="T82" fmla="*/ 4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4" y="21"/>
                  </a:cubicBezTo>
                  <a:cubicBezTo>
                    <a:pt x="5" y="21"/>
                    <a:pt x="6" y="21"/>
                    <a:pt x="7" y="21"/>
                  </a:cubicBezTo>
                  <a:cubicBezTo>
                    <a:pt x="8" y="21"/>
                    <a:pt x="9" y="21"/>
                    <a:pt x="9" y="21"/>
                  </a:cubicBezTo>
                  <a:cubicBezTo>
                    <a:pt x="10" y="21"/>
                    <a:pt x="10" y="21"/>
                    <a:pt x="10" y="21"/>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8" y="15"/>
                    <a:pt x="7" y="15"/>
                    <a:pt x="6" y="14"/>
                  </a:cubicBezTo>
                  <a:cubicBezTo>
                    <a:pt x="4" y="14"/>
                    <a:pt x="3" y="13"/>
                    <a:pt x="2" y="11"/>
                  </a:cubicBezTo>
                  <a:cubicBezTo>
                    <a:pt x="1" y="10"/>
                    <a:pt x="0" y="9"/>
                    <a:pt x="0" y="7"/>
                  </a:cubicBezTo>
                  <a:cubicBezTo>
                    <a:pt x="0" y="6"/>
                    <a:pt x="0" y="5"/>
                    <a:pt x="1" y="4"/>
                  </a:cubicBezTo>
                  <a:cubicBezTo>
                    <a:pt x="1" y="3"/>
                    <a:pt x="2" y="2"/>
                    <a:pt x="3" y="1"/>
                  </a:cubicBezTo>
                  <a:cubicBezTo>
                    <a:pt x="4" y="1"/>
                    <a:pt x="5" y="0"/>
                    <a:pt x="6" y="0"/>
                  </a:cubicBezTo>
                  <a:cubicBezTo>
                    <a:pt x="7" y="0"/>
                    <a:pt x="9" y="0"/>
                    <a:pt x="10" y="0"/>
                  </a:cubicBezTo>
                  <a:cubicBezTo>
                    <a:pt x="11" y="0"/>
                    <a:pt x="13" y="0"/>
                    <a:pt x="14" y="0"/>
                  </a:cubicBezTo>
                  <a:cubicBezTo>
                    <a:pt x="15" y="0"/>
                    <a:pt x="16"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10" y="4"/>
                    <a:pt x="9" y="4"/>
                    <a:pt x="9" y="4"/>
                  </a:cubicBezTo>
                  <a:cubicBezTo>
                    <a:pt x="8" y="4"/>
                    <a:pt x="8" y="5"/>
                    <a:pt x="7" y="5"/>
                  </a:cubicBezTo>
                  <a:cubicBezTo>
                    <a:pt x="7" y="5"/>
                    <a:pt x="7" y="5"/>
                    <a:pt x="6" y="6"/>
                  </a:cubicBezTo>
                  <a:cubicBezTo>
                    <a:pt x="6" y="6"/>
                    <a:pt x="6" y="6"/>
                    <a:pt x="6" y="7"/>
                  </a:cubicBezTo>
                  <a:cubicBezTo>
                    <a:pt x="6" y="7"/>
                    <a:pt x="6" y="7"/>
                    <a:pt x="6" y="8"/>
                  </a:cubicBezTo>
                  <a:cubicBezTo>
                    <a:pt x="7" y="8"/>
                    <a:pt x="7" y="8"/>
                    <a:pt x="7" y="9"/>
                  </a:cubicBezTo>
                  <a:cubicBezTo>
                    <a:pt x="8" y="9"/>
                    <a:pt x="8" y="9"/>
                    <a:pt x="9" y="10"/>
                  </a:cubicBezTo>
                  <a:cubicBezTo>
                    <a:pt x="10" y="10"/>
                    <a:pt x="10" y="10"/>
                    <a:pt x="11" y="11"/>
                  </a:cubicBezTo>
                  <a:cubicBezTo>
                    <a:pt x="12" y="11"/>
                    <a:pt x="13" y="11"/>
                    <a:pt x="14" y="12"/>
                  </a:cubicBezTo>
                  <a:cubicBezTo>
                    <a:pt x="14" y="12"/>
                    <a:pt x="15" y="13"/>
                    <a:pt x="16" y="13"/>
                  </a:cubicBezTo>
                  <a:cubicBezTo>
                    <a:pt x="16" y="14"/>
                    <a:pt x="17" y="15"/>
                    <a:pt x="17" y="16"/>
                  </a:cubicBezTo>
                  <a:cubicBezTo>
                    <a:pt x="17" y="16"/>
                    <a:pt x="17" y="17"/>
                    <a:pt x="17" y="18"/>
                  </a:cubicBezTo>
                  <a:cubicBezTo>
                    <a:pt x="17" y="20"/>
                    <a:pt x="17" y="21"/>
                    <a:pt x="17" y="22"/>
                  </a:cubicBezTo>
                  <a:cubicBezTo>
                    <a:pt x="16" y="23"/>
                    <a:pt x="15" y="23"/>
                    <a:pt x="14" y="24"/>
                  </a:cubicBezTo>
                  <a:cubicBezTo>
                    <a:pt x="14" y="25"/>
                    <a:pt x="13" y="25"/>
                    <a:pt x="11" y="25"/>
                  </a:cubicBezTo>
                  <a:cubicBezTo>
                    <a:pt x="10" y="26"/>
                    <a:pt x="9" y="26"/>
                    <a:pt x="7" y="26"/>
                  </a:cubicBezTo>
                  <a:cubicBezTo>
                    <a:pt x="6" y="26"/>
                    <a:pt x="5" y="26"/>
                    <a:pt x="4" y="25"/>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24" name="Rectangle 151"/>
            <p:cNvSpPr>
              <a:spLocks noChangeArrowheads="1"/>
            </p:cNvSpPr>
            <p:nvPr/>
          </p:nvSpPr>
          <p:spPr bwMode="auto">
            <a:xfrm>
              <a:off x="8539035" y="4717390"/>
              <a:ext cx="20257" cy="810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25" name="Freeform 152"/>
            <p:cNvSpPr>
              <a:spLocks noEditPoints="1"/>
            </p:cNvSpPr>
            <p:nvPr/>
          </p:nvSpPr>
          <p:spPr bwMode="auto">
            <a:xfrm>
              <a:off x="8568641" y="4717390"/>
              <a:ext cx="81027" cy="81026"/>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535" name="East Asia"/>
          <p:cNvGrpSpPr/>
          <p:nvPr/>
        </p:nvGrpSpPr>
        <p:grpSpPr>
          <a:xfrm>
            <a:off x="8821294" y="4188828"/>
            <a:ext cx="833024" cy="235171"/>
            <a:chOff x="9126484" y="4175136"/>
            <a:chExt cx="925583" cy="261301"/>
          </a:xfrm>
        </p:grpSpPr>
        <p:sp>
          <p:nvSpPr>
            <p:cNvPr id="536" name="Rectangle 32"/>
            <p:cNvSpPr>
              <a:spLocks noChangeArrowheads="1"/>
            </p:cNvSpPr>
            <p:nvPr/>
          </p:nvSpPr>
          <p:spPr bwMode="auto">
            <a:xfrm>
              <a:off x="9126484" y="4175136"/>
              <a:ext cx="925583" cy="261301"/>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37" name="Freeform 162"/>
            <p:cNvSpPr>
              <a:spLocks/>
            </p:cNvSpPr>
            <p:nvPr/>
          </p:nvSpPr>
          <p:spPr bwMode="auto">
            <a:xfrm>
              <a:off x="9299446" y="4270186"/>
              <a:ext cx="49863" cy="84143"/>
            </a:xfrm>
            <a:custGeom>
              <a:avLst/>
              <a:gdLst>
                <a:gd name="T0" fmla="*/ 32 w 32"/>
                <a:gd name="T1" fmla="*/ 54 h 54"/>
                <a:gd name="T2" fmla="*/ 0 w 32"/>
                <a:gd name="T3" fmla="*/ 54 h 54"/>
                <a:gd name="T4" fmla="*/ 0 w 32"/>
                <a:gd name="T5" fmla="*/ 0 h 54"/>
                <a:gd name="T6" fmla="*/ 30 w 32"/>
                <a:gd name="T7" fmla="*/ 0 h 54"/>
                <a:gd name="T8" fmla="*/ 30 w 32"/>
                <a:gd name="T9" fmla="*/ 10 h 54"/>
                <a:gd name="T10" fmla="*/ 11 w 32"/>
                <a:gd name="T11" fmla="*/ 10 h 54"/>
                <a:gd name="T12" fmla="*/ 11 w 32"/>
                <a:gd name="T13" fmla="*/ 23 h 54"/>
                <a:gd name="T14" fmla="*/ 28 w 32"/>
                <a:gd name="T15" fmla="*/ 23 h 54"/>
                <a:gd name="T16" fmla="*/ 28 w 32"/>
                <a:gd name="T17" fmla="*/ 31 h 54"/>
                <a:gd name="T18" fmla="*/ 11 w 32"/>
                <a:gd name="T19" fmla="*/ 31 h 54"/>
                <a:gd name="T20" fmla="*/ 11 w 32"/>
                <a:gd name="T21" fmla="*/ 44 h 54"/>
                <a:gd name="T22" fmla="*/ 32 w 32"/>
                <a:gd name="T23" fmla="*/ 44 h 54"/>
                <a:gd name="T24" fmla="*/ 32 w 32"/>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4">
                  <a:moveTo>
                    <a:pt x="32" y="54"/>
                  </a:moveTo>
                  <a:lnTo>
                    <a:pt x="0" y="54"/>
                  </a:lnTo>
                  <a:lnTo>
                    <a:pt x="0" y="0"/>
                  </a:lnTo>
                  <a:lnTo>
                    <a:pt x="30" y="0"/>
                  </a:lnTo>
                  <a:lnTo>
                    <a:pt x="30" y="10"/>
                  </a:lnTo>
                  <a:lnTo>
                    <a:pt x="11" y="10"/>
                  </a:lnTo>
                  <a:lnTo>
                    <a:pt x="11" y="23"/>
                  </a:lnTo>
                  <a:lnTo>
                    <a:pt x="28" y="23"/>
                  </a:lnTo>
                  <a:lnTo>
                    <a:pt x="28" y="31"/>
                  </a:lnTo>
                  <a:lnTo>
                    <a:pt x="11" y="31"/>
                  </a:lnTo>
                  <a:lnTo>
                    <a:pt x="11" y="44"/>
                  </a:lnTo>
                  <a:lnTo>
                    <a:pt x="32" y="44"/>
                  </a:lnTo>
                  <a:lnTo>
                    <a:pt x="32" y="5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38" name="Freeform 163"/>
            <p:cNvSpPr>
              <a:spLocks noEditPoints="1"/>
            </p:cNvSpPr>
            <p:nvPr/>
          </p:nvSpPr>
          <p:spPr bwMode="auto">
            <a:xfrm>
              <a:off x="9355542" y="4270186"/>
              <a:ext cx="81027"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39" name="Freeform 164"/>
            <p:cNvSpPr>
              <a:spLocks/>
            </p:cNvSpPr>
            <p:nvPr/>
          </p:nvSpPr>
          <p:spPr bwMode="auto">
            <a:xfrm>
              <a:off x="9444360" y="4270186"/>
              <a:ext cx="57654" cy="84143"/>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4 w 18"/>
                <a:gd name="T45" fmla="*/ 5 h 26"/>
                <a:gd name="T46" fmla="*/ 12 w 18"/>
                <a:gd name="T47" fmla="*/ 5 h 26"/>
                <a:gd name="T48" fmla="*/ 11 w 18"/>
                <a:gd name="T49" fmla="*/ 4 h 26"/>
                <a:gd name="T50" fmla="*/ 9 w 18"/>
                <a:gd name="T51" fmla="*/ 5 h 26"/>
                <a:gd name="T52" fmla="*/ 7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3" y="21"/>
                    <a:pt x="4" y="21"/>
                  </a:cubicBezTo>
                  <a:cubicBezTo>
                    <a:pt x="5" y="21"/>
                    <a:pt x="6" y="22"/>
                    <a:pt x="7" y="22"/>
                  </a:cubicBezTo>
                  <a:cubicBezTo>
                    <a:pt x="8" y="22"/>
                    <a:pt x="9" y="22"/>
                    <a:pt x="9" y="21"/>
                  </a:cubicBezTo>
                  <a:cubicBezTo>
                    <a:pt x="10" y="21"/>
                    <a:pt x="10" y="21"/>
                    <a:pt x="11" y="21"/>
                  </a:cubicBezTo>
                  <a:cubicBezTo>
                    <a:pt x="11" y="21"/>
                    <a:pt x="11" y="20"/>
                    <a:pt x="11" y="20"/>
                  </a:cubicBezTo>
                  <a:cubicBezTo>
                    <a:pt x="12" y="20"/>
                    <a:pt x="12" y="19"/>
                    <a:pt x="12" y="19"/>
                  </a:cubicBezTo>
                  <a:cubicBezTo>
                    <a:pt x="12" y="19"/>
                    <a:pt x="11" y="18"/>
                    <a:pt x="11" y="18"/>
                  </a:cubicBezTo>
                  <a:cubicBezTo>
                    <a:pt x="11" y="17"/>
                    <a:pt x="11" y="17"/>
                    <a:pt x="10" y="17"/>
                  </a:cubicBezTo>
                  <a:cubicBezTo>
                    <a:pt x="10" y="16"/>
                    <a:pt x="9" y="16"/>
                    <a:pt x="8" y="16"/>
                  </a:cubicBezTo>
                  <a:cubicBezTo>
                    <a:pt x="8" y="15"/>
                    <a:pt x="7" y="15"/>
                    <a:pt x="6" y="15"/>
                  </a:cubicBezTo>
                  <a:cubicBezTo>
                    <a:pt x="4" y="14"/>
                    <a:pt x="3" y="13"/>
                    <a:pt x="2" y="12"/>
                  </a:cubicBezTo>
                  <a:cubicBezTo>
                    <a:pt x="1" y="11"/>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1"/>
                    <a:pt x="16" y="1"/>
                  </a:cubicBezTo>
                  <a:cubicBezTo>
                    <a:pt x="16" y="6"/>
                    <a:pt x="16" y="6"/>
                    <a:pt x="16" y="6"/>
                  </a:cubicBezTo>
                  <a:cubicBezTo>
                    <a:pt x="16" y="6"/>
                    <a:pt x="16" y="6"/>
                    <a:pt x="15" y="5"/>
                  </a:cubicBezTo>
                  <a:cubicBezTo>
                    <a:pt x="15" y="5"/>
                    <a:pt x="14" y="5"/>
                    <a:pt x="14" y="5"/>
                  </a:cubicBezTo>
                  <a:cubicBezTo>
                    <a:pt x="13" y="5"/>
                    <a:pt x="13" y="5"/>
                    <a:pt x="12" y="5"/>
                  </a:cubicBezTo>
                  <a:cubicBezTo>
                    <a:pt x="11" y="4"/>
                    <a:pt x="11" y="4"/>
                    <a:pt x="11" y="4"/>
                  </a:cubicBezTo>
                  <a:cubicBezTo>
                    <a:pt x="10" y="4"/>
                    <a:pt x="9" y="5"/>
                    <a:pt x="9" y="5"/>
                  </a:cubicBezTo>
                  <a:cubicBezTo>
                    <a:pt x="8" y="5"/>
                    <a:pt x="8" y="5"/>
                    <a:pt x="7" y="5"/>
                  </a:cubicBezTo>
                  <a:cubicBezTo>
                    <a:pt x="7" y="5"/>
                    <a:pt x="7" y="6"/>
                    <a:pt x="7" y="6"/>
                  </a:cubicBezTo>
                  <a:cubicBezTo>
                    <a:pt x="6" y="6"/>
                    <a:pt x="6" y="7"/>
                    <a:pt x="6" y="7"/>
                  </a:cubicBezTo>
                  <a:cubicBezTo>
                    <a:pt x="6" y="7"/>
                    <a:pt x="6" y="8"/>
                    <a:pt x="7" y="8"/>
                  </a:cubicBezTo>
                  <a:cubicBezTo>
                    <a:pt x="7" y="8"/>
                    <a:pt x="7" y="9"/>
                    <a:pt x="8" y="9"/>
                  </a:cubicBezTo>
                  <a:cubicBezTo>
                    <a:pt x="8" y="9"/>
                    <a:pt x="8" y="10"/>
                    <a:pt x="9" y="10"/>
                  </a:cubicBezTo>
                  <a:cubicBezTo>
                    <a:pt x="10" y="10"/>
                    <a:pt x="10" y="11"/>
                    <a:pt x="11" y="11"/>
                  </a:cubicBezTo>
                  <a:cubicBezTo>
                    <a:pt x="12" y="11"/>
                    <a:pt x="13" y="12"/>
                    <a:pt x="14" y="12"/>
                  </a:cubicBezTo>
                  <a:cubicBezTo>
                    <a:pt x="15" y="13"/>
                    <a:pt x="15" y="13"/>
                    <a:pt x="16" y="14"/>
                  </a:cubicBezTo>
                  <a:cubicBezTo>
                    <a:pt x="16" y="14"/>
                    <a:pt x="17" y="15"/>
                    <a:pt x="17" y="16"/>
                  </a:cubicBezTo>
                  <a:cubicBezTo>
                    <a:pt x="17" y="17"/>
                    <a:pt x="18" y="18"/>
                    <a:pt x="18" y="19"/>
                  </a:cubicBezTo>
                  <a:cubicBezTo>
                    <a:pt x="18" y="20"/>
                    <a:pt x="17" y="21"/>
                    <a:pt x="17" y="22"/>
                  </a:cubicBezTo>
                  <a:cubicBezTo>
                    <a:pt x="16" y="23"/>
                    <a:pt x="16"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40" name="Freeform 165"/>
            <p:cNvSpPr>
              <a:spLocks/>
            </p:cNvSpPr>
            <p:nvPr/>
          </p:nvSpPr>
          <p:spPr bwMode="auto">
            <a:xfrm>
              <a:off x="9509806" y="4270186"/>
              <a:ext cx="65445" cy="84143"/>
            </a:xfrm>
            <a:custGeom>
              <a:avLst/>
              <a:gdLst>
                <a:gd name="T0" fmla="*/ 42 w 42"/>
                <a:gd name="T1" fmla="*/ 10 h 54"/>
                <a:gd name="T2" fmla="*/ 27 w 42"/>
                <a:gd name="T3" fmla="*/ 10 h 54"/>
                <a:gd name="T4" fmla="*/ 27 w 42"/>
                <a:gd name="T5" fmla="*/ 54 h 54"/>
                <a:gd name="T6" fmla="*/ 14 w 42"/>
                <a:gd name="T7" fmla="*/ 54 h 54"/>
                <a:gd name="T8" fmla="*/ 14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4" y="54"/>
                  </a:lnTo>
                  <a:lnTo>
                    <a:pt x="14" y="10"/>
                  </a:lnTo>
                  <a:lnTo>
                    <a:pt x="0" y="10"/>
                  </a:lnTo>
                  <a:lnTo>
                    <a:pt x="0" y="0"/>
                  </a:lnTo>
                  <a:lnTo>
                    <a:pt x="42" y="0"/>
                  </a:lnTo>
                  <a:lnTo>
                    <a:pt x="42"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41" name="Freeform 166"/>
            <p:cNvSpPr>
              <a:spLocks noEditPoints="1"/>
            </p:cNvSpPr>
            <p:nvPr/>
          </p:nvSpPr>
          <p:spPr bwMode="auto">
            <a:xfrm>
              <a:off x="9614206" y="4270186"/>
              <a:ext cx="81027" cy="84143"/>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42" name="Freeform 167"/>
            <p:cNvSpPr>
              <a:spLocks/>
            </p:cNvSpPr>
            <p:nvPr/>
          </p:nvSpPr>
          <p:spPr bwMode="auto">
            <a:xfrm>
              <a:off x="9701467" y="4270186"/>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7 h 26"/>
                <a:gd name="T28" fmla="*/ 1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1"/>
                    <a:pt x="6" y="22"/>
                    <a:pt x="7" y="22"/>
                  </a:cubicBezTo>
                  <a:cubicBezTo>
                    <a:pt x="8" y="22"/>
                    <a:pt x="8" y="22"/>
                    <a:pt x="9" y="21"/>
                  </a:cubicBezTo>
                  <a:cubicBezTo>
                    <a:pt x="9"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2" y="13"/>
                    <a:pt x="1" y="12"/>
                  </a:cubicBezTo>
                  <a:cubicBezTo>
                    <a:pt x="0" y="11"/>
                    <a:pt x="0" y="9"/>
                    <a:pt x="0" y="7"/>
                  </a:cubicBezTo>
                  <a:cubicBezTo>
                    <a:pt x="0" y="6"/>
                    <a:pt x="0" y="5"/>
                    <a:pt x="1" y="4"/>
                  </a:cubicBezTo>
                  <a:cubicBezTo>
                    <a:pt x="1" y="3"/>
                    <a:pt x="2" y="2"/>
                    <a:pt x="3" y="2"/>
                  </a:cubicBezTo>
                  <a:cubicBezTo>
                    <a:pt x="4" y="1"/>
                    <a:pt x="5" y="1"/>
                    <a:pt x="6" y="0"/>
                  </a:cubicBezTo>
                  <a:cubicBezTo>
                    <a:pt x="7" y="0"/>
                    <a:pt x="9" y="0"/>
                    <a:pt x="10" y="0"/>
                  </a:cubicBezTo>
                  <a:cubicBezTo>
                    <a:pt x="11" y="0"/>
                    <a:pt x="12" y="0"/>
                    <a:pt x="13" y="0"/>
                  </a:cubicBezTo>
                  <a:cubicBezTo>
                    <a:pt x="14" y="0"/>
                    <a:pt x="15" y="1"/>
                    <a:pt x="16" y="1"/>
                  </a:cubicBezTo>
                  <a:cubicBezTo>
                    <a:pt x="16" y="6"/>
                    <a:pt x="16" y="6"/>
                    <a:pt x="16" y="6"/>
                  </a:cubicBezTo>
                  <a:cubicBezTo>
                    <a:pt x="16" y="6"/>
                    <a:pt x="15" y="6"/>
                    <a:pt x="15" y="5"/>
                  </a:cubicBezTo>
                  <a:cubicBezTo>
                    <a:pt x="14" y="5"/>
                    <a:pt x="14" y="5"/>
                    <a:pt x="13" y="5"/>
                  </a:cubicBezTo>
                  <a:cubicBezTo>
                    <a:pt x="13" y="5"/>
                    <a:pt x="12" y="5"/>
                    <a:pt x="12" y="5"/>
                  </a:cubicBezTo>
                  <a:cubicBezTo>
                    <a:pt x="11" y="4"/>
                    <a:pt x="11" y="4"/>
                    <a:pt x="10" y="4"/>
                  </a:cubicBezTo>
                  <a:cubicBezTo>
                    <a:pt x="10" y="4"/>
                    <a:pt x="9" y="5"/>
                    <a:pt x="8" y="5"/>
                  </a:cubicBezTo>
                  <a:cubicBezTo>
                    <a:pt x="8" y="5"/>
                    <a:pt x="7" y="5"/>
                    <a:pt x="7" y="5"/>
                  </a:cubicBezTo>
                  <a:cubicBezTo>
                    <a:pt x="7" y="5"/>
                    <a:pt x="6" y="6"/>
                    <a:pt x="6" y="6"/>
                  </a:cubicBezTo>
                  <a:cubicBezTo>
                    <a:pt x="6" y="6"/>
                    <a:pt x="6" y="7"/>
                    <a:pt x="6" y="7"/>
                  </a:cubicBezTo>
                  <a:cubicBezTo>
                    <a:pt x="6" y="7"/>
                    <a:pt x="6" y="8"/>
                    <a:pt x="6" y="8"/>
                  </a:cubicBezTo>
                  <a:cubicBezTo>
                    <a:pt x="7" y="8"/>
                    <a:pt x="7" y="9"/>
                    <a:pt x="7" y="9"/>
                  </a:cubicBezTo>
                  <a:cubicBezTo>
                    <a:pt x="8" y="9"/>
                    <a:pt x="8" y="10"/>
                    <a:pt x="9" y="10"/>
                  </a:cubicBezTo>
                  <a:cubicBezTo>
                    <a:pt x="9" y="10"/>
                    <a:pt x="10" y="11"/>
                    <a:pt x="11" y="11"/>
                  </a:cubicBezTo>
                  <a:cubicBezTo>
                    <a:pt x="12" y="11"/>
                    <a:pt x="13" y="12"/>
                    <a:pt x="13" y="12"/>
                  </a:cubicBezTo>
                  <a:cubicBezTo>
                    <a:pt x="14" y="13"/>
                    <a:pt x="15" y="13"/>
                    <a:pt x="15" y="14"/>
                  </a:cubicBezTo>
                  <a:cubicBezTo>
                    <a:pt x="16" y="14"/>
                    <a:pt x="17"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9" y="26"/>
                    <a:pt x="7" y="26"/>
                  </a:cubicBezTo>
                  <a:cubicBezTo>
                    <a:pt x="6" y="26"/>
                    <a:pt x="5" y="26"/>
                    <a:pt x="3" y="26"/>
                  </a:cubicBezTo>
                  <a:cubicBezTo>
                    <a:pt x="2" y="25"/>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43" name="Rectangle 168"/>
            <p:cNvSpPr>
              <a:spLocks noChangeArrowheads="1"/>
            </p:cNvSpPr>
            <p:nvPr/>
          </p:nvSpPr>
          <p:spPr bwMode="auto">
            <a:xfrm>
              <a:off x="9773145" y="4270186"/>
              <a:ext cx="20257" cy="8414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44" name="Freeform 169"/>
            <p:cNvSpPr>
              <a:spLocks noEditPoints="1"/>
            </p:cNvSpPr>
            <p:nvPr/>
          </p:nvSpPr>
          <p:spPr bwMode="auto">
            <a:xfrm>
              <a:off x="9802751" y="4270186"/>
              <a:ext cx="82586"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614" name="Japan East"/>
          <p:cNvGrpSpPr/>
          <p:nvPr/>
        </p:nvGrpSpPr>
        <p:grpSpPr>
          <a:xfrm>
            <a:off x="9399823" y="2453853"/>
            <a:ext cx="796562" cy="225722"/>
            <a:chOff x="9766912" y="2389437"/>
            <a:chExt cx="885069" cy="250802"/>
          </a:xfrm>
        </p:grpSpPr>
        <p:sp>
          <p:nvSpPr>
            <p:cNvPr id="615" name="Rectangle 34"/>
            <p:cNvSpPr>
              <a:spLocks noChangeArrowheads="1"/>
            </p:cNvSpPr>
            <p:nvPr/>
          </p:nvSpPr>
          <p:spPr bwMode="auto">
            <a:xfrm>
              <a:off x="9766912" y="2389437"/>
              <a:ext cx="885069" cy="250802"/>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16" name="Freeform 234"/>
            <p:cNvSpPr>
              <a:spLocks/>
            </p:cNvSpPr>
            <p:nvPr/>
          </p:nvSpPr>
          <p:spPr bwMode="auto">
            <a:xfrm>
              <a:off x="9861963" y="2484487"/>
              <a:ext cx="38956" cy="84143"/>
            </a:xfrm>
            <a:custGeom>
              <a:avLst/>
              <a:gdLst>
                <a:gd name="T0" fmla="*/ 12 w 12"/>
                <a:gd name="T1" fmla="*/ 15 h 26"/>
                <a:gd name="T2" fmla="*/ 10 w 12"/>
                <a:gd name="T3" fmla="*/ 23 h 26"/>
                <a:gd name="T4" fmla="*/ 3 w 12"/>
                <a:gd name="T5" fmla="*/ 26 h 26"/>
                <a:gd name="T6" fmla="*/ 0 w 12"/>
                <a:gd name="T7" fmla="*/ 25 h 26"/>
                <a:gd name="T8" fmla="*/ 0 w 12"/>
                <a:gd name="T9" fmla="*/ 20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9"/>
                    <a:pt x="12" y="21"/>
                    <a:pt x="10" y="23"/>
                  </a:cubicBezTo>
                  <a:cubicBezTo>
                    <a:pt x="9" y="25"/>
                    <a:pt x="6" y="26"/>
                    <a:pt x="3" y="26"/>
                  </a:cubicBezTo>
                  <a:cubicBezTo>
                    <a:pt x="2" y="26"/>
                    <a:pt x="1" y="25"/>
                    <a:pt x="0" y="25"/>
                  </a:cubicBezTo>
                  <a:cubicBezTo>
                    <a:pt x="0" y="20"/>
                    <a:pt x="0" y="20"/>
                    <a:pt x="0" y="20"/>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17" name="Freeform 235"/>
            <p:cNvSpPr>
              <a:spLocks noEditPoints="1"/>
            </p:cNvSpPr>
            <p:nvPr/>
          </p:nvSpPr>
          <p:spPr bwMode="auto">
            <a:xfrm>
              <a:off x="9910268" y="2484487"/>
              <a:ext cx="82586"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18" name="Freeform 236"/>
            <p:cNvSpPr>
              <a:spLocks noEditPoints="1"/>
            </p:cNvSpPr>
            <p:nvPr/>
          </p:nvSpPr>
          <p:spPr bwMode="auto">
            <a:xfrm>
              <a:off x="10002203" y="2484487"/>
              <a:ext cx="62329" cy="81026"/>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19" name="Freeform 237"/>
            <p:cNvSpPr>
              <a:spLocks noEditPoints="1"/>
            </p:cNvSpPr>
            <p:nvPr/>
          </p:nvSpPr>
          <p:spPr bwMode="auto">
            <a:xfrm>
              <a:off x="10061416" y="2484487"/>
              <a:ext cx="81027"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20" name="Freeform 238"/>
            <p:cNvSpPr>
              <a:spLocks/>
            </p:cNvSpPr>
            <p:nvPr/>
          </p:nvSpPr>
          <p:spPr bwMode="auto">
            <a:xfrm>
              <a:off x="10156467" y="2484487"/>
              <a:ext cx="71678"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9"/>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21" name="Freeform 239"/>
            <p:cNvSpPr>
              <a:spLocks/>
            </p:cNvSpPr>
            <p:nvPr/>
          </p:nvSpPr>
          <p:spPr bwMode="auto">
            <a:xfrm>
              <a:off x="10282683" y="2484487"/>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10 h 52"/>
                <a:gd name="T10" fmla="*/ 13 w 32"/>
                <a:gd name="T11" fmla="*/ 10 h 52"/>
                <a:gd name="T12" fmla="*/ 13 w 32"/>
                <a:gd name="T13" fmla="*/ 21 h 52"/>
                <a:gd name="T14" fmla="*/ 30 w 32"/>
                <a:gd name="T15" fmla="*/ 21 h 52"/>
                <a:gd name="T16" fmla="*/ 30 w 32"/>
                <a:gd name="T17" fmla="*/ 31 h 52"/>
                <a:gd name="T18" fmla="*/ 13 w 32"/>
                <a:gd name="T19" fmla="*/ 31 h 52"/>
                <a:gd name="T20" fmla="*/ 13 w 32"/>
                <a:gd name="T21" fmla="*/ 44 h 52"/>
                <a:gd name="T22" fmla="*/ 32 w 32"/>
                <a:gd name="T23" fmla="*/ 44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10"/>
                  </a:lnTo>
                  <a:lnTo>
                    <a:pt x="13" y="10"/>
                  </a:lnTo>
                  <a:lnTo>
                    <a:pt x="13" y="21"/>
                  </a:lnTo>
                  <a:lnTo>
                    <a:pt x="30" y="21"/>
                  </a:lnTo>
                  <a:lnTo>
                    <a:pt x="30" y="31"/>
                  </a:lnTo>
                  <a:lnTo>
                    <a:pt x="13" y="31"/>
                  </a:lnTo>
                  <a:lnTo>
                    <a:pt x="13" y="44"/>
                  </a:lnTo>
                  <a:lnTo>
                    <a:pt x="32" y="44"/>
                  </a:lnTo>
                  <a:lnTo>
                    <a:pt x="3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22" name="Freeform 240"/>
            <p:cNvSpPr>
              <a:spLocks noEditPoints="1"/>
            </p:cNvSpPr>
            <p:nvPr/>
          </p:nvSpPr>
          <p:spPr bwMode="auto">
            <a:xfrm>
              <a:off x="10341895" y="2484487"/>
              <a:ext cx="77911" cy="81026"/>
            </a:xfrm>
            <a:custGeom>
              <a:avLst/>
              <a:gdLst>
                <a:gd name="T0" fmla="*/ 24 w 24"/>
                <a:gd name="T1" fmla="*/ 25 h 25"/>
                <a:gd name="T2" fmla="*/ 18 w 24"/>
                <a:gd name="T3" fmla="*/ 25 h 25"/>
                <a:gd name="T4" fmla="*/ 16 w 24"/>
                <a:gd name="T5" fmla="*/ 20 h 25"/>
                <a:gd name="T6" fmla="*/ 8 w 24"/>
                <a:gd name="T7" fmla="*/ 20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2 w 24"/>
                <a:gd name="T21" fmla="*/ 7 h 25"/>
                <a:gd name="T22" fmla="*/ 12 w 24"/>
                <a:gd name="T23" fmla="*/ 5 h 25"/>
                <a:gd name="T24" fmla="*/ 12 w 24"/>
                <a:gd name="T25" fmla="*/ 5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2" y="7"/>
                    <a:pt x="12" y="7"/>
                    <a:pt x="12" y="7"/>
                  </a:cubicBezTo>
                  <a:cubicBezTo>
                    <a:pt x="12" y="6"/>
                    <a:pt x="12" y="5"/>
                    <a:pt x="12" y="5"/>
                  </a:cubicBezTo>
                  <a:cubicBezTo>
                    <a:pt x="12" y="5"/>
                    <a:pt x="12" y="5"/>
                    <a:pt x="12" y="5"/>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23" name="Freeform 241"/>
            <p:cNvSpPr>
              <a:spLocks/>
            </p:cNvSpPr>
            <p:nvPr/>
          </p:nvSpPr>
          <p:spPr bwMode="auto">
            <a:xfrm>
              <a:off x="10430714" y="2484487"/>
              <a:ext cx="54538"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3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5" y="21"/>
                    <a:pt x="6" y="21"/>
                    <a:pt x="7" y="21"/>
                  </a:cubicBezTo>
                  <a:cubicBezTo>
                    <a:pt x="8" y="21"/>
                    <a:pt x="8" y="21"/>
                    <a:pt x="9" y="21"/>
                  </a:cubicBezTo>
                  <a:cubicBezTo>
                    <a:pt x="9" y="21"/>
                    <a:pt x="10" y="21"/>
                    <a:pt x="10" y="21"/>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1"/>
                  </a:cubicBezTo>
                  <a:cubicBezTo>
                    <a:pt x="12" y="11"/>
                    <a:pt x="13" y="11"/>
                    <a:pt x="13" y="12"/>
                  </a:cubicBezTo>
                  <a:cubicBezTo>
                    <a:pt x="14" y="12"/>
                    <a:pt x="15" y="13"/>
                    <a:pt x="15" y="13"/>
                  </a:cubicBezTo>
                  <a:cubicBezTo>
                    <a:pt x="16" y="14"/>
                    <a:pt x="16" y="15"/>
                    <a:pt x="17" y="16"/>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24" name="Freeform 242"/>
            <p:cNvSpPr>
              <a:spLocks/>
            </p:cNvSpPr>
            <p:nvPr/>
          </p:nvSpPr>
          <p:spPr bwMode="auto">
            <a:xfrm>
              <a:off x="10496159" y="2484487"/>
              <a:ext cx="63887" cy="81026"/>
            </a:xfrm>
            <a:custGeom>
              <a:avLst/>
              <a:gdLst>
                <a:gd name="T0" fmla="*/ 41 w 41"/>
                <a:gd name="T1" fmla="*/ 10 h 52"/>
                <a:gd name="T2" fmla="*/ 25 w 41"/>
                <a:gd name="T3" fmla="*/ 10 h 52"/>
                <a:gd name="T4" fmla="*/ 25 w 41"/>
                <a:gd name="T5" fmla="*/ 52 h 52"/>
                <a:gd name="T6" fmla="*/ 14 w 41"/>
                <a:gd name="T7" fmla="*/ 52 h 52"/>
                <a:gd name="T8" fmla="*/ 14 w 41"/>
                <a:gd name="T9" fmla="*/ 10 h 52"/>
                <a:gd name="T10" fmla="*/ 0 w 41"/>
                <a:gd name="T11" fmla="*/ 10 h 52"/>
                <a:gd name="T12" fmla="*/ 0 w 41"/>
                <a:gd name="T13" fmla="*/ 0 h 52"/>
                <a:gd name="T14" fmla="*/ 41 w 41"/>
                <a:gd name="T15" fmla="*/ 0 h 52"/>
                <a:gd name="T16" fmla="*/ 41 w 41"/>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10"/>
                  </a:moveTo>
                  <a:lnTo>
                    <a:pt x="25" y="10"/>
                  </a:lnTo>
                  <a:lnTo>
                    <a:pt x="25" y="52"/>
                  </a:lnTo>
                  <a:lnTo>
                    <a:pt x="14" y="52"/>
                  </a:lnTo>
                  <a:lnTo>
                    <a:pt x="14" y="10"/>
                  </a:lnTo>
                  <a:lnTo>
                    <a:pt x="0" y="10"/>
                  </a:lnTo>
                  <a:lnTo>
                    <a:pt x="0" y="0"/>
                  </a:lnTo>
                  <a:lnTo>
                    <a:pt x="41" y="0"/>
                  </a:lnTo>
                  <a:lnTo>
                    <a:pt x="41"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632" name="China South"/>
          <p:cNvGrpSpPr/>
          <p:nvPr/>
        </p:nvGrpSpPr>
        <p:grpSpPr>
          <a:xfrm>
            <a:off x="8905516" y="1833330"/>
            <a:ext cx="938204" cy="238153"/>
            <a:chOff x="9215302" y="1697594"/>
            <a:chExt cx="1042449" cy="264615"/>
          </a:xfrm>
        </p:grpSpPr>
        <p:sp>
          <p:nvSpPr>
            <p:cNvPr id="633" name="Rectangle 31"/>
            <p:cNvSpPr>
              <a:spLocks noChangeArrowheads="1"/>
            </p:cNvSpPr>
            <p:nvPr/>
          </p:nvSpPr>
          <p:spPr bwMode="auto">
            <a:xfrm>
              <a:off x="9215302" y="1697594"/>
              <a:ext cx="1042449" cy="26461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34" name="Freeform 250"/>
            <p:cNvSpPr>
              <a:spLocks/>
            </p:cNvSpPr>
            <p:nvPr/>
          </p:nvSpPr>
          <p:spPr bwMode="auto">
            <a:xfrm>
              <a:off x="9310353" y="1795762"/>
              <a:ext cx="65445" cy="84143"/>
            </a:xfrm>
            <a:custGeom>
              <a:avLst/>
              <a:gdLst>
                <a:gd name="T0" fmla="*/ 20 w 20"/>
                <a:gd name="T1" fmla="*/ 24 h 26"/>
                <a:gd name="T2" fmla="*/ 13 w 20"/>
                <a:gd name="T3" fmla="*/ 26 h 26"/>
                <a:gd name="T4" fmla="*/ 4 w 20"/>
                <a:gd name="T5" fmla="*/ 22 h 26"/>
                <a:gd name="T6" fmla="*/ 0 w 20"/>
                <a:gd name="T7" fmla="*/ 13 h 26"/>
                <a:gd name="T8" fmla="*/ 4 w 20"/>
                <a:gd name="T9" fmla="*/ 3 h 26"/>
                <a:gd name="T10" fmla="*/ 14 w 20"/>
                <a:gd name="T11" fmla="*/ 0 h 26"/>
                <a:gd name="T12" fmla="*/ 20 w 20"/>
                <a:gd name="T13" fmla="*/ 1 h 26"/>
                <a:gd name="T14" fmla="*/ 20 w 20"/>
                <a:gd name="T15" fmla="*/ 6 h 26"/>
                <a:gd name="T16" fmla="*/ 14 w 20"/>
                <a:gd name="T17" fmla="*/ 4 h 26"/>
                <a:gd name="T18" fmla="*/ 8 w 20"/>
                <a:gd name="T19" fmla="*/ 7 h 26"/>
                <a:gd name="T20" fmla="*/ 6 w 20"/>
                <a:gd name="T21" fmla="*/ 13 h 26"/>
                <a:gd name="T22" fmla="*/ 8 w 20"/>
                <a:gd name="T23" fmla="*/ 19 h 26"/>
                <a:gd name="T24" fmla="*/ 14 w 20"/>
                <a:gd name="T25" fmla="*/ 21 h 26"/>
                <a:gd name="T26" fmla="*/ 20 w 20"/>
                <a:gd name="T27" fmla="*/ 19 h 26"/>
                <a:gd name="T28" fmla="*/ 20 w 20"/>
                <a:gd name="T2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4"/>
                  </a:moveTo>
                  <a:cubicBezTo>
                    <a:pt x="18" y="25"/>
                    <a:pt x="16" y="26"/>
                    <a:pt x="13" y="26"/>
                  </a:cubicBezTo>
                  <a:cubicBezTo>
                    <a:pt x="9" y="26"/>
                    <a:pt x="6" y="25"/>
                    <a:pt x="4" y="22"/>
                  </a:cubicBezTo>
                  <a:cubicBezTo>
                    <a:pt x="1" y="20"/>
                    <a:pt x="0" y="17"/>
                    <a:pt x="0" y="13"/>
                  </a:cubicBezTo>
                  <a:cubicBezTo>
                    <a:pt x="0" y="9"/>
                    <a:pt x="1" y="6"/>
                    <a:pt x="4" y="3"/>
                  </a:cubicBezTo>
                  <a:cubicBezTo>
                    <a:pt x="6" y="1"/>
                    <a:pt x="10" y="0"/>
                    <a:pt x="14" y="0"/>
                  </a:cubicBezTo>
                  <a:cubicBezTo>
                    <a:pt x="16" y="0"/>
                    <a:pt x="18" y="0"/>
                    <a:pt x="20" y="1"/>
                  </a:cubicBezTo>
                  <a:cubicBezTo>
                    <a:pt x="20" y="6"/>
                    <a:pt x="20" y="6"/>
                    <a:pt x="20" y="6"/>
                  </a:cubicBezTo>
                  <a:cubicBezTo>
                    <a:pt x="18" y="5"/>
                    <a:pt x="16" y="4"/>
                    <a:pt x="14" y="4"/>
                  </a:cubicBezTo>
                  <a:cubicBezTo>
                    <a:pt x="12" y="4"/>
                    <a:pt x="10" y="5"/>
                    <a:pt x="8" y="7"/>
                  </a:cubicBezTo>
                  <a:cubicBezTo>
                    <a:pt x="7" y="8"/>
                    <a:pt x="6" y="10"/>
                    <a:pt x="6" y="13"/>
                  </a:cubicBezTo>
                  <a:cubicBezTo>
                    <a:pt x="6" y="15"/>
                    <a:pt x="7" y="17"/>
                    <a:pt x="8" y="19"/>
                  </a:cubicBezTo>
                  <a:cubicBezTo>
                    <a:pt x="10" y="20"/>
                    <a:pt x="11" y="21"/>
                    <a:pt x="14" y="21"/>
                  </a:cubicBezTo>
                  <a:cubicBezTo>
                    <a:pt x="16" y="21"/>
                    <a:pt x="18" y="20"/>
                    <a:pt x="20" y="19"/>
                  </a:cubicBezTo>
                  <a:lnTo>
                    <a:pt x="20"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35" name="Freeform 251"/>
            <p:cNvSpPr>
              <a:spLocks/>
            </p:cNvSpPr>
            <p:nvPr/>
          </p:nvSpPr>
          <p:spPr bwMode="auto">
            <a:xfrm>
              <a:off x="9391381" y="1795762"/>
              <a:ext cx="71678" cy="81026"/>
            </a:xfrm>
            <a:custGeom>
              <a:avLst/>
              <a:gdLst>
                <a:gd name="T0" fmla="*/ 46 w 46"/>
                <a:gd name="T1" fmla="*/ 52 h 52"/>
                <a:gd name="T2" fmla="*/ 34 w 46"/>
                <a:gd name="T3" fmla="*/ 52 h 52"/>
                <a:gd name="T4" fmla="*/ 34 w 46"/>
                <a:gd name="T5" fmla="*/ 31 h 52"/>
                <a:gd name="T6" fmla="*/ 11 w 46"/>
                <a:gd name="T7" fmla="*/ 31 h 52"/>
                <a:gd name="T8" fmla="*/ 11 w 46"/>
                <a:gd name="T9" fmla="*/ 52 h 52"/>
                <a:gd name="T10" fmla="*/ 0 w 46"/>
                <a:gd name="T11" fmla="*/ 52 h 52"/>
                <a:gd name="T12" fmla="*/ 0 w 46"/>
                <a:gd name="T13" fmla="*/ 0 h 52"/>
                <a:gd name="T14" fmla="*/ 11 w 46"/>
                <a:gd name="T15" fmla="*/ 0 h 52"/>
                <a:gd name="T16" fmla="*/ 11 w 46"/>
                <a:gd name="T17" fmla="*/ 20 h 52"/>
                <a:gd name="T18" fmla="*/ 34 w 46"/>
                <a:gd name="T19" fmla="*/ 20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1" y="31"/>
                  </a:lnTo>
                  <a:lnTo>
                    <a:pt x="11" y="52"/>
                  </a:lnTo>
                  <a:lnTo>
                    <a:pt x="0" y="52"/>
                  </a:lnTo>
                  <a:lnTo>
                    <a:pt x="0" y="0"/>
                  </a:lnTo>
                  <a:lnTo>
                    <a:pt x="11" y="0"/>
                  </a:lnTo>
                  <a:lnTo>
                    <a:pt x="11" y="20"/>
                  </a:lnTo>
                  <a:lnTo>
                    <a:pt x="34" y="20"/>
                  </a:lnTo>
                  <a:lnTo>
                    <a:pt x="34" y="0"/>
                  </a:lnTo>
                  <a:lnTo>
                    <a:pt x="46" y="0"/>
                  </a:lnTo>
                  <a:lnTo>
                    <a:pt x="46"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36" name="Rectangle 252"/>
            <p:cNvSpPr>
              <a:spLocks noChangeArrowheads="1"/>
            </p:cNvSpPr>
            <p:nvPr/>
          </p:nvSpPr>
          <p:spPr bwMode="auto">
            <a:xfrm>
              <a:off x="9483316" y="1795762"/>
              <a:ext cx="18699" cy="810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37" name="Freeform 253"/>
            <p:cNvSpPr>
              <a:spLocks/>
            </p:cNvSpPr>
            <p:nvPr/>
          </p:nvSpPr>
          <p:spPr bwMode="auto">
            <a:xfrm>
              <a:off x="9522271" y="1795762"/>
              <a:ext cx="74795" cy="81026"/>
            </a:xfrm>
            <a:custGeom>
              <a:avLst/>
              <a:gdLst>
                <a:gd name="T0" fmla="*/ 23 w 23"/>
                <a:gd name="T1" fmla="*/ 25 h 25"/>
                <a:gd name="T2" fmla="*/ 17 w 23"/>
                <a:gd name="T3" fmla="*/ 25 h 25"/>
                <a:gd name="T4" fmla="*/ 6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6" y="9"/>
                    <a:pt x="6" y="9"/>
                    <a:pt x="6" y="9"/>
                  </a:cubicBezTo>
                  <a:cubicBezTo>
                    <a:pt x="6" y="8"/>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38" name="Freeform 254"/>
            <p:cNvSpPr>
              <a:spLocks noEditPoints="1"/>
            </p:cNvSpPr>
            <p:nvPr/>
          </p:nvSpPr>
          <p:spPr bwMode="auto">
            <a:xfrm>
              <a:off x="9606415" y="1795762"/>
              <a:ext cx="82586"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39" name="Freeform 255"/>
            <p:cNvSpPr>
              <a:spLocks/>
            </p:cNvSpPr>
            <p:nvPr/>
          </p:nvSpPr>
          <p:spPr bwMode="auto">
            <a:xfrm>
              <a:off x="9731073" y="1795762"/>
              <a:ext cx="56096"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5" y="21"/>
                    <a:pt x="6" y="21"/>
                    <a:pt x="7" y="21"/>
                  </a:cubicBezTo>
                  <a:cubicBezTo>
                    <a:pt x="8" y="21"/>
                    <a:pt x="8" y="21"/>
                    <a:pt x="9" y="21"/>
                  </a:cubicBezTo>
                  <a:cubicBezTo>
                    <a:pt x="9" y="21"/>
                    <a:pt x="10" y="21"/>
                    <a:pt x="10" y="20"/>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0"/>
                  </a:cubicBezTo>
                  <a:cubicBezTo>
                    <a:pt x="12" y="11"/>
                    <a:pt x="13"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5" y="26"/>
                    <a:pt x="3" y="25"/>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40" name="Freeform 256"/>
            <p:cNvSpPr>
              <a:spLocks noEditPoints="1"/>
            </p:cNvSpPr>
            <p:nvPr/>
          </p:nvSpPr>
          <p:spPr bwMode="auto">
            <a:xfrm>
              <a:off x="9796518" y="1795762"/>
              <a:ext cx="81027" cy="84143"/>
            </a:xfrm>
            <a:custGeom>
              <a:avLst/>
              <a:gdLst>
                <a:gd name="T0" fmla="*/ 13 w 25"/>
                <a:gd name="T1" fmla="*/ 26 h 26"/>
                <a:gd name="T2" fmla="*/ 4 w 25"/>
                <a:gd name="T3" fmla="*/ 22 h 26"/>
                <a:gd name="T4" fmla="*/ 0 w 25"/>
                <a:gd name="T5" fmla="*/ 13 h 26"/>
                <a:gd name="T6" fmla="*/ 4 w 25"/>
                <a:gd name="T7" fmla="*/ 3 h 26"/>
                <a:gd name="T8" fmla="*/ 13 w 25"/>
                <a:gd name="T9" fmla="*/ 0 h 26"/>
                <a:gd name="T10" fmla="*/ 22 w 25"/>
                <a:gd name="T11" fmla="*/ 3 h 26"/>
                <a:gd name="T12" fmla="*/ 25 w 25"/>
                <a:gd name="T13" fmla="*/ 12 h 26"/>
                <a:gd name="T14" fmla="*/ 22 w 25"/>
                <a:gd name="T15" fmla="*/ 22 h 26"/>
                <a:gd name="T16" fmla="*/ 13 w 25"/>
                <a:gd name="T17" fmla="*/ 26 h 26"/>
                <a:gd name="T18" fmla="*/ 13 w 25"/>
                <a:gd name="T19" fmla="*/ 4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4"/>
                    <a:pt x="4" y="22"/>
                  </a:cubicBezTo>
                  <a:cubicBezTo>
                    <a:pt x="1" y="20"/>
                    <a:pt x="0" y="17"/>
                    <a:pt x="0" y="13"/>
                  </a:cubicBezTo>
                  <a:cubicBezTo>
                    <a:pt x="0" y="9"/>
                    <a:pt x="1" y="6"/>
                    <a:pt x="4" y="3"/>
                  </a:cubicBezTo>
                  <a:cubicBezTo>
                    <a:pt x="6" y="1"/>
                    <a:pt x="9" y="0"/>
                    <a:pt x="13" y="0"/>
                  </a:cubicBezTo>
                  <a:cubicBezTo>
                    <a:pt x="17" y="0"/>
                    <a:pt x="19" y="1"/>
                    <a:pt x="22" y="3"/>
                  </a:cubicBezTo>
                  <a:cubicBezTo>
                    <a:pt x="24" y="5"/>
                    <a:pt x="25" y="9"/>
                    <a:pt x="25" y="12"/>
                  </a:cubicBezTo>
                  <a:cubicBezTo>
                    <a:pt x="25" y="16"/>
                    <a:pt x="24" y="20"/>
                    <a:pt x="22" y="22"/>
                  </a:cubicBezTo>
                  <a:cubicBezTo>
                    <a:pt x="19" y="24"/>
                    <a:pt x="16" y="26"/>
                    <a:pt x="13" y="26"/>
                  </a:cubicBezTo>
                  <a:close/>
                  <a:moveTo>
                    <a:pt x="13" y="4"/>
                  </a:moveTo>
                  <a:cubicBezTo>
                    <a:pt x="11" y="4"/>
                    <a:pt x="9" y="5"/>
                    <a:pt x="8" y="7"/>
                  </a:cubicBezTo>
                  <a:cubicBezTo>
                    <a:pt x="7" y="8"/>
                    <a:pt x="6" y="10"/>
                    <a:pt x="6" y="13"/>
                  </a:cubicBezTo>
                  <a:cubicBezTo>
                    <a:pt x="6" y="15"/>
                    <a:pt x="7" y="17"/>
                    <a:pt x="8" y="19"/>
                  </a:cubicBezTo>
                  <a:cubicBezTo>
                    <a:pt x="9" y="20"/>
                    <a:pt x="11" y="21"/>
                    <a:pt x="13" y="21"/>
                  </a:cubicBezTo>
                  <a:cubicBezTo>
                    <a:pt x="15" y="21"/>
                    <a:pt x="16" y="20"/>
                    <a:pt x="17" y="19"/>
                  </a:cubicBezTo>
                  <a:cubicBezTo>
                    <a:pt x="18" y="17"/>
                    <a:pt x="19" y="15"/>
                    <a:pt x="19" y="13"/>
                  </a:cubicBezTo>
                  <a:cubicBezTo>
                    <a:pt x="19" y="10"/>
                    <a:pt x="18" y="8"/>
                    <a:pt x="17" y="7"/>
                  </a:cubicBezTo>
                  <a:cubicBezTo>
                    <a:pt x="16" y="5"/>
                    <a:pt x="15" y="4"/>
                    <a:pt x="13"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41" name="Freeform 257"/>
            <p:cNvSpPr>
              <a:spLocks/>
            </p:cNvSpPr>
            <p:nvPr/>
          </p:nvSpPr>
          <p:spPr bwMode="auto">
            <a:xfrm>
              <a:off x="9891570" y="1795762"/>
              <a:ext cx="68562" cy="84143"/>
            </a:xfrm>
            <a:custGeom>
              <a:avLst/>
              <a:gdLst>
                <a:gd name="T0" fmla="*/ 21 w 21"/>
                <a:gd name="T1" fmla="*/ 14 h 26"/>
                <a:gd name="T2" fmla="*/ 11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6 w 21"/>
                <a:gd name="T15" fmla="*/ 15 h 26"/>
                <a:gd name="T16" fmla="*/ 16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1" y="26"/>
                  </a:cubicBezTo>
                  <a:cubicBezTo>
                    <a:pt x="4" y="26"/>
                    <a:pt x="0" y="22"/>
                    <a:pt x="0" y="15"/>
                  </a:cubicBezTo>
                  <a:cubicBezTo>
                    <a:pt x="0" y="0"/>
                    <a:pt x="0" y="0"/>
                    <a:pt x="0" y="0"/>
                  </a:cubicBezTo>
                  <a:cubicBezTo>
                    <a:pt x="6" y="0"/>
                    <a:pt x="6" y="0"/>
                    <a:pt x="6" y="0"/>
                  </a:cubicBezTo>
                  <a:cubicBezTo>
                    <a:pt x="6" y="15"/>
                    <a:pt x="6" y="15"/>
                    <a:pt x="6" y="15"/>
                  </a:cubicBezTo>
                  <a:cubicBezTo>
                    <a:pt x="6" y="19"/>
                    <a:pt x="8" y="21"/>
                    <a:pt x="11" y="21"/>
                  </a:cubicBezTo>
                  <a:cubicBezTo>
                    <a:pt x="14" y="21"/>
                    <a:pt x="16" y="19"/>
                    <a:pt x="16" y="15"/>
                  </a:cubicBezTo>
                  <a:cubicBezTo>
                    <a:pt x="16" y="0"/>
                    <a:pt x="16" y="0"/>
                    <a:pt x="16"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42" name="Freeform 258"/>
            <p:cNvSpPr>
              <a:spLocks/>
            </p:cNvSpPr>
            <p:nvPr/>
          </p:nvSpPr>
          <p:spPr bwMode="auto">
            <a:xfrm>
              <a:off x="9972597" y="1795762"/>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43" name="Freeform 259"/>
            <p:cNvSpPr>
              <a:spLocks/>
            </p:cNvSpPr>
            <p:nvPr/>
          </p:nvSpPr>
          <p:spPr bwMode="auto">
            <a:xfrm>
              <a:off x="10052066" y="1795762"/>
              <a:ext cx="71678" cy="81026"/>
            </a:xfrm>
            <a:custGeom>
              <a:avLst/>
              <a:gdLst>
                <a:gd name="T0" fmla="*/ 46 w 46"/>
                <a:gd name="T1" fmla="*/ 52 h 52"/>
                <a:gd name="T2" fmla="*/ 33 w 46"/>
                <a:gd name="T3" fmla="*/ 52 h 52"/>
                <a:gd name="T4" fmla="*/ 33 w 46"/>
                <a:gd name="T5" fmla="*/ 31 h 52"/>
                <a:gd name="T6" fmla="*/ 12 w 46"/>
                <a:gd name="T7" fmla="*/ 31 h 52"/>
                <a:gd name="T8" fmla="*/ 12 w 46"/>
                <a:gd name="T9" fmla="*/ 52 h 52"/>
                <a:gd name="T10" fmla="*/ 0 w 46"/>
                <a:gd name="T11" fmla="*/ 52 h 52"/>
                <a:gd name="T12" fmla="*/ 0 w 46"/>
                <a:gd name="T13" fmla="*/ 0 h 52"/>
                <a:gd name="T14" fmla="*/ 12 w 46"/>
                <a:gd name="T15" fmla="*/ 0 h 52"/>
                <a:gd name="T16" fmla="*/ 12 w 46"/>
                <a:gd name="T17" fmla="*/ 20 h 52"/>
                <a:gd name="T18" fmla="*/ 33 w 46"/>
                <a:gd name="T19" fmla="*/ 20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31"/>
                  </a:lnTo>
                  <a:lnTo>
                    <a:pt x="12" y="31"/>
                  </a:lnTo>
                  <a:lnTo>
                    <a:pt x="12" y="52"/>
                  </a:lnTo>
                  <a:lnTo>
                    <a:pt x="0" y="52"/>
                  </a:lnTo>
                  <a:lnTo>
                    <a:pt x="0" y="0"/>
                  </a:lnTo>
                  <a:lnTo>
                    <a:pt x="12" y="0"/>
                  </a:lnTo>
                  <a:lnTo>
                    <a:pt x="12" y="20"/>
                  </a:lnTo>
                  <a:lnTo>
                    <a:pt x="33" y="20"/>
                  </a:lnTo>
                  <a:lnTo>
                    <a:pt x="33" y="0"/>
                  </a:lnTo>
                  <a:lnTo>
                    <a:pt x="46" y="0"/>
                  </a:lnTo>
                  <a:lnTo>
                    <a:pt x="46"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44" name="Freeform 260"/>
            <p:cNvSpPr>
              <a:spLocks/>
            </p:cNvSpPr>
            <p:nvPr/>
          </p:nvSpPr>
          <p:spPr bwMode="auto">
            <a:xfrm>
              <a:off x="10136210" y="1791087"/>
              <a:ext cx="26490" cy="23373"/>
            </a:xfrm>
            <a:custGeom>
              <a:avLst/>
              <a:gdLst>
                <a:gd name="T0" fmla="*/ 17 w 17"/>
                <a:gd name="T1" fmla="*/ 7 h 15"/>
                <a:gd name="T2" fmla="*/ 10 w 17"/>
                <a:gd name="T3" fmla="*/ 9 h 15"/>
                <a:gd name="T4" fmla="*/ 15 w 17"/>
                <a:gd name="T5" fmla="*/ 13 h 15"/>
                <a:gd name="T6" fmla="*/ 10 w 17"/>
                <a:gd name="T7" fmla="*/ 15 h 15"/>
                <a:gd name="T8" fmla="*/ 8 w 17"/>
                <a:gd name="T9" fmla="*/ 11 h 15"/>
                <a:gd name="T10" fmla="*/ 6 w 17"/>
                <a:gd name="T11" fmla="*/ 15 h 15"/>
                <a:gd name="T12" fmla="*/ 2 w 17"/>
                <a:gd name="T13" fmla="*/ 13 h 15"/>
                <a:gd name="T14" fmla="*/ 6 w 17"/>
                <a:gd name="T15" fmla="*/ 9 h 15"/>
                <a:gd name="T16" fmla="*/ 0 w 17"/>
                <a:gd name="T17" fmla="*/ 7 h 15"/>
                <a:gd name="T18" fmla="*/ 2 w 17"/>
                <a:gd name="T19" fmla="*/ 3 h 15"/>
                <a:gd name="T20" fmla="*/ 6 w 17"/>
                <a:gd name="T21" fmla="*/ 5 h 15"/>
                <a:gd name="T22" fmla="*/ 6 w 17"/>
                <a:gd name="T23" fmla="*/ 0 h 15"/>
                <a:gd name="T24" fmla="*/ 10 w 17"/>
                <a:gd name="T25" fmla="*/ 0 h 15"/>
                <a:gd name="T26" fmla="*/ 10 w 17"/>
                <a:gd name="T27" fmla="*/ 5 h 15"/>
                <a:gd name="T28" fmla="*/ 15 w 17"/>
                <a:gd name="T29" fmla="*/ 3 h 15"/>
                <a:gd name="T30" fmla="*/ 17 w 17"/>
                <a:gd name="T3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5">
                  <a:moveTo>
                    <a:pt x="17" y="7"/>
                  </a:moveTo>
                  <a:lnTo>
                    <a:pt x="10" y="9"/>
                  </a:lnTo>
                  <a:lnTo>
                    <a:pt x="15" y="13"/>
                  </a:lnTo>
                  <a:lnTo>
                    <a:pt x="10" y="15"/>
                  </a:lnTo>
                  <a:lnTo>
                    <a:pt x="8" y="11"/>
                  </a:lnTo>
                  <a:lnTo>
                    <a:pt x="6" y="15"/>
                  </a:lnTo>
                  <a:lnTo>
                    <a:pt x="2" y="13"/>
                  </a:lnTo>
                  <a:lnTo>
                    <a:pt x="6" y="9"/>
                  </a:lnTo>
                  <a:lnTo>
                    <a:pt x="0" y="7"/>
                  </a:lnTo>
                  <a:lnTo>
                    <a:pt x="2" y="3"/>
                  </a:lnTo>
                  <a:lnTo>
                    <a:pt x="6" y="5"/>
                  </a:lnTo>
                  <a:lnTo>
                    <a:pt x="6" y="0"/>
                  </a:lnTo>
                  <a:lnTo>
                    <a:pt x="10" y="0"/>
                  </a:lnTo>
                  <a:lnTo>
                    <a:pt x="10" y="5"/>
                  </a:lnTo>
                  <a:lnTo>
                    <a:pt x="15" y="3"/>
                  </a:lnTo>
                  <a:lnTo>
                    <a:pt x="17" y="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653" name="China North"/>
          <p:cNvGrpSpPr/>
          <p:nvPr/>
        </p:nvGrpSpPr>
        <p:grpSpPr>
          <a:xfrm>
            <a:off x="7749277" y="2023395"/>
            <a:ext cx="949423" cy="231658"/>
            <a:chOff x="7928212" y="1906394"/>
            <a:chExt cx="1054915" cy="257397"/>
          </a:xfrm>
        </p:grpSpPr>
        <p:sp>
          <p:nvSpPr>
            <p:cNvPr id="654" name="Rectangle 30"/>
            <p:cNvSpPr>
              <a:spLocks noChangeArrowheads="1"/>
            </p:cNvSpPr>
            <p:nvPr/>
          </p:nvSpPr>
          <p:spPr bwMode="auto">
            <a:xfrm>
              <a:off x="7928212" y="1906394"/>
              <a:ext cx="1054915" cy="257397"/>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55" name="Freeform 269"/>
            <p:cNvSpPr>
              <a:spLocks/>
            </p:cNvSpPr>
            <p:nvPr/>
          </p:nvSpPr>
          <p:spPr bwMode="auto">
            <a:xfrm>
              <a:off x="8023264" y="2004561"/>
              <a:ext cx="62329" cy="84143"/>
            </a:xfrm>
            <a:custGeom>
              <a:avLst/>
              <a:gdLst>
                <a:gd name="T0" fmla="*/ 19 w 19"/>
                <a:gd name="T1" fmla="*/ 24 h 26"/>
                <a:gd name="T2" fmla="*/ 12 w 19"/>
                <a:gd name="T3" fmla="*/ 26 h 26"/>
                <a:gd name="T4" fmla="*/ 3 w 19"/>
                <a:gd name="T5" fmla="*/ 22 h 26"/>
                <a:gd name="T6" fmla="*/ 0 w 19"/>
                <a:gd name="T7" fmla="*/ 13 h 26"/>
                <a:gd name="T8" fmla="*/ 3 w 19"/>
                <a:gd name="T9" fmla="*/ 3 h 26"/>
                <a:gd name="T10" fmla="*/ 13 w 19"/>
                <a:gd name="T11" fmla="*/ 0 h 26"/>
                <a:gd name="T12" fmla="*/ 19 w 19"/>
                <a:gd name="T13" fmla="*/ 1 h 26"/>
                <a:gd name="T14" fmla="*/ 19 w 19"/>
                <a:gd name="T15" fmla="*/ 6 h 26"/>
                <a:gd name="T16" fmla="*/ 14 w 19"/>
                <a:gd name="T17" fmla="*/ 5 h 26"/>
                <a:gd name="T18" fmla="*/ 8 w 19"/>
                <a:gd name="T19" fmla="*/ 7 h 26"/>
                <a:gd name="T20" fmla="*/ 6 w 19"/>
                <a:gd name="T21" fmla="*/ 13 h 26"/>
                <a:gd name="T22" fmla="*/ 8 w 19"/>
                <a:gd name="T23" fmla="*/ 19 h 26"/>
                <a:gd name="T24" fmla="*/ 13 w 19"/>
                <a:gd name="T25" fmla="*/ 21 h 26"/>
                <a:gd name="T26" fmla="*/ 19 w 19"/>
                <a:gd name="T27" fmla="*/ 19 h 26"/>
                <a:gd name="T28" fmla="*/ 19 w 19"/>
                <a:gd name="T2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6">
                  <a:moveTo>
                    <a:pt x="19" y="24"/>
                  </a:moveTo>
                  <a:cubicBezTo>
                    <a:pt x="18" y="25"/>
                    <a:pt x="15" y="26"/>
                    <a:pt x="12" y="26"/>
                  </a:cubicBezTo>
                  <a:cubicBezTo>
                    <a:pt x="8" y="26"/>
                    <a:pt x="5" y="25"/>
                    <a:pt x="3" y="22"/>
                  </a:cubicBezTo>
                  <a:cubicBezTo>
                    <a:pt x="1" y="20"/>
                    <a:pt x="0" y="17"/>
                    <a:pt x="0" y="13"/>
                  </a:cubicBezTo>
                  <a:cubicBezTo>
                    <a:pt x="0" y="9"/>
                    <a:pt x="1" y="6"/>
                    <a:pt x="3" y="3"/>
                  </a:cubicBezTo>
                  <a:cubicBezTo>
                    <a:pt x="6" y="1"/>
                    <a:pt x="9" y="0"/>
                    <a:pt x="13" y="0"/>
                  </a:cubicBezTo>
                  <a:cubicBezTo>
                    <a:pt x="16" y="0"/>
                    <a:pt x="18" y="0"/>
                    <a:pt x="19" y="1"/>
                  </a:cubicBezTo>
                  <a:cubicBezTo>
                    <a:pt x="19" y="6"/>
                    <a:pt x="19" y="6"/>
                    <a:pt x="19" y="6"/>
                  </a:cubicBezTo>
                  <a:cubicBezTo>
                    <a:pt x="18" y="5"/>
                    <a:pt x="16" y="5"/>
                    <a:pt x="14" y="5"/>
                  </a:cubicBezTo>
                  <a:cubicBezTo>
                    <a:pt x="11" y="5"/>
                    <a:pt x="9" y="5"/>
                    <a:pt x="8" y="7"/>
                  </a:cubicBezTo>
                  <a:cubicBezTo>
                    <a:pt x="6" y="8"/>
                    <a:pt x="6" y="10"/>
                    <a:pt x="6" y="13"/>
                  </a:cubicBezTo>
                  <a:cubicBezTo>
                    <a:pt x="6" y="15"/>
                    <a:pt x="6" y="17"/>
                    <a:pt x="8" y="19"/>
                  </a:cubicBezTo>
                  <a:cubicBezTo>
                    <a:pt x="9" y="20"/>
                    <a:pt x="11" y="21"/>
                    <a:pt x="13" y="21"/>
                  </a:cubicBezTo>
                  <a:cubicBezTo>
                    <a:pt x="15" y="21"/>
                    <a:pt x="18" y="20"/>
                    <a:pt x="19" y="19"/>
                  </a:cubicBezTo>
                  <a:lnTo>
                    <a:pt x="19"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56" name="Freeform 270"/>
            <p:cNvSpPr>
              <a:spLocks/>
            </p:cNvSpPr>
            <p:nvPr/>
          </p:nvSpPr>
          <p:spPr bwMode="auto">
            <a:xfrm>
              <a:off x="8101175" y="2004561"/>
              <a:ext cx="71678" cy="81026"/>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57" name="Rectangle 271"/>
            <p:cNvSpPr>
              <a:spLocks noChangeArrowheads="1"/>
            </p:cNvSpPr>
            <p:nvPr/>
          </p:nvSpPr>
          <p:spPr bwMode="auto">
            <a:xfrm>
              <a:off x="8193110" y="2004561"/>
              <a:ext cx="20257" cy="810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58" name="Freeform 272"/>
            <p:cNvSpPr>
              <a:spLocks/>
            </p:cNvSpPr>
            <p:nvPr/>
          </p:nvSpPr>
          <p:spPr bwMode="auto">
            <a:xfrm>
              <a:off x="8232065" y="2004561"/>
              <a:ext cx="74795" cy="81026"/>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6" y="7"/>
                  </a:cubicBezTo>
                  <a:cubicBezTo>
                    <a:pt x="6" y="7"/>
                    <a:pt x="6" y="7"/>
                    <a:pt x="6" y="7"/>
                  </a:cubicBezTo>
                  <a:cubicBezTo>
                    <a:pt x="6" y="8"/>
                    <a:pt x="6" y="10"/>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59" name="Freeform 273"/>
            <p:cNvSpPr>
              <a:spLocks noEditPoints="1"/>
            </p:cNvSpPr>
            <p:nvPr/>
          </p:nvSpPr>
          <p:spPr bwMode="auto">
            <a:xfrm>
              <a:off x="8320884" y="2004561"/>
              <a:ext cx="81027"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60" name="Freeform 274"/>
            <p:cNvSpPr>
              <a:spLocks/>
            </p:cNvSpPr>
            <p:nvPr/>
          </p:nvSpPr>
          <p:spPr bwMode="auto">
            <a:xfrm>
              <a:off x="8447100" y="2004561"/>
              <a:ext cx="73236"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61" name="Freeform 275"/>
            <p:cNvSpPr>
              <a:spLocks noEditPoints="1"/>
            </p:cNvSpPr>
            <p:nvPr/>
          </p:nvSpPr>
          <p:spPr bwMode="auto">
            <a:xfrm>
              <a:off x="8535918" y="2004561"/>
              <a:ext cx="81027" cy="84143"/>
            </a:xfrm>
            <a:custGeom>
              <a:avLst/>
              <a:gdLst>
                <a:gd name="T0" fmla="*/ 12 w 25"/>
                <a:gd name="T1" fmla="*/ 26 h 26"/>
                <a:gd name="T2" fmla="*/ 3 w 25"/>
                <a:gd name="T3" fmla="*/ 22 h 26"/>
                <a:gd name="T4" fmla="*/ 0 w 25"/>
                <a:gd name="T5" fmla="*/ 13 h 26"/>
                <a:gd name="T6" fmla="*/ 4 w 25"/>
                <a:gd name="T7" fmla="*/ 3 h 26"/>
                <a:gd name="T8" fmla="*/ 13 w 25"/>
                <a:gd name="T9" fmla="*/ 0 h 26"/>
                <a:gd name="T10" fmla="*/ 21 w 25"/>
                <a:gd name="T11" fmla="*/ 3 h 26"/>
                <a:gd name="T12" fmla="*/ 25 w 25"/>
                <a:gd name="T13" fmla="*/ 12 h 26"/>
                <a:gd name="T14" fmla="*/ 21 w 25"/>
                <a:gd name="T15" fmla="*/ 22 h 26"/>
                <a:gd name="T16" fmla="*/ 12 w 25"/>
                <a:gd name="T17" fmla="*/ 26 h 26"/>
                <a:gd name="T18" fmla="*/ 13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2"/>
                  </a:cubicBezTo>
                  <a:cubicBezTo>
                    <a:pt x="1" y="20"/>
                    <a:pt x="0" y="17"/>
                    <a:pt x="0" y="13"/>
                  </a:cubicBezTo>
                  <a:cubicBezTo>
                    <a:pt x="0" y="9"/>
                    <a:pt x="1" y="6"/>
                    <a:pt x="4" y="3"/>
                  </a:cubicBezTo>
                  <a:cubicBezTo>
                    <a:pt x="6" y="1"/>
                    <a:pt x="9" y="0"/>
                    <a:pt x="13" y="0"/>
                  </a:cubicBezTo>
                  <a:cubicBezTo>
                    <a:pt x="16" y="0"/>
                    <a:pt x="19" y="1"/>
                    <a:pt x="21" y="3"/>
                  </a:cubicBezTo>
                  <a:cubicBezTo>
                    <a:pt x="24" y="6"/>
                    <a:pt x="25" y="9"/>
                    <a:pt x="25" y="12"/>
                  </a:cubicBezTo>
                  <a:cubicBezTo>
                    <a:pt x="25" y="16"/>
                    <a:pt x="24" y="20"/>
                    <a:pt x="21" y="22"/>
                  </a:cubicBezTo>
                  <a:cubicBezTo>
                    <a:pt x="19" y="24"/>
                    <a:pt x="16" y="26"/>
                    <a:pt x="12" y="26"/>
                  </a:cubicBezTo>
                  <a:close/>
                  <a:moveTo>
                    <a:pt x="13" y="5"/>
                  </a:moveTo>
                  <a:cubicBezTo>
                    <a:pt x="11" y="5"/>
                    <a:pt x="9" y="5"/>
                    <a:pt x="8" y="7"/>
                  </a:cubicBezTo>
                  <a:cubicBezTo>
                    <a:pt x="7" y="8"/>
                    <a:pt x="6" y="10"/>
                    <a:pt x="6" y="13"/>
                  </a:cubicBezTo>
                  <a:cubicBezTo>
                    <a:pt x="6" y="15"/>
                    <a:pt x="7" y="17"/>
                    <a:pt x="8" y="19"/>
                  </a:cubicBezTo>
                  <a:cubicBezTo>
                    <a:pt x="9" y="20"/>
                    <a:pt x="11" y="21"/>
                    <a:pt x="12" y="21"/>
                  </a:cubicBezTo>
                  <a:cubicBezTo>
                    <a:pt x="14" y="21"/>
                    <a:pt x="16" y="20"/>
                    <a:pt x="17" y="19"/>
                  </a:cubicBezTo>
                  <a:cubicBezTo>
                    <a:pt x="18" y="17"/>
                    <a:pt x="19" y="15"/>
                    <a:pt x="19" y="13"/>
                  </a:cubicBezTo>
                  <a:cubicBezTo>
                    <a:pt x="19" y="10"/>
                    <a:pt x="18" y="8"/>
                    <a:pt x="17" y="7"/>
                  </a:cubicBezTo>
                  <a:cubicBezTo>
                    <a:pt x="16" y="5"/>
                    <a:pt x="14"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62" name="Freeform 276"/>
            <p:cNvSpPr>
              <a:spLocks noEditPoints="1"/>
            </p:cNvSpPr>
            <p:nvPr/>
          </p:nvSpPr>
          <p:spPr bwMode="auto">
            <a:xfrm>
              <a:off x="8630970" y="2004561"/>
              <a:ext cx="71678" cy="81026"/>
            </a:xfrm>
            <a:custGeom>
              <a:avLst/>
              <a:gdLst>
                <a:gd name="T0" fmla="*/ 22 w 22"/>
                <a:gd name="T1" fmla="*/ 25 h 25"/>
                <a:gd name="T2" fmla="*/ 15 w 22"/>
                <a:gd name="T3" fmla="*/ 25 h 25"/>
                <a:gd name="T4" fmla="*/ 11 w 22"/>
                <a:gd name="T5" fmla="*/ 19 h 25"/>
                <a:gd name="T6" fmla="*/ 10 w 22"/>
                <a:gd name="T7" fmla="*/ 17 h 25"/>
                <a:gd name="T8" fmla="*/ 10 w 22"/>
                <a:gd name="T9" fmla="*/ 16 h 25"/>
                <a:gd name="T10" fmla="*/ 9 w 22"/>
                <a:gd name="T11" fmla="*/ 16 h 25"/>
                <a:gd name="T12" fmla="*/ 8 w 22"/>
                <a:gd name="T13" fmla="*/ 16 h 25"/>
                <a:gd name="T14" fmla="*/ 6 w 22"/>
                <a:gd name="T15" fmla="*/ 16 h 25"/>
                <a:gd name="T16" fmla="*/ 6 w 22"/>
                <a:gd name="T17" fmla="*/ 25 h 25"/>
                <a:gd name="T18" fmla="*/ 0 w 22"/>
                <a:gd name="T19" fmla="*/ 25 h 25"/>
                <a:gd name="T20" fmla="*/ 0 w 22"/>
                <a:gd name="T21" fmla="*/ 0 h 25"/>
                <a:gd name="T22" fmla="*/ 9 w 22"/>
                <a:gd name="T23" fmla="*/ 0 h 25"/>
                <a:gd name="T24" fmla="*/ 19 w 22"/>
                <a:gd name="T25" fmla="*/ 7 h 25"/>
                <a:gd name="T26" fmla="*/ 18 w 22"/>
                <a:gd name="T27" fmla="*/ 9 h 25"/>
                <a:gd name="T28" fmla="*/ 17 w 22"/>
                <a:gd name="T29" fmla="*/ 11 h 25"/>
                <a:gd name="T30" fmla="*/ 15 w 22"/>
                <a:gd name="T31" fmla="*/ 13 h 25"/>
                <a:gd name="T32" fmla="*/ 13 w 22"/>
                <a:gd name="T33" fmla="*/ 14 h 25"/>
                <a:gd name="T34" fmla="*/ 13 w 22"/>
                <a:gd name="T35" fmla="*/ 14 h 25"/>
                <a:gd name="T36" fmla="*/ 14 w 22"/>
                <a:gd name="T37" fmla="*/ 15 h 25"/>
                <a:gd name="T38" fmla="*/ 15 w 22"/>
                <a:gd name="T39" fmla="*/ 15 h 25"/>
                <a:gd name="T40" fmla="*/ 16 w 22"/>
                <a:gd name="T41" fmla="*/ 17 h 25"/>
                <a:gd name="T42" fmla="*/ 17 w 22"/>
                <a:gd name="T43" fmla="*/ 18 h 25"/>
                <a:gd name="T44" fmla="*/ 22 w 22"/>
                <a:gd name="T45" fmla="*/ 25 h 25"/>
                <a:gd name="T46" fmla="*/ 6 w 22"/>
                <a:gd name="T47" fmla="*/ 4 h 25"/>
                <a:gd name="T48" fmla="*/ 6 w 22"/>
                <a:gd name="T49" fmla="*/ 11 h 25"/>
                <a:gd name="T50" fmla="*/ 9 w 22"/>
                <a:gd name="T51" fmla="*/ 11 h 25"/>
                <a:gd name="T52" fmla="*/ 12 w 22"/>
                <a:gd name="T53" fmla="*/ 10 h 25"/>
                <a:gd name="T54" fmla="*/ 13 w 22"/>
                <a:gd name="T55" fmla="*/ 8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9"/>
                    <a:pt x="11" y="19"/>
                    <a:pt x="11" y="19"/>
                  </a:cubicBezTo>
                  <a:cubicBezTo>
                    <a:pt x="11" y="18"/>
                    <a:pt x="11" y="18"/>
                    <a:pt x="10" y="17"/>
                  </a:cubicBezTo>
                  <a:cubicBezTo>
                    <a:pt x="10" y="17"/>
                    <a:pt x="10" y="17"/>
                    <a:pt x="10" y="16"/>
                  </a:cubicBezTo>
                  <a:cubicBezTo>
                    <a:pt x="9" y="16"/>
                    <a:pt x="9" y="16"/>
                    <a:pt x="9"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6" y="0"/>
                    <a:pt x="19" y="2"/>
                    <a:pt x="19" y="7"/>
                  </a:cubicBezTo>
                  <a:cubicBezTo>
                    <a:pt x="19" y="8"/>
                    <a:pt x="19" y="9"/>
                    <a:pt x="18" y="9"/>
                  </a:cubicBezTo>
                  <a:cubicBezTo>
                    <a:pt x="18" y="10"/>
                    <a:pt x="18" y="11"/>
                    <a:pt x="17" y="11"/>
                  </a:cubicBezTo>
                  <a:cubicBezTo>
                    <a:pt x="17" y="12"/>
                    <a:pt x="16" y="12"/>
                    <a:pt x="15" y="13"/>
                  </a:cubicBezTo>
                  <a:cubicBezTo>
                    <a:pt x="15"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7" y="17"/>
                    <a:pt x="17" y="18"/>
                  </a:cubicBezTo>
                  <a:lnTo>
                    <a:pt x="22" y="25"/>
                  </a:lnTo>
                  <a:close/>
                  <a:moveTo>
                    <a:pt x="6" y="4"/>
                  </a:moveTo>
                  <a:cubicBezTo>
                    <a:pt x="6" y="11"/>
                    <a:pt x="6" y="11"/>
                    <a:pt x="6" y="11"/>
                  </a:cubicBezTo>
                  <a:cubicBezTo>
                    <a:pt x="9" y="11"/>
                    <a:pt x="9" y="11"/>
                    <a:pt x="9" y="11"/>
                  </a:cubicBezTo>
                  <a:cubicBezTo>
                    <a:pt x="10" y="11"/>
                    <a:pt x="11" y="11"/>
                    <a:pt x="12" y="10"/>
                  </a:cubicBezTo>
                  <a:cubicBezTo>
                    <a:pt x="12" y="10"/>
                    <a:pt x="13" y="9"/>
                    <a:pt x="13" y="8"/>
                  </a:cubicBezTo>
                  <a:cubicBezTo>
                    <a:pt x="13" y="5"/>
                    <a:pt x="11" y="4"/>
                    <a:pt x="9"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63" name="Freeform 277"/>
            <p:cNvSpPr>
              <a:spLocks/>
            </p:cNvSpPr>
            <p:nvPr/>
          </p:nvSpPr>
          <p:spPr bwMode="auto">
            <a:xfrm>
              <a:off x="8699531" y="2004561"/>
              <a:ext cx="68562" cy="81026"/>
            </a:xfrm>
            <a:custGeom>
              <a:avLst/>
              <a:gdLst>
                <a:gd name="T0" fmla="*/ 44 w 44"/>
                <a:gd name="T1" fmla="*/ 10 h 52"/>
                <a:gd name="T2" fmla="*/ 27 w 44"/>
                <a:gd name="T3" fmla="*/ 10 h 52"/>
                <a:gd name="T4" fmla="*/ 27 w 44"/>
                <a:gd name="T5" fmla="*/ 52 h 52"/>
                <a:gd name="T6" fmla="*/ 17 w 44"/>
                <a:gd name="T7" fmla="*/ 52 h 52"/>
                <a:gd name="T8" fmla="*/ 17 w 44"/>
                <a:gd name="T9" fmla="*/ 10 h 52"/>
                <a:gd name="T10" fmla="*/ 0 w 44"/>
                <a:gd name="T11" fmla="*/ 10 h 52"/>
                <a:gd name="T12" fmla="*/ 0 w 44"/>
                <a:gd name="T13" fmla="*/ 0 h 52"/>
                <a:gd name="T14" fmla="*/ 44 w 44"/>
                <a:gd name="T15" fmla="*/ 0 h 52"/>
                <a:gd name="T16" fmla="*/ 44 w 44"/>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2">
                  <a:moveTo>
                    <a:pt x="44" y="10"/>
                  </a:moveTo>
                  <a:lnTo>
                    <a:pt x="27" y="10"/>
                  </a:lnTo>
                  <a:lnTo>
                    <a:pt x="27" y="52"/>
                  </a:lnTo>
                  <a:lnTo>
                    <a:pt x="17" y="52"/>
                  </a:lnTo>
                  <a:lnTo>
                    <a:pt x="17" y="10"/>
                  </a:lnTo>
                  <a:lnTo>
                    <a:pt x="0" y="10"/>
                  </a:lnTo>
                  <a:lnTo>
                    <a:pt x="0" y="0"/>
                  </a:lnTo>
                  <a:lnTo>
                    <a:pt x="44" y="0"/>
                  </a:lnTo>
                  <a:lnTo>
                    <a:pt x="44"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64" name="Freeform 278"/>
            <p:cNvSpPr>
              <a:spLocks/>
            </p:cNvSpPr>
            <p:nvPr/>
          </p:nvSpPr>
          <p:spPr bwMode="auto">
            <a:xfrm>
              <a:off x="8777442" y="2004561"/>
              <a:ext cx="71678" cy="81026"/>
            </a:xfrm>
            <a:custGeom>
              <a:avLst/>
              <a:gdLst>
                <a:gd name="T0" fmla="*/ 46 w 46"/>
                <a:gd name="T1" fmla="*/ 52 h 52"/>
                <a:gd name="T2" fmla="*/ 36 w 46"/>
                <a:gd name="T3" fmla="*/ 52 h 52"/>
                <a:gd name="T4" fmla="*/ 36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6 w 46"/>
                <a:gd name="T19" fmla="*/ 21 h 52"/>
                <a:gd name="T20" fmla="*/ 36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6" y="52"/>
                  </a:lnTo>
                  <a:lnTo>
                    <a:pt x="36" y="31"/>
                  </a:lnTo>
                  <a:lnTo>
                    <a:pt x="13" y="31"/>
                  </a:lnTo>
                  <a:lnTo>
                    <a:pt x="13" y="52"/>
                  </a:lnTo>
                  <a:lnTo>
                    <a:pt x="0" y="52"/>
                  </a:lnTo>
                  <a:lnTo>
                    <a:pt x="0" y="0"/>
                  </a:lnTo>
                  <a:lnTo>
                    <a:pt x="13" y="0"/>
                  </a:lnTo>
                  <a:lnTo>
                    <a:pt x="13" y="21"/>
                  </a:lnTo>
                  <a:lnTo>
                    <a:pt x="36" y="21"/>
                  </a:lnTo>
                  <a:lnTo>
                    <a:pt x="36" y="0"/>
                  </a:lnTo>
                  <a:lnTo>
                    <a:pt x="46" y="0"/>
                  </a:lnTo>
                  <a:lnTo>
                    <a:pt x="46"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65" name="Freeform 279"/>
            <p:cNvSpPr>
              <a:spLocks/>
            </p:cNvSpPr>
            <p:nvPr/>
          </p:nvSpPr>
          <p:spPr bwMode="auto">
            <a:xfrm>
              <a:off x="8863144" y="2001444"/>
              <a:ext cx="28048" cy="21815"/>
            </a:xfrm>
            <a:custGeom>
              <a:avLst/>
              <a:gdLst>
                <a:gd name="T0" fmla="*/ 18 w 18"/>
                <a:gd name="T1" fmla="*/ 6 h 14"/>
                <a:gd name="T2" fmla="*/ 12 w 18"/>
                <a:gd name="T3" fmla="*/ 8 h 14"/>
                <a:gd name="T4" fmla="*/ 16 w 18"/>
                <a:gd name="T5" fmla="*/ 12 h 14"/>
                <a:gd name="T6" fmla="*/ 12 w 18"/>
                <a:gd name="T7" fmla="*/ 14 h 14"/>
                <a:gd name="T8" fmla="*/ 8 w 18"/>
                <a:gd name="T9" fmla="*/ 10 h 14"/>
                <a:gd name="T10" fmla="*/ 6 w 18"/>
                <a:gd name="T11" fmla="*/ 14 h 14"/>
                <a:gd name="T12" fmla="*/ 2 w 18"/>
                <a:gd name="T13" fmla="*/ 12 h 14"/>
                <a:gd name="T14" fmla="*/ 6 w 18"/>
                <a:gd name="T15" fmla="*/ 8 h 14"/>
                <a:gd name="T16" fmla="*/ 0 w 18"/>
                <a:gd name="T17" fmla="*/ 6 h 14"/>
                <a:gd name="T18" fmla="*/ 2 w 18"/>
                <a:gd name="T19" fmla="*/ 2 h 14"/>
                <a:gd name="T20" fmla="*/ 8 w 18"/>
                <a:gd name="T21" fmla="*/ 6 h 14"/>
                <a:gd name="T22" fmla="*/ 6 w 18"/>
                <a:gd name="T23" fmla="*/ 0 h 14"/>
                <a:gd name="T24" fmla="*/ 12 w 18"/>
                <a:gd name="T25" fmla="*/ 0 h 14"/>
                <a:gd name="T26" fmla="*/ 10 w 18"/>
                <a:gd name="T27" fmla="*/ 6 h 14"/>
                <a:gd name="T28" fmla="*/ 16 w 18"/>
                <a:gd name="T29" fmla="*/ 2 h 14"/>
                <a:gd name="T30" fmla="*/ 18 w 18"/>
                <a:gd name="T3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4">
                  <a:moveTo>
                    <a:pt x="18" y="6"/>
                  </a:moveTo>
                  <a:lnTo>
                    <a:pt x="12" y="8"/>
                  </a:lnTo>
                  <a:lnTo>
                    <a:pt x="16" y="12"/>
                  </a:lnTo>
                  <a:lnTo>
                    <a:pt x="12" y="14"/>
                  </a:lnTo>
                  <a:lnTo>
                    <a:pt x="8" y="10"/>
                  </a:lnTo>
                  <a:lnTo>
                    <a:pt x="6" y="14"/>
                  </a:lnTo>
                  <a:lnTo>
                    <a:pt x="2" y="12"/>
                  </a:lnTo>
                  <a:lnTo>
                    <a:pt x="6" y="8"/>
                  </a:lnTo>
                  <a:lnTo>
                    <a:pt x="0" y="6"/>
                  </a:lnTo>
                  <a:lnTo>
                    <a:pt x="2" y="2"/>
                  </a:lnTo>
                  <a:lnTo>
                    <a:pt x="8" y="6"/>
                  </a:lnTo>
                  <a:lnTo>
                    <a:pt x="6" y="0"/>
                  </a:lnTo>
                  <a:lnTo>
                    <a:pt x="12" y="0"/>
                  </a:lnTo>
                  <a:lnTo>
                    <a:pt x="10" y="6"/>
                  </a:lnTo>
                  <a:lnTo>
                    <a:pt x="16" y="2"/>
                  </a:lnTo>
                  <a:lnTo>
                    <a:pt x="18"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673" name="India East"/>
          <p:cNvGrpSpPr/>
          <p:nvPr/>
        </p:nvGrpSpPr>
        <p:grpSpPr>
          <a:xfrm>
            <a:off x="7202264" y="2746707"/>
            <a:ext cx="757295" cy="237582"/>
            <a:chOff x="7325181" y="2729125"/>
            <a:chExt cx="841439" cy="263980"/>
          </a:xfrm>
        </p:grpSpPr>
        <p:sp>
          <p:nvSpPr>
            <p:cNvPr id="674" name="Rectangle 28"/>
            <p:cNvSpPr>
              <a:spLocks noChangeArrowheads="1"/>
            </p:cNvSpPr>
            <p:nvPr/>
          </p:nvSpPr>
          <p:spPr bwMode="auto">
            <a:xfrm>
              <a:off x="7325181" y="2729125"/>
              <a:ext cx="841439" cy="263980"/>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75" name="Rectangle 287"/>
            <p:cNvSpPr>
              <a:spLocks noChangeArrowheads="1"/>
            </p:cNvSpPr>
            <p:nvPr/>
          </p:nvSpPr>
          <p:spPr bwMode="auto">
            <a:xfrm>
              <a:off x="7418674" y="2827291"/>
              <a:ext cx="20257" cy="810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76" name="Freeform 288"/>
            <p:cNvSpPr>
              <a:spLocks/>
            </p:cNvSpPr>
            <p:nvPr/>
          </p:nvSpPr>
          <p:spPr bwMode="auto">
            <a:xfrm>
              <a:off x="7457630" y="2827291"/>
              <a:ext cx="73236"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7"/>
                    <a:pt x="17" y="15"/>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77" name="Freeform 289"/>
            <p:cNvSpPr>
              <a:spLocks noEditPoints="1"/>
            </p:cNvSpPr>
            <p:nvPr/>
          </p:nvSpPr>
          <p:spPr bwMode="auto">
            <a:xfrm>
              <a:off x="7552681" y="2827291"/>
              <a:ext cx="71678" cy="81026"/>
            </a:xfrm>
            <a:custGeom>
              <a:avLst/>
              <a:gdLst>
                <a:gd name="T0" fmla="*/ 0 w 22"/>
                <a:gd name="T1" fmla="*/ 25 h 25"/>
                <a:gd name="T2" fmla="*/ 0 w 22"/>
                <a:gd name="T3" fmla="*/ 0 h 25"/>
                <a:gd name="T4" fmla="*/ 9 w 22"/>
                <a:gd name="T5" fmla="*/ 0 h 25"/>
                <a:gd name="T6" fmla="*/ 22 w 22"/>
                <a:gd name="T7" fmla="*/ 12 h 25"/>
                <a:gd name="T8" fmla="*/ 18 w 22"/>
                <a:gd name="T9" fmla="*/ 21 h 25"/>
                <a:gd name="T10" fmla="*/ 9 w 22"/>
                <a:gd name="T11" fmla="*/ 25 h 25"/>
                <a:gd name="T12" fmla="*/ 0 w 22"/>
                <a:gd name="T13" fmla="*/ 25 h 25"/>
                <a:gd name="T14" fmla="*/ 5 w 22"/>
                <a:gd name="T15" fmla="*/ 4 h 25"/>
                <a:gd name="T16" fmla="*/ 5 w 22"/>
                <a:gd name="T17" fmla="*/ 20 h 25"/>
                <a:gd name="T18" fmla="*/ 8 w 22"/>
                <a:gd name="T19" fmla="*/ 20 h 25"/>
                <a:gd name="T20" fmla="*/ 14 w 22"/>
                <a:gd name="T21" fmla="*/ 18 h 25"/>
                <a:gd name="T22" fmla="*/ 16 w 22"/>
                <a:gd name="T23" fmla="*/ 12 h 25"/>
                <a:gd name="T24" fmla="*/ 14 w 22"/>
                <a:gd name="T25" fmla="*/ 6 h 25"/>
                <a:gd name="T26" fmla="*/ 8 w 22"/>
                <a:gd name="T27" fmla="*/ 4 h 25"/>
                <a:gd name="T28" fmla="*/ 5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8" y="21"/>
                  </a:cubicBezTo>
                  <a:cubicBezTo>
                    <a:pt x="16" y="24"/>
                    <a:pt x="13" y="25"/>
                    <a:pt x="9" y="25"/>
                  </a:cubicBezTo>
                  <a:lnTo>
                    <a:pt x="0" y="25"/>
                  </a:lnTo>
                  <a:close/>
                  <a:moveTo>
                    <a:pt x="5" y="4"/>
                  </a:moveTo>
                  <a:cubicBezTo>
                    <a:pt x="5" y="20"/>
                    <a:pt x="5" y="20"/>
                    <a:pt x="5" y="20"/>
                  </a:cubicBezTo>
                  <a:cubicBezTo>
                    <a:pt x="8" y="20"/>
                    <a:pt x="8" y="20"/>
                    <a:pt x="8" y="20"/>
                  </a:cubicBezTo>
                  <a:cubicBezTo>
                    <a:pt x="11" y="20"/>
                    <a:pt x="13" y="20"/>
                    <a:pt x="14" y="18"/>
                  </a:cubicBezTo>
                  <a:cubicBezTo>
                    <a:pt x="15" y="17"/>
                    <a:pt x="16" y="15"/>
                    <a:pt x="16" y="12"/>
                  </a:cubicBezTo>
                  <a:cubicBezTo>
                    <a:pt x="16" y="10"/>
                    <a:pt x="15" y="8"/>
                    <a:pt x="14" y="6"/>
                  </a:cubicBezTo>
                  <a:cubicBezTo>
                    <a:pt x="13" y="5"/>
                    <a:pt x="11" y="4"/>
                    <a:pt x="8" y="4"/>
                  </a:cubicBezTo>
                  <a:lnTo>
                    <a:pt x="5"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78" name="Rectangle 290"/>
            <p:cNvSpPr>
              <a:spLocks noChangeArrowheads="1"/>
            </p:cNvSpPr>
            <p:nvPr/>
          </p:nvSpPr>
          <p:spPr bwMode="auto">
            <a:xfrm>
              <a:off x="7641500" y="2827291"/>
              <a:ext cx="18699" cy="810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79" name="Freeform 291"/>
            <p:cNvSpPr>
              <a:spLocks noEditPoints="1"/>
            </p:cNvSpPr>
            <p:nvPr/>
          </p:nvSpPr>
          <p:spPr bwMode="auto">
            <a:xfrm>
              <a:off x="7671106" y="2827291"/>
              <a:ext cx="81027" cy="81026"/>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2" y="4"/>
                    <a:pt x="12" y="4"/>
                    <a:pt x="12" y="4"/>
                  </a:cubicBezTo>
                  <a:cubicBezTo>
                    <a:pt x="12" y="5"/>
                    <a:pt x="12" y="6"/>
                    <a:pt x="12" y="6"/>
                  </a:cubicBezTo>
                  <a:cubicBezTo>
                    <a:pt x="9" y="15"/>
                    <a:pt x="9" y="15"/>
                    <a:pt x="9"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80" name="Freeform 292"/>
            <p:cNvSpPr>
              <a:spLocks/>
            </p:cNvSpPr>
            <p:nvPr/>
          </p:nvSpPr>
          <p:spPr bwMode="auto">
            <a:xfrm>
              <a:off x="7797322" y="2827291"/>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8 h 52"/>
                <a:gd name="T10" fmla="*/ 13 w 32"/>
                <a:gd name="T11" fmla="*/ 8 h 52"/>
                <a:gd name="T12" fmla="*/ 13 w 32"/>
                <a:gd name="T13" fmla="*/ 21 h 52"/>
                <a:gd name="T14" fmla="*/ 30 w 32"/>
                <a:gd name="T15" fmla="*/ 21 h 52"/>
                <a:gd name="T16" fmla="*/ 30 w 32"/>
                <a:gd name="T17" fmla="*/ 31 h 52"/>
                <a:gd name="T18" fmla="*/ 13 w 32"/>
                <a:gd name="T19" fmla="*/ 31 h 52"/>
                <a:gd name="T20" fmla="*/ 13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8"/>
                  </a:lnTo>
                  <a:lnTo>
                    <a:pt x="13" y="8"/>
                  </a:lnTo>
                  <a:lnTo>
                    <a:pt x="13" y="21"/>
                  </a:lnTo>
                  <a:lnTo>
                    <a:pt x="30" y="21"/>
                  </a:lnTo>
                  <a:lnTo>
                    <a:pt x="30" y="31"/>
                  </a:lnTo>
                  <a:lnTo>
                    <a:pt x="13" y="31"/>
                  </a:lnTo>
                  <a:lnTo>
                    <a:pt x="13" y="42"/>
                  </a:lnTo>
                  <a:lnTo>
                    <a:pt x="32" y="42"/>
                  </a:lnTo>
                  <a:lnTo>
                    <a:pt x="3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81" name="Freeform 293"/>
            <p:cNvSpPr>
              <a:spLocks noEditPoints="1"/>
            </p:cNvSpPr>
            <p:nvPr/>
          </p:nvSpPr>
          <p:spPr bwMode="auto">
            <a:xfrm>
              <a:off x="7856534" y="2827291"/>
              <a:ext cx="77911" cy="81026"/>
            </a:xfrm>
            <a:custGeom>
              <a:avLst/>
              <a:gdLst>
                <a:gd name="T0" fmla="*/ 24 w 24"/>
                <a:gd name="T1" fmla="*/ 25 h 25"/>
                <a:gd name="T2" fmla="*/ 18 w 24"/>
                <a:gd name="T3" fmla="*/ 25 h 25"/>
                <a:gd name="T4" fmla="*/ 17 w 24"/>
                <a:gd name="T5" fmla="*/ 19 h 25"/>
                <a:gd name="T6" fmla="*/ 8 w 24"/>
                <a:gd name="T7" fmla="*/ 19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6"/>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82" name="Freeform 294"/>
            <p:cNvSpPr>
              <a:spLocks/>
            </p:cNvSpPr>
            <p:nvPr/>
          </p:nvSpPr>
          <p:spPr bwMode="auto">
            <a:xfrm>
              <a:off x="7945353" y="2824175"/>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6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3 h 26"/>
                <a:gd name="T68" fmla="*/ 15 w 17"/>
                <a:gd name="T69" fmla="*/ 14 h 26"/>
                <a:gd name="T70" fmla="*/ 17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0" y="11"/>
                    <a:pt x="0" y="9"/>
                    <a:pt x="0" y="8"/>
                  </a:cubicBezTo>
                  <a:cubicBezTo>
                    <a:pt x="0" y="7"/>
                    <a:pt x="0" y="5"/>
                    <a:pt x="1" y="4"/>
                  </a:cubicBezTo>
                  <a:cubicBezTo>
                    <a:pt x="1" y="3"/>
                    <a:pt x="2" y="3"/>
                    <a:pt x="3" y="2"/>
                  </a:cubicBezTo>
                  <a:cubicBezTo>
                    <a:pt x="4" y="2"/>
                    <a:pt x="5" y="1"/>
                    <a:pt x="6" y="1"/>
                  </a:cubicBezTo>
                  <a:cubicBezTo>
                    <a:pt x="7" y="0"/>
                    <a:pt x="8" y="0"/>
                    <a:pt x="10" y="0"/>
                  </a:cubicBezTo>
                  <a:cubicBezTo>
                    <a:pt x="11" y="0"/>
                    <a:pt x="12" y="0"/>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9" y="5"/>
                    <a:pt x="9" y="5"/>
                    <a:pt x="8" y="5"/>
                  </a:cubicBezTo>
                  <a:cubicBezTo>
                    <a:pt x="8" y="5"/>
                    <a:pt x="7" y="5"/>
                    <a:pt x="7" y="6"/>
                  </a:cubicBezTo>
                  <a:cubicBezTo>
                    <a:pt x="7" y="6"/>
                    <a:pt x="6" y="6"/>
                    <a:pt x="6" y="6"/>
                  </a:cubicBezTo>
                  <a:cubicBezTo>
                    <a:pt x="6" y="7"/>
                    <a:pt x="6" y="7"/>
                    <a:pt x="6" y="7"/>
                  </a:cubicBezTo>
                  <a:cubicBezTo>
                    <a:pt x="6" y="8"/>
                    <a:pt x="6" y="8"/>
                    <a:pt x="6" y="8"/>
                  </a:cubicBezTo>
                  <a:cubicBezTo>
                    <a:pt x="6" y="9"/>
                    <a:pt x="7" y="9"/>
                    <a:pt x="7" y="9"/>
                  </a:cubicBezTo>
                  <a:cubicBezTo>
                    <a:pt x="8" y="10"/>
                    <a:pt x="8" y="10"/>
                    <a:pt x="9" y="10"/>
                  </a:cubicBezTo>
                  <a:cubicBezTo>
                    <a:pt x="9" y="11"/>
                    <a:pt x="10" y="11"/>
                    <a:pt x="11" y="11"/>
                  </a:cubicBezTo>
                  <a:cubicBezTo>
                    <a:pt x="12" y="12"/>
                    <a:pt x="13" y="12"/>
                    <a:pt x="13" y="13"/>
                  </a:cubicBezTo>
                  <a:cubicBezTo>
                    <a:pt x="14" y="13"/>
                    <a:pt x="15" y="14"/>
                    <a:pt x="15" y="14"/>
                  </a:cubicBezTo>
                  <a:cubicBezTo>
                    <a:pt x="16" y="15"/>
                    <a:pt x="16" y="15"/>
                    <a:pt x="17"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83" name="Freeform 295"/>
            <p:cNvSpPr>
              <a:spLocks/>
            </p:cNvSpPr>
            <p:nvPr/>
          </p:nvSpPr>
          <p:spPr bwMode="auto">
            <a:xfrm>
              <a:off x="8010798" y="2827291"/>
              <a:ext cx="65445" cy="81026"/>
            </a:xfrm>
            <a:custGeom>
              <a:avLst/>
              <a:gdLst>
                <a:gd name="T0" fmla="*/ 42 w 42"/>
                <a:gd name="T1" fmla="*/ 8 h 52"/>
                <a:gd name="T2" fmla="*/ 25 w 42"/>
                <a:gd name="T3" fmla="*/ 8 h 52"/>
                <a:gd name="T4" fmla="*/ 25 w 42"/>
                <a:gd name="T5" fmla="*/ 52 h 52"/>
                <a:gd name="T6" fmla="*/ 14 w 42"/>
                <a:gd name="T7" fmla="*/ 52 h 52"/>
                <a:gd name="T8" fmla="*/ 14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5" y="8"/>
                  </a:lnTo>
                  <a:lnTo>
                    <a:pt x="25" y="52"/>
                  </a:lnTo>
                  <a:lnTo>
                    <a:pt x="14" y="52"/>
                  </a:lnTo>
                  <a:lnTo>
                    <a:pt x="14" y="8"/>
                  </a:lnTo>
                  <a:lnTo>
                    <a:pt x="0" y="8"/>
                  </a:lnTo>
                  <a:lnTo>
                    <a:pt x="0" y="0"/>
                  </a:lnTo>
                  <a:lnTo>
                    <a:pt x="42" y="0"/>
                  </a:lnTo>
                  <a:lnTo>
                    <a:pt x="4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687" name="Virginia East US"/>
          <p:cNvGrpSpPr/>
          <p:nvPr/>
        </p:nvGrpSpPr>
        <p:grpSpPr>
          <a:xfrm>
            <a:off x="2883857" y="3932459"/>
            <a:ext cx="635287" cy="216806"/>
            <a:chOff x="2510281" y="4044247"/>
            <a:chExt cx="705874" cy="240896"/>
          </a:xfrm>
        </p:grpSpPr>
        <p:sp>
          <p:nvSpPr>
            <p:cNvPr id="688" name="Rectangle 23"/>
            <p:cNvSpPr>
              <a:spLocks noChangeArrowheads="1"/>
            </p:cNvSpPr>
            <p:nvPr/>
          </p:nvSpPr>
          <p:spPr bwMode="auto">
            <a:xfrm>
              <a:off x="2510281" y="4044247"/>
              <a:ext cx="705874" cy="240896"/>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89" name="Freeform 299"/>
            <p:cNvSpPr>
              <a:spLocks/>
            </p:cNvSpPr>
            <p:nvPr/>
          </p:nvSpPr>
          <p:spPr bwMode="auto">
            <a:xfrm>
              <a:off x="2631822" y="4139297"/>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8 h 52"/>
                <a:gd name="T10" fmla="*/ 12 w 31"/>
                <a:gd name="T11" fmla="*/ 8 h 52"/>
                <a:gd name="T12" fmla="*/ 12 w 31"/>
                <a:gd name="T13" fmla="*/ 21 h 52"/>
                <a:gd name="T14" fmla="*/ 29 w 31"/>
                <a:gd name="T15" fmla="*/ 21 h 52"/>
                <a:gd name="T16" fmla="*/ 29 w 31"/>
                <a:gd name="T17" fmla="*/ 31 h 52"/>
                <a:gd name="T18" fmla="*/ 12 w 31"/>
                <a:gd name="T19" fmla="*/ 31 h 52"/>
                <a:gd name="T20" fmla="*/ 12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8"/>
                  </a:lnTo>
                  <a:lnTo>
                    <a:pt x="12" y="8"/>
                  </a:lnTo>
                  <a:lnTo>
                    <a:pt x="12" y="21"/>
                  </a:lnTo>
                  <a:lnTo>
                    <a:pt x="29" y="21"/>
                  </a:lnTo>
                  <a:lnTo>
                    <a:pt x="29" y="31"/>
                  </a:lnTo>
                  <a:lnTo>
                    <a:pt x="12" y="31"/>
                  </a:lnTo>
                  <a:lnTo>
                    <a:pt x="12" y="42"/>
                  </a:lnTo>
                  <a:lnTo>
                    <a:pt x="31" y="42"/>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90" name="Freeform 300"/>
            <p:cNvSpPr>
              <a:spLocks noEditPoints="1"/>
            </p:cNvSpPr>
            <p:nvPr/>
          </p:nvSpPr>
          <p:spPr bwMode="auto">
            <a:xfrm>
              <a:off x="2691035" y="4139297"/>
              <a:ext cx="81027" cy="81026"/>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6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6"/>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91" name="Freeform 301"/>
            <p:cNvSpPr>
              <a:spLocks/>
            </p:cNvSpPr>
            <p:nvPr/>
          </p:nvSpPr>
          <p:spPr bwMode="auto">
            <a:xfrm>
              <a:off x="2778295" y="4136180"/>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3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7"/>
                    <a:pt x="0" y="5"/>
                    <a:pt x="1" y="4"/>
                  </a:cubicBezTo>
                  <a:cubicBezTo>
                    <a:pt x="1" y="3"/>
                    <a:pt x="2" y="3"/>
                    <a:pt x="3" y="2"/>
                  </a:cubicBezTo>
                  <a:cubicBezTo>
                    <a:pt x="4" y="1"/>
                    <a:pt x="5" y="1"/>
                    <a:pt x="6" y="1"/>
                  </a:cubicBezTo>
                  <a:cubicBezTo>
                    <a:pt x="7" y="0"/>
                    <a:pt x="9" y="0"/>
                    <a:pt x="10" y="0"/>
                  </a:cubicBezTo>
                  <a:cubicBezTo>
                    <a:pt x="11" y="0"/>
                    <a:pt x="12" y="0"/>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1"/>
                    <a:pt x="10" y="11"/>
                    <a:pt x="11" y="11"/>
                  </a:cubicBezTo>
                  <a:cubicBezTo>
                    <a:pt x="12" y="12"/>
                    <a:pt x="13" y="12"/>
                    <a:pt x="13" y="13"/>
                  </a:cubicBezTo>
                  <a:cubicBezTo>
                    <a:pt x="14" y="13"/>
                    <a:pt x="15" y="14"/>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92" name="Freeform 302"/>
            <p:cNvSpPr>
              <a:spLocks/>
            </p:cNvSpPr>
            <p:nvPr/>
          </p:nvSpPr>
          <p:spPr bwMode="auto">
            <a:xfrm>
              <a:off x="2843740" y="4139297"/>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93" name="Freeform 303"/>
            <p:cNvSpPr>
              <a:spLocks/>
            </p:cNvSpPr>
            <p:nvPr/>
          </p:nvSpPr>
          <p:spPr bwMode="auto">
            <a:xfrm>
              <a:off x="2954374" y="4139297"/>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0 w 21"/>
                <a:gd name="T13" fmla="*/ 20 h 25"/>
                <a:gd name="T14" fmla="*/ 15 w 21"/>
                <a:gd name="T15" fmla="*/ 15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0" y="20"/>
                  </a:cubicBezTo>
                  <a:cubicBezTo>
                    <a:pt x="13" y="20"/>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94" name="Freeform 304"/>
            <p:cNvSpPr>
              <a:spLocks/>
            </p:cNvSpPr>
            <p:nvPr/>
          </p:nvSpPr>
          <p:spPr bwMode="auto">
            <a:xfrm>
              <a:off x="3036960" y="4136180"/>
              <a:ext cx="57654" cy="84143"/>
            </a:xfrm>
            <a:custGeom>
              <a:avLst/>
              <a:gdLst>
                <a:gd name="T0" fmla="*/ 1 w 18"/>
                <a:gd name="T1" fmla="*/ 25 h 26"/>
                <a:gd name="T2" fmla="*/ 1 w 18"/>
                <a:gd name="T3" fmla="*/ 19 h 26"/>
                <a:gd name="T4" fmla="*/ 4 w 18"/>
                <a:gd name="T5" fmla="*/ 21 h 26"/>
                <a:gd name="T6" fmla="*/ 7 w 18"/>
                <a:gd name="T7" fmla="*/ 22 h 26"/>
                <a:gd name="T8" fmla="*/ 9 w 18"/>
                <a:gd name="T9" fmla="*/ 22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4 h 26"/>
                <a:gd name="T30" fmla="*/ 3 w 18"/>
                <a:gd name="T31" fmla="*/ 2 h 26"/>
                <a:gd name="T32" fmla="*/ 7 w 18"/>
                <a:gd name="T33" fmla="*/ 1 h 26"/>
                <a:gd name="T34" fmla="*/ 10 w 18"/>
                <a:gd name="T35" fmla="*/ 0 h 26"/>
                <a:gd name="T36" fmla="*/ 14 w 18"/>
                <a:gd name="T37" fmla="*/ 1 h 26"/>
                <a:gd name="T38" fmla="*/ 17 w 18"/>
                <a:gd name="T39" fmla="*/ 1 h 26"/>
                <a:gd name="T40" fmla="*/ 17 w 18"/>
                <a:gd name="T41" fmla="*/ 7 h 26"/>
                <a:gd name="T42" fmla="*/ 15 w 18"/>
                <a:gd name="T43" fmla="*/ 6 h 26"/>
                <a:gd name="T44" fmla="*/ 14 w 18"/>
                <a:gd name="T45" fmla="*/ 5 h 26"/>
                <a:gd name="T46" fmla="*/ 12 w 18"/>
                <a:gd name="T47" fmla="*/ 5 h 26"/>
                <a:gd name="T48" fmla="*/ 11 w 18"/>
                <a:gd name="T49" fmla="*/ 5 h 26"/>
                <a:gd name="T50" fmla="*/ 9 w 18"/>
                <a:gd name="T51" fmla="*/ 5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3 h 26"/>
                <a:gd name="T68" fmla="*/ 16 w 18"/>
                <a:gd name="T69" fmla="*/ 14 h 26"/>
                <a:gd name="T70" fmla="*/ 17 w 18"/>
                <a:gd name="T71" fmla="*/ 16 h 26"/>
                <a:gd name="T72" fmla="*/ 18 w 18"/>
                <a:gd name="T73" fmla="*/ 19 h 26"/>
                <a:gd name="T74" fmla="*/ 17 w 18"/>
                <a:gd name="T75" fmla="*/ 22 h 26"/>
                <a:gd name="T76" fmla="*/ 15 w 18"/>
                <a:gd name="T77" fmla="*/ 25 h 26"/>
                <a:gd name="T78" fmla="*/ 12 w 18"/>
                <a:gd name="T79" fmla="*/ 26 h 26"/>
                <a:gd name="T80" fmla="*/ 8 w 18"/>
                <a:gd name="T81" fmla="*/ 26 h 26"/>
                <a:gd name="T82" fmla="*/ 4 w 18"/>
                <a:gd name="T83" fmla="*/ 26 h 26"/>
                <a:gd name="T84" fmla="*/ 1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5"/>
                  </a:moveTo>
                  <a:cubicBezTo>
                    <a:pt x="1" y="19"/>
                    <a:pt x="1" y="19"/>
                    <a:pt x="1" y="19"/>
                  </a:cubicBezTo>
                  <a:cubicBezTo>
                    <a:pt x="2" y="20"/>
                    <a:pt x="3" y="21"/>
                    <a:pt x="4" y="21"/>
                  </a:cubicBezTo>
                  <a:cubicBezTo>
                    <a:pt x="5" y="22"/>
                    <a:pt x="6" y="22"/>
                    <a:pt x="7" y="22"/>
                  </a:cubicBezTo>
                  <a:cubicBezTo>
                    <a:pt x="8" y="22"/>
                    <a:pt x="9" y="22"/>
                    <a:pt x="9" y="22"/>
                  </a:cubicBezTo>
                  <a:cubicBezTo>
                    <a:pt x="10" y="22"/>
                    <a:pt x="10" y="21"/>
                    <a:pt x="11" y="21"/>
                  </a:cubicBezTo>
                  <a:cubicBezTo>
                    <a:pt x="11" y="21"/>
                    <a:pt x="11" y="21"/>
                    <a:pt x="11" y="20"/>
                  </a:cubicBezTo>
                  <a:cubicBezTo>
                    <a:pt x="12" y="20"/>
                    <a:pt x="12" y="20"/>
                    <a:pt x="12" y="19"/>
                  </a:cubicBezTo>
                  <a:cubicBezTo>
                    <a:pt x="12" y="19"/>
                    <a:pt x="12" y="18"/>
                    <a:pt x="11" y="18"/>
                  </a:cubicBezTo>
                  <a:cubicBezTo>
                    <a:pt x="11" y="18"/>
                    <a:pt x="11" y="17"/>
                    <a:pt x="10" y="17"/>
                  </a:cubicBezTo>
                  <a:cubicBezTo>
                    <a:pt x="10" y="17"/>
                    <a:pt x="9" y="16"/>
                    <a:pt x="8" y="16"/>
                  </a:cubicBezTo>
                  <a:cubicBezTo>
                    <a:pt x="8" y="16"/>
                    <a:pt x="7" y="15"/>
                    <a:pt x="6" y="15"/>
                  </a:cubicBezTo>
                  <a:cubicBezTo>
                    <a:pt x="4" y="14"/>
                    <a:pt x="3" y="13"/>
                    <a:pt x="2" y="12"/>
                  </a:cubicBezTo>
                  <a:cubicBezTo>
                    <a:pt x="1" y="11"/>
                    <a:pt x="0" y="9"/>
                    <a:pt x="0" y="8"/>
                  </a:cubicBezTo>
                  <a:cubicBezTo>
                    <a:pt x="0" y="7"/>
                    <a:pt x="1" y="5"/>
                    <a:pt x="1" y="4"/>
                  </a:cubicBezTo>
                  <a:cubicBezTo>
                    <a:pt x="2" y="3"/>
                    <a:pt x="2" y="3"/>
                    <a:pt x="3" y="2"/>
                  </a:cubicBezTo>
                  <a:cubicBezTo>
                    <a:pt x="4" y="1"/>
                    <a:pt x="5" y="1"/>
                    <a:pt x="7" y="1"/>
                  </a:cubicBezTo>
                  <a:cubicBezTo>
                    <a:pt x="8" y="0"/>
                    <a:pt x="9" y="0"/>
                    <a:pt x="10" y="0"/>
                  </a:cubicBezTo>
                  <a:cubicBezTo>
                    <a:pt x="12" y="0"/>
                    <a:pt x="13" y="0"/>
                    <a:pt x="14" y="1"/>
                  </a:cubicBezTo>
                  <a:cubicBezTo>
                    <a:pt x="15" y="1"/>
                    <a:pt x="16" y="1"/>
                    <a:pt x="17" y="1"/>
                  </a:cubicBezTo>
                  <a:cubicBezTo>
                    <a:pt x="17" y="7"/>
                    <a:pt x="17" y="7"/>
                    <a:pt x="17" y="7"/>
                  </a:cubicBezTo>
                  <a:cubicBezTo>
                    <a:pt x="16" y="6"/>
                    <a:pt x="16" y="6"/>
                    <a:pt x="15" y="6"/>
                  </a:cubicBezTo>
                  <a:cubicBezTo>
                    <a:pt x="15" y="6"/>
                    <a:pt x="14" y="5"/>
                    <a:pt x="14" y="5"/>
                  </a:cubicBezTo>
                  <a:cubicBezTo>
                    <a:pt x="13" y="5"/>
                    <a:pt x="13" y="5"/>
                    <a:pt x="12" y="5"/>
                  </a:cubicBezTo>
                  <a:cubicBezTo>
                    <a:pt x="12" y="5"/>
                    <a:pt x="11" y="5"/>
                    <a:pt x="11" y="5"/>
                  </a:cubicBezTo>
                  <a:cubicBezTo>
                    <a:pt x="10" y="5"/>
                    <a:pt x="9" y="5"/>
                    <a:pt x="9" y="5"/>
                  </a:cubicBezTo>
                  <a:cubicBezTo>
                    <a:pt x="8" y="5"/>
                    <a:pt x="8" y="5"/>
                    <a:pt x="8" y="5"/>
                  </a:cubicBezTo>
                  <a:cubicBezTo>
                    <a:pt x="7" y="6"/>
                    <a:pt x="7" y="6"/>
                    <a:pt x="7" y="6"/>
                  </a:cubicBezTo>
                  <a:cubicBezTo>
                    <a:pt x="7" y="7"/>
                    <a:pt x="6" y="7"/>
                    <a:pt x="6" y="7"/>
                  </a:cubicBezTo>
                  <a:cubicBezTo>
                    <a:pt x="6" y="8"/>
                    <a:pt x="7" y="8"/>
                    <a:pt x="7" y="8"/>
                  </a:cubicBezTo>
                  <a:cubicBezTo>
                    <a:pt x="7" y="9"/>
                    <a:pt x="7" y="9"/>
                    <a:pt x="8" y="9"/>
                  </a:cubicBezTo>
                  <a:cubicBezTo>
                    <a:pt x="8" y="10"/>
                    <a:pt x="9" y="10"/>
                    <a:pt x="9" y="10"/>
                  </a:cubicBezTo>
                  <a:cubicBezTo>
                    <a:pt x="10" y="11"/>
                    <a:pt x="10" y="11"/>
                    <a:pt x="11" y="11"/>
                  </a:cubicBezTo>
                  <a:cubicBezTo>
                    <a:pt x="12" y="12"/>
                    <a:pt x="13" y="12"/>
                    <a:pt x="14" y="13"/>
                  </a:cubicBezTo>
                  <a:cubicBezTo>
                    <a:pt x="15" y="13"/>
                    <a:pt x="15" y="14"/>
                    <a:pt x="16" y="14"/>
                  </a:cubicBezTo>
                  <a:cubicBezTo>
                    <a:pt x="17" y="15"/>
                    <a:pt x="17" y="15"/>
                    <a:pt x="17" y="16"/>
                  </a:cubicBezTo>
                  <a:cubicBezTo>
                    <a:pt x="18" y="17"/>
                    <a:pt x="18" y="18"/>
                    <a:pt x="18" y="19"/>
                  </a:cubicBezTo>
                  <a:cubicBezTo>
                    <a:pt x="18" y="20"/>
                    <a:pt x="17" y="21"/>
                    <a:pt x="17" y="22"/>
                  </a:cubicBezTo>
                  <a:cubicBezTo>
                    <a:pt x="16" y="23"/>
                    <a:pt x="16" y="24"/>
                    <a:pt x="15" y="25"/>
                  </a:cubicBezTo>
                  <a:cubicBezTo>
                    <a:pt x="14" y="25"/>
                    <a:pt x="13" y="26"/>
                    <a:pt x="12" y="26"/>
                  </a:cubicBezTo>
                  <a:cubicBezTo>
                    <a:pt x="10" y="26"/>
                    <a:pt x="9" y="26"/>
                    <a:pt x="8" y="26"/>
                  </a:cubicBezTo>
                  <a:cubicBezTo>
                    <a:pt x="6" y="26"/>
                    <a:pt x="5" y="26"/>
                    <a:pt x="4" y="26"/>
                  </a:cubicBezTo>
                  <a:cubicBezTo>
                    <a:pt x="3" y="26"/>
                    <a:pt x="1" y="25"/>
                    <a:pt x="1"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703" name="Virginia GOV"/>
          <p:cNvGrpSpPr/>
          <p:nvPr/>
        </p:nvGrpSpPr>
        <p:grpSpPr>
          <a:xfrm>
            <a:off x="3519849" y="4150803"/>
            <a:ext cx="635287" cy="226964"/>
            <a:chOff x="3216155" y="4455612"/>
            <a:chExt cx="705874" cy="252181"/>
          </a:xfrm>
        </p:grpSpPr>
        <p:sp>
          <p:nvSpPr>
            <p:cNvPr id="704" name="Rectangle 21"/>
            <p:cNvSpPr>
              <a:spLocks noChangeArrowheads="1"/>
            </p:cNvSpPr>
            <p:nvPr/>
          </p:nvSpPr>
          <p:spPr bwMode="auto">
            <a:xfrm>
              <a:off x="3216155" y="4455612"/>
              <a:ext cx="705874" cy="252181"/>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05" name="Freeform 313"/>
            <p:cNvSpPr>
              <a:spLocks/>
            </p:cNvSpPr>
            <p:nvPr/>
          </p:nvSpPr>
          <p:spPr bwMode="auto">
            <a:xfrm>
              <a:off x="3353278" y="4553778"/>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0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1"/>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0" y="20"/>
                  </a:cubicBezTo>
                  <a:cubicBezTo>
                    <a:pt x="13"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06" name="Freeform 314"/>
            <p:cNvSpPr>
              <a:spLocks/>
            </p:cNvSpPr>
            <p:nvPr/>
          </p:nvSpPr>
          <p:spPr bwMode="auto">
            <a:xfrm>
              <a:off x="3434306" y="4550662"/>
              <a:ext cx="59212" cy="84143"/>
            </a:xfrm>
            <a:custGeom>
              <a:avLst/>
              <a:gdLst>
                <a:gd name="T0" fmla="*/ 1 w 18"/>
                <a:gd name="T1" fmla="*/ 25 h 26"/>
                <a:gd name="T2" fmla="*/ 1 w 18"/>
                <a:gd name="T3" fmla="*/ 19 h 26"/>
                <a:gd name="T4" fmla="*/ 4 w 18"/>
                <a:gd name="T5" fmla="*/ 21 h 26"/>
                <a:gd name="T6" fmla="*/ 8 w 18"/>
                <a:gd name="T7" fmla="*/ 22 h 26"/>
                <a:gd name="T8" fmla="*/ 9 w 18"/>
                <a:gd name="T9" fmla="*/ 22 h 26"/>
                <a:gd name="T10" fmla="*/ 11 w 18"/>
                <a:gd name="T11" fmla="*/ 21 h 26"/>
                <a:gd name="T12" fmla="*/ 12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4 h 26"/>
                <a:gd name="T30" fmla="*/ 3 w 18"/>
                <a:gd name="T31" fmla="*/ 2 h 26"/>
                <a:gd name="T32" fmla="*/ 7 w 18"/>
                <a:gd name="T33" fmla="*/ 1 h 26"/>
                <a:gd name="T34" fmla="*/ 10 w 18"/>
                <a:gd name="T35" fmla="*/ 0 h 26"/>
                <a:gd name="T36" fmla="*/ 14 w 18"/>
                <a:gd name="T37" fmla="*/ 0 h 26"/>
                <a:gd name="T38" fmla="*/ 17 w 18"/>
                <a:gd name="T39" fmla="*/ 1 h 26"/>
                <a:gd name="T40" fmla="*/ 17 w 18"/>
                <a:gd name="T41" fmla="*/ 6 h 26"/>
                <a:gd name="T42" fmla="*/ 15 w 18"/>
                <a:gd name="T43" fmla="*/ 6 h 26"/>
                <a:gd name="T44" fmla="*/ 14 w 18"/>
                <a:gd name="T45" fmla="*/ 5 h 26"/>
                <a:gd name="T46" fmla="*/ 12 w 18"/>
                <a:gd name="T47" fmla="*/ 5 h 26"/>
                <a:gd name="T48" fmla="*/ 11 w 18"/>
                <a:gd name="T49" fmla="*/ 5 h 26"/>
                <a:gd name="T50" fmla="*/ 9 w 18"/>
                <a:gd name="T51" fmla="*/ 5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5 h 26"/>
                <a:gd name="T78" fmla="*/ 12 w 18"/>
                <a:gd name="T79" fmla="*/ 26 h 26"/>
                <a:gd name="T80" fmla="*/ 8 w 18"/>
                <a:gd name="T81" fmla="*/ 26 h 26"/>
                <a:gd name="T82" fmla="*/ 4 w 18"/>
                <a:gd name="T83" fmla="*/ 26 h 26"/>
                <a:gd name="T84" fmla="*/ 1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5"/>
                  </a:moveTo>
                  <a:cubicBezTo>
                    <a:pt x="1" y="19"/>
                    <a:pt x="1" y="19"/>
                    <a:pt x="1" y="19"/>
                  </a:cubicBezTo>
                  <a:cubicBezTo>
                    <a:pt x="2" y="20"/>
                    <a:pt x="3" y="21"/>
                    <a:pt x="4" y="21"/>
                  </a:cubicBezTo>
                  <a:cubicBezTo>
                    <a:pt x="5" y="22"/>
                    <a:pt x="6" y="22"/>
                    <a:pt x="8" y="22"/>
                  </a:cubicBezTo>
                  <a:cubicBezTo>
                    <a:pt x="8" y="22"/>
                    <a:pt x="9" y="22"/>
                    <a:pt x="9" y="22"/>
                  </a:cubicBezTo>
                  <a:cubicBezTo>
                    <a:pt x="10" y="21"/>
                    <a:pt x="10" y="21"/>
                    <a:pt x="11" y="21"/>
                  </a:cubicBezTo>
                  <a:cubicBezTo>
                    <a:pt x="11" y="21"/>
                    <a:pt x="11" y="21"/>
                    <a:pt x="12" y="20"/>
                  </a:cubicBezTo>
                  <a:cubicBezTo>
                    <a:pt x="12" y="20"/>
                    <a:pt x="12" y="20"/>
                    <a:pt x="12" y="19"/>
                  </a:cubicBezTo>
                  <a:cubicBezTo>
                    <a:pt x="12" y="19"/>
                    <a:pt x="12" y="18"/>
                    <a:pt x="11" y="18"/>
                  </a:cubicBezTo>
                  <a:cubicBezTo>
                    <a:pt x="11" y="18"/>
                    <a:pt x="11" y="17"/>
                    <a:pt x="10" y="17"/>
                  </a:cubicBezTo>
                  <a:cubicBezTo>
                    <a:pt x="10" y="17"/>
                    <a:pt x="9" y="16"/>
                    <a:pt x="8" y="16"/>
                  </a:cubicBezTo>
                  <a:cubicBezTo>
                    <a:pt x="8" y="16"/>
                    <a:pt x="7" y="15"/>
                    <a:pt x="6" y="15"/>
                  </a:cubicBezTo>
                  <a:cubicBezTo>
                    <a:pt x="4" y="14"/>
                    <a:pt x="3" y="13"/>
                    <a:pt x="2" y="12"/>
                  </a:cubicBezTo>
                  <a:cubicBezTo>
                    <a:pt x="1" y="11"/>
                    <a:pt x="0" y="9"/>
                    <a:pt x="0" y="8"/>
                  </a:cubicBezTo>
                  <a:cubicBezTo>
                    <a:pt x="0" y="6"/>
                    <a:pt x="1" y="5"/>
                    <a:pt x="1" y="4"/>
                  </a:cubicBezTo>
                  <a:cubicBezTo>
                    <a:pt x="2" y="3"/>
                    <a:pt x="3" y="3"/>
                    <a:pt x="3" y="2"/>
                  </a:cubicBezTo>
                  <a:cubicBezTo>
                    <a:pt x="4" y="1"/>
                    <a:pt x="5" y="1"/>
                    <a:pt x="7" y="1"/>
                  </a:cubicBezTo>
                  <a:cubicBezTo>
                    <a:pt x="8" y="0"/>
                    <a:pt x="9" y="0"/>
                    <a:pt x="10" y="0"/>
                  </a:cubicBezTo>
                  <a:cubicBezTo>
                    <a:pt x="12" y="0"/>
                    <a:pt x="13" y="0"/>
                    <a:pt x="14" y="0"/>
                  </a:cubicBezTo>
                  <a:cubicBezTo>
                    <a:pt x="15" y="1"/>
                    <a:pt x="16" y="1"/>
                    <a:pt x="17" y="1"/>
                  </a:cubicBezTo>
                  <a:cubicBezTo>
                    <a:pt x="17" y="6"/>
                    <a:pt x="17" y="6"/>
                    <a:pt x="17" y="6"/>
                  </a:cubicBezTo>
                  <a:cubicBezTo>
                    <a:pt x="16" y="6"/>
                    <a:pt x="16" y="6"/>
                    <a:pt x="15" y="6"/>
                  </a:cubicBezTo>
                  <a:cubicBezTo>
                    <a:pt x="15" y="5"/>
                    <a:pt x="14" y="5"/>
                    <a:pt x="14" y="5"/>
                  </a:cubicBezTo>
                  <a:cubicBezTo>
                    <a:pt x="13" y="5"/>
                    <a:pt x="13" y="5"/>
                    <a:pt x="12" y="5"/>
                  </a:cubicBezTo>
                  <a:cubicBezTo>
                    <a:pt x="12" y="5"/>
                    <a:pt x="11" y="5"/>
                    <a:pt x="11" y="5"/>
                  </a:cubicBezTo>
                  <a:cubicBezTo>
                    <a:pt x="10" y="5"/>
                    <a:pt x="9" y="5"/>
                    <a:pt x="9" y="5"/>
                  </a:cubicBezTo>
                  <a:cubicBezTo>
                    <a:pt x="8" y="5"/>
                    <a:pt x="8" y="5"/>
                    <a:pt x="8" y="5"/>
                  </a:cubicBezTo>
                  <a:cubicBezTo>
                    <a:pt x="7" y="6"/>
                    <a:pt x="7" y="6"/>
                    <a:pt x="7" y="6"/>
                  </a:cubicBezTo>
                  <a:cubicBezTo>
                    <a:pt x="7" y="6"/>
                    <a:pt x="6" y="7"/>
                    <a:pt x="6" y="7"/>
                  </a:cubicBezTo>
                  <a:cubicBezTo>
                    <a:pt x="6" y="8"/>
                    <a:pt x="7" y="8"/>
                    <a:pt x="7" y="8"/>
                  </a:cubicBezTo>
                  <a:cubicBezTo>
                    <a:pt x="7" y="9"/>
                    <a:pt x="7" y="9"/>
                    <a:pt x="8" y="9"/>
                  </a:cubicBezTo>
                  <a:cubicBezTo>
                    <a:pt x="8" y="10"/>
                    <a:pt x="9" y="10"/>
                    <a:pt x="9" y="10"/>
                  </a:cubicBezTo>
                  <a:cubicBezTo>
                    <a:pt x="10" y="10"/>
                    <a:pt x="10" y="11"/>
                    <a:pt x="11" y="11"/>
                  </a:cubicBezTo>
                  <a:cubicBezTo>
                    <a:pt x="12" y="11"/>
                    <a:pt x="13" y="12"/>
                    <a:pt x="14" y="12"/>
                  </a:cubicBezTo>
                  <a:cubicBezTo>
                    <a:pt x="15" y="13"/>
                    <a:pt x="15" y="13"/>
                    <a:pt x="16" y="14"/>
                  </a:cubicBezTo>
                  <a:cubicBezTo>
                    <a:pt x="17" y="15"/>
                    <a:pt x="17" y="15"/>
                    <a:pt x="17" y="16"/>
                  </a:cubicBezTo>
                  <a:cubicBezTo>
                    <a:pt x="18" y="17"/>
                    <a:pt x="18" y="18"/>
                    <a:pt x="18" y="19"/>
                  </a:cubicBezTo>
                  <a:cubicBezTo>
                    <a:pt x="18" y="20"/>
                    <a:pt x="17" y="21"/>
                    <a:pt x="17" y="22"/>
                  </a:cubicBezTo>
                  <a:cubicBezTo>
                    <a:pt x="16" y="23"/>
                    <a:pt x="16" y="24"/>
                    <a:pt x="15" y="25"/>
                  </a:cubicBezTo>
                  <a:cubicBezTo>
                    <a:pt x="14" y="25"/>
                    <a:pt x="13" y="26"/>
                    <a:pt x="12" y="26"/>
                  </a:cubicBezTo>
                  <a:cubicBezTo>
                    <a:pt x="10" y="26"/>
                    <a:pt x="9" y="26"/>
                    <a:pt x="8" y="26"/>
                  </a:cubicBezTo>
                  <a:cubicBezTo>
                    <a:pt x="6" y="26"/>
                    <a:pt x="5" y="26"/>
                    <a:pt x="4" y="26"/>
                  </a:cubicBezTo>
                  <a:cubicBezTo>
                    <a:pt x="3" y="26"/>
                    <a:pt x="1" y="25"/>
                    <a:pt x="1"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07" name="Freeform 315"/>
            <p:cNvSpPr>
              <a:spLocks/>
            </p:cNvSpPr>
            <p:nvPr/>
          </p:nvSpPr>
          <p:spPr bwMode="auto">
            <a:xfrm>
              <a:off x="3535590" y="4550662"/>
              <a:ext cx="76353" cy="84143"/>
            </a:xfrm>
            <a:custGeom>
              <a:avLst/>
              <a:gdLst>
                <a:gd name="T0" fmla="*/ 23 w 23"/>
                <a:gd name="T1" fmla="*/ 24 h 26"/>
                <a:gd name="T2" fmla="*/ 13 w 23"/>
                <a:gd name="T3" fmla="*/ 26 h 26"/>
                <a:gd name="T4" fmla="*/ 4 w 23"/>
                <a:gd name="T5" fmla="*/ 23 h 26"/>
                <a:gd name="T6" fmla="*/ 0 w 23"/>
                <a:gd name="T7" fmla="*/ 14 h 26"/>
                <a:gd name="T8" fmla="*/ 4 w 23"/>
                <a:gd name="T9" fmla="*/ 4 h 26"/>
                <a:gd name="T10" fmla="*/ 14 w 23"/>
                <a:gd name="T11" fmla="*/ 0 h 26"/>
                <a:gd name="T12" fmla="*/ 21 w 23"/>
                <a:gd name="T13" fmla="*/ 1 h 26"/>
                <a:gd name="T14" fmla="*/ 21 w 23"/>
                <a:gd name="T15" fmla="*/ 7 h 26"/>
                <a:gd name="T16" fmla="*/ 14 w 23"/>
                <a:gd name="T17" fmla="*/ 5 h 26"/>
                <a:gd name="T18" fmla="*/ 9 w 23"/>
                <a:gd name="T19" fmla="*/ 7 h 26"/>
                <a:gd name="T20" fmla="*/ 6 w 23"/>
                <a:gd name="T21" fmla="*/ 13 h 26"/>
                <a:gd name="T22" fmla="*/ 8 w 23"/>
                <a:gd name="T23" fmla="*/ 19 h 26"/>
                <a:gd name="T24" fmla="*/ 14 w 23"/>
                <a:gd name="T25" fmla="*/ 21 h 26"/>
                <a:gd name="T26" fmla="*/ 17 w 23"/>
                <a:gd name="T27" fmla="*/ 21 h 26"/>
                <a:gd name="T28" fmla="*/ 17 w 23"/>
                <a:gd name="T29" fmla="*/ 16 h 26"/>
                <a:gd name="T30" fmla="*/ 12 w 23"/>
                <a:gd name="T31" fmla="*/ 16 h 26"/>
                <a:gd name="T32" fmla="*/ 12 w 23"/>
                <a:gd name="T33" fmla="*/ 11 h 26"/>
                <a:gd name="T34" fmla="*/ 23 w 23"/>
                <a:gd name="T35" fmla="*/ 11 h 26"/>
                <a:gd name="T36" fmla="*/ 23 w 23"/>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23" y="24"/>
                  </a:moveTo>
                  <a:cubicBezTo>
                    <a:pt x="20" y="26"/>
                    <a:pt x="17" y="26"/>
                    <a:pt x="13" y="26"/>
                  </a:cubicBezTo>
                  <a:cubicBezTo>
                    <a:pt x="9" y="26"/>
                    <a:pt x="6" y="25"/>
                    <a:pt x="4" y="23"/>
                  </a:cubicBezTo>
                  <a:cubicBezTo>
                    <a:pt x="2" y="21"/>
                    <a:pt x="0" y="18"/>
                    <a:pt x="0" y="14"/>
                  </a:cubicBezTo>
                  <a:cubicBezTo>
                    <a:pt x="0" y="10"/>
                    <a:pt x="2" y="6"/>
                    <a:pt x="4" y="4"/>
                  </a:cubicBezTo>
                  <a:cubicBezTo>
                    <a:pt x="7" y="1"/>
                    <a:pt x="10" y="0"/>
                    <a:pt x="14" y="0"/>
                  </a:cubicBezTo>
                  <a:cubicBezTo>
                    <a:pt x="17" y="0"/>
                    <a:pt x="19" y="1"/>
                    <a:pt x="21" y="1"/>
                  </a:cubicBezTo>
                  <a:cubicBezTo>
                    <a:pt x="21" y="7"/>
                    <a:pt x="21" y="7"/>
                    <a:pt x="21" y="7"/>
                  </a:cubicBezTo>
                  <a:cubicBezTo>
                    <a:pt x="19" y="5"/>
                    <a:pt x="17" y="5"/>
                    <a:pt x="14" y="5"/>
                  </a:cubicBezTo>
                  <a:cubicBezTo>
                    <a:pt x="12" y="5"/>
                    <a:pt x="10" y="6"/>
                    <a:pt x="9" y="7"/>
                  </a:cubicBezTo>
                  <a:cubicBezTo>
                    <a:pt x="7" y="9"/>
                    <a:pt x="6" y="11"/>
                    <a:pt x="6" y="13"/>
                  </a:cubicBezTo>
                  <a:cubicBezTo>
                    <a:pt x="6" y="16"/>
                    <a:pt x="7" y="18"/>
                    <a:pt x="8" y="19"/>
                  </a:cubicBezTo>
                  <a:cubicBezTo>
                    <a:pt x="10" y="21"/>
                    <a:pt x="11" y="21"/>
                    <a:pt x="14" y="21"/>
                  </a:cubicBezTo>
                  <a:cubicBezTo>
                    <a:pt x="15" y="21"/>
                    <a:pt x="16" y="21"/>
                    <a:pt x="17" y="21"/>
                  </a:cubicBezTo>
                  <a:cubicBezTo>
                    <a:pt x="17" y="16"/>
                    <a:pt x="17" y="16"/>
                    <a:pt x="17" y="16"/>
                  </a:cubicBezTo>
                  <a:cubicBezTo>
                    <a:pt x="12" y="16"/>
                    <a:pt x="12" y="16"/>
                    <a:pt x="12" y="16"/>
                  </a:cubicBezTo>
                  <a:cubicBezTo>
                    <a:pt x="12" y="11"/>
                    <a:pt x="12" y="11"/>
                    <a:pt x="12" y="11"/>
                  </a:cubicBezTo>
                  <a:cubicBezTo>
                    <a:pt x="23" y="11"/>
                    <a:pt x="23" y="11"/>
                    <a:pt x="23" y="11"/>
                  </a:cubicBezTo>
                  <a:lnTo>
                    <a:pt x="23"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08" name="Freeform 316"/>
            <p:cNvSpPr>
              <a:spLocks noEditPoints="1"/>
            </p:cNvSpPr>
            <p:nvPr/>
          </p:nvSpPr>
          <p:spPr bwMode="auto">
            <a:xfrm>
              <a:off x="3621292" y="4550662"/>
              <a:ext cx="81027" cy="84143"/>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8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8" y="7"/>
                  </a:cubicBezTo>
                  <a:cubicBezTo>
                    <a:pt x="16" y="6"/>
                    <a:pt x="15"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09" name="Freeform 317"/>
            <p:cNvSpPr>
              <a:spLocks/>
            </p:cNvSpPr>
            <p:nvPr/>
          </p:nvSpPr>
          <p:spPr bwMode="auto">
            <a:xfrm>
              <a:off x="3708552" y="4553778"/>
              <a:ext cx="79469" cy="81026"/>
            </a:xfrm>
            <a:custGeom>
              <a:avLst/>
              <a:gdLst>
                <a:gd name="T0" fmla="*/ 24 w 24"/>
                <a:gd name="T1" fmla="*/ 0 h 25"/>
                <a:gd name="T2" fmla="*/ 15 w 24"/>
                <a:gd name="T3" fmla="*/ 25 h 25"/>
                <a:gd name="T4" fmla="*/ 9 w 24"/>
                <a:gd name="T5" fmla="*/ 25 h 25"/>
                <a:gd name="T6" fmla="*/ 0 w 24"/>
                <a:gd name="T7" fmla="*/ 0 h 25"/>
                <a:gd name="T8" fmla="*/ 6 w 24"/>
                <a:gd name="T9" fmla="*/ 0 h 25"/>
                <a:gd name="T10" fmla="*/ 12 w 24"/>
                <a:gd name="T11" fmla="*/ 17 h 25"/>
                <a:gd name="T12" fmla="*/ 12 w 24"/>
                <a:gd name="T13" fmla="*/ 20 h 25"/>
                <a:gd name="T14" fmla="*/ 12 w 24"/>
                <a:gd name="T15" fmla="*/ 20 h 25"/>
                <a:gd name="T16" fmla="*/ 13 w 24"/>
                <a:gd name="T17" fmla="*/ 17 h 25"/>
                <a:gd name="T18" fmla="*/ 18 w 24"/>
                <a:gd name="T19" fmla="*/ 0 h 25"/>
                <a:gd name="T20" fmla="*/ 24 w 24"/>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5">
                  <a:moveTo>
                    <a:pt x="24" y="0"/>
                  </a:moveTo>
                  <a:cubicBezTo>
                    <a:pt x="15" y="25"/>
                    <a:pt x="15" y="25"/>
                    <a:pt x="15" y="25"/>
                  </a:cubicBezTo>
                  <a:cubicBezTo>
                    <a:pt x="9" y="25"/>
                    <a:pt x="9" y="25"/>
                    <a:pt x="9" y="25"/>
                  </a:cubicBezTo>
                  <a:cubicBezTo>
                    <a:pt x="0" y="0"/>
                    <a:pt x="0" y="0"/>
                    <a:pt x="0" y="0"/>
                  </a:cubicBezTo>
                  <a:cubicBezTo>
                    <a:pt x="6" y="0"/>
                    <a:pt x="6" y="0"/>
                    <a:pt x="6" y="0"/>
                  </a:cubicBezTo>
                  <a:cubicBezTo>
                    <a:pt x="12" y="17"/>
                    <a:pt x="12" y="17"/>
                    <a:pt x="12" y="17"/>
                  </a:cubicBezTo>
                  <a:cubicBezTo>
                    <a:pt x="12" y="18"/>
                    <a:pt x="12" y="19"/>
                    <a:pt x="12" y="20"/>
                  </a:cubicBezTo>
                  <a:cubicBezTo>
                    <a:pt x="12" y="20"/>
                    <a:pt x="12" y="20"/>
                    <a:pt x="12" y="20"/>
                  </a:cubicBezTo>
                  <a:cubicBezTo>
                    <a:pt x="12" y="19"/>
                    <a:pt x="12" y="18"/>
                    <a:pt x="13" y="17"/>
                  </a:cubicBezTo>
                  <a:cubicBezTo>
                    <a:pt x="18" y="0"/>
                    <a:pt x="18" y="0"/>
                    <a:pt x="18" y="0"/>
                  </a:cubicBez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718" name="Virginia East US 2"/>
          <p:cNvGrpSpPr/>
          <p:nvPr/>
        </p:nvGrpSpPr>
        <p:grpSpPr>
          <a:xfrm>
            <a:off x="3530289" y="3708255"/>
            <a:ext cx="675956" cy="222106"/>
            <a:chOff x="3216155" y="3629765"/>
            <a:chExt cx="751062" cy="246784"/>
          </a:xfrm>
        </p:grpSpPr>
        <p:sp>
          <p:nvSpPr>
            <p:cNvPr id="719" name="Rectangle 22"/>
            <p:cNvSpPr>
              <a:spLocks noChangeArrowheads="1"/>
            </p:cNvSpPr>
            <p:nvPr/>
          </p:nvSpPr>
          <p:spPr bwMode="auto">
            <a:xfrm>
              <a:off x="3216155" y="3629765"/>
              <a:ext cx="751062" cy="246784"/>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20" name="Freeform 326"/>
            <p:cNvSpPr>
              <a:spLocks/>
            </p:cNvSpPr>
            <p:nvPr/>
          </p:nvSpPr>
          <p:spPr bwMode="auto">
            <a:xfrm>
              <a:off x="3311206" y="3724815"/>
              <a:ext cx="48305" cy="81026"/>
            </a:xfrm>
            <a:custGeom>
              <a:avLst/>
              <a:gdLst>
                <a:gd name="T0" fmla="*/ 31 w 31"/>
                <a:gd name="T1" fmla="*/ 52 h 52"/>
                <a:gd name="T2" fmla="*/ 0 w 31"/>
                <a:gd name="T3" fmla="*/ 52 h 52"/>
                <a:gd name="T4" fmla="*/ 0 w 31"/>
                <a:gd name="T5" fmla="*/ 0 h 52"/>
                <a:gd name="T6" fmla="*/ 29 w 31"/>
                <a:gd name="T7" fmla="*/ 0 h 52"/>
                <a:gd name="T8" fmla="*/ 29 w 31"/>
                <a:gd name="T9" fmla="*/ 10 h 52"/>
                <a:gd name="T10" fmla="*/ 10 w 31"/>
                <a:gd name="T11" fmla="*/ 10 h 52"/>
                <a:gd name="T12" fmla="*/ 10 w 31"/>
                <a:gd name="T13" fmla="*/ 21 h 52"/>
                <a:gd name="T14" fmla="*/ 29 w 31"/>
                <a:gd name="T15" fmla="*/ 21 h 52"/>
                <a:gd name="T16" fmla="*/ 29 w 31"/>
                <a:gd name="T17" fmla="*/ 31 h 52"/>
                <a:gd name="T18" fmla="*/ 10 w 31"/>
                <a:gd name="T19" fmla="*/ 31 h 52"/>
                <a:gd name="T20" fmla="*/ 10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0"/>
                  </a:lnTo>
                  <a:lnTo>
                    <a:pt x="10" y="10"/>
                  </a:lnTo>
                  <a:lnTo>
                    <a:pt x="10" y="21"/>
                  </a:lnTo>
                  <a:lnTo>
                    <a:pt x="29" y="21"/>
                  </a:lnTo>
                  <a:lnTo>
                    <a:pt x="29" y="31"/>
                  </a:lnTo>
                  <a:lnTo>
                    <a:pt x="10" y="31"/>
                  </a:lnTo>
                  <a:lnTo>
                    <a:pt x="10" y="42"/>
                  </a:lnTo>
                  <a:lnTo>
                    <a:pt x="31" y="42"/>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21" name="Freeform 327"/>
            <p:cNvSpPr>
              <a:spLocks noEditPoints="1"/>
            </p:cNvSpPr>
            <p:nvPr/>
          </p:nvSpPr>
          <p:spPr bwMode="auto">
            <a:xfrm>
              <a:off x="3365744" y="3724815"/>
              <a:ext cx="82586" cy="81026"/>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3 w 25"/>
                <a:gd name="T25" fmla="*/ 4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3" y="4"/>
                    <a:pt x="13" y="4"/>
                    <a:pt x="13" y="4"/>
                  </a:cubicBezTo>
                  <a:cubicBezTo>
                    <a:pt x="13" y="5"/>
                    <a:pt x="12" y="6"/>
                    <a:pt x="12" y="7"/>
                  </a:cubicBezTo>
                  <a:cubicBezTo>
                    <a:pt x="9" y="15"/>
                    <a:pt x="9" y="15"/>
                    <a:pt x="9"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22" name="Freeform 328"/>
            <p:cNvSpPr>
              <a:spLocks/>
            </p:cNvSpPr>
            <p:nvPr/>
          </p:nvSpPr>
          <p:spPr bwMode="auto">
            <a:xfrm>
              <a:off x="3457679" y="3721699"/>
              <a:ext cx="56096" cy="87259"/>
            </a:xfrm>
            <a:custGeom>
              <a:avLst/>
              <a:gdLst>
                <a:gd name="T0" fmla="*/ 0 w 17"/>
                <a:gd name="T1" fmla="*/ 25 h 27"/>
                <a:gd name="T2" fmla="*/ 0 w 17"/>
                <a:gd name="T3" fmla="*/ 19 h 27"/>
                <a:gd name="T4" fmla="*/ 3 w 17"/>
                <a:gd name="T5" fmla="*/ 21 h 27"/>
                <a:gd name="T6" fmla="*/ 7 w 17"/>
                <a:gd name="T7" fmla="*/ 22 h 27"/>
                <a:gd name="T8" fmla="*/ 9 w 17"/>
                <a:gd name="T9" fmla="*/ 22 h 27"/>
                <a:gd name="T10" fmla="*/ 10 w 17"/>
                <a:gd name="T11" fmla="*/ 21 h 27"/>
                <a:gd name="T12" fmla="*/ 11 w 17"/>
                <a:gd name="T13" fmla="*/ 21 h 27"/>
                <a:gd name="T14" fmla="*/ 11 w 17"/>
                <a:gd name="T15" fmla="*/ 20 h 27"/>
                <a:gd name="T16" fmla="*/ 10 w 17"/>
                <a:gd name="T17" fmla="*/ 18 h 27"/>
                <a:gd name="T18" fmla="*/ 9 w 17"/>
                <a:gd name="T19" fmla="*/ 17 h 27"/>
                <a:gd name="T20" fmla="*/ 8 w 17"/>
                <a:gd name="T21" fmla="*/ 16 h 27"/>
                <a:gd name="T22" fmla="*/ 5 w 17"/>
                <a:gd name="T23" fmla="*/ 15 h 27"/>
                <a:gd name="T24" fmla="*/ 1 w 17"/>
                <a:gd name="T25" fmla="*/ 12 h 27"/>
                <a:gd name="T26" fmla="*/ 0 w 17"/>
                <a:gd name="T27" fmla="*/ 8 h 27"/>
                <a:gd name="T28" fmla="*/ 0 w 17"/>
                <a:gd name="T29" fmla="*/ 5 h 27"/>
                <a:gd name="T30" fmla="*/ 3 w 17"/>
                <a:gd name="T31" fmla="*/ 2 h 27"/>
                <a:gd name="T32" fmla="*/ 6 w 17"/>
                <a:gd name="T33" fmla="*/ 1 h 27"/>
                <a:gd name="T34" fmla="*/ 9 w 17"/>
                <a:gd name="T35" fmla="*/ 0 h 27"/>
                <a:gd name="T36" fmla="*/ 13 w 17"/>
                <a:gd name="T37" fmla="*/ 1 h 27"/>
                <a:gd name="T38" fmla="*/ 16 w 17"/>
                <a:gd name="T39" fmla="*/ 1 h 27"/>
                <a:gd name="T40" fmla="*/ 16 w 17"/>
                <a:gd name="T41" fmla="*/ 7 h 27"/>
                <a:gd name="T42" fmla="*/ 14 w 17"/>
                <a:gd name="T43" fmla="*/ 6 h 27"/>
                <a:gd name="T44" fmla="*/ 13 w 17"/>
                <a:gd name="T45" fmla="*/ 5 h 27"/>
                <a:gd name="T46" fmla="*/ 11 w 17"/>
                <a:gd name="T47" fmla="*/ 5 h 27"/>
                <a:gd name="T48" fmla="*/ 10 w 17"/>
                <a:gd name="T49" fmla="*/ 5 h 27"/>
                <a:gd name="T50" fmla="*/ 8 w 17"/>
                <a:gd name="T51" fmla="*/ 5 h 27"/>
                <a:gd name="T52" fmla="*/ 7 w 17"/>
                <a:gd name="T53" fmla="*/ 6 h 27"/>
                <a:gd name="T54" fmla="*/ 6 w 17"/>
                <a:gd name="T55" fmla="*/ 6 h 27"/>
                <a:gd name="T56" fmla="*/ 6 w 17"/>
                <a:gd name="T57" fmla="*/ 7 h 27"/>
                <a:gd name="T58" fmla="*/ 6 w 17"/>
                <a:gd name="T59" fmla="*/ 9 h 27"/>
                <a:gd name="T60" fmla="*/ 7 w 17"/>
                <a:gd name="T61" fmla="*/ 10 h 27"/>
                <a:gd name="T62" fmla="*/ 8 w 17"/>
                <a:gd name="T63" fmla="*/ 10 h 27"/>
                <a:gd name="T64" fmla="*/ 10 w 17"/>
                <a:gd name="T65" fmla="*/ 11 h 27"/>
                <a:gd name="T66" fmla="*/ 13 w 17"/>
                <a:gd name="T67" fmla="*/ 13 h 27"/>
                <a:gd name="T68" fmla="*/ 15 w 17"/>
                <a:gd name="T69" fmla="*/ 14 h 27"/>
                <a:gd name="T70" fmla="*/ 16 w 17"/>
                <a:gd name="T71" fmla="*/ 16 h 27"/>
                <a:gd name="T72" fmla="*/ 17 w 17"/>
                <a:gd name="T73" fmla="*/ 19 h 27"/>
                <a:gd name="T74" fmla="*/ 16 w 17"/>
                <a:gd name="T75" fmla="*/ 23 h 27"/>
                <a:gd name="T76" fmla="*/ 14 w 17"/>
                <a:gd name="T77" fmla="*/ 25 h 27"/>
                <a:gd name="T78" fmla="*/ 11 w 17"/>
                <a:gd name="T79" fmla="*/ 26 h 27"/>
                <a:gd name="T80" fmla="*/ 7 w 17"/>
                <a:gd name="T81" fmla="*/ 27 h 27"/>
                <a:gd name="T82" fmla="*/ 3 w 17"/>
                <a:gd name="T83" fmla="*/ 26 h 27"/>
                <a:gd name="T84" fmla="*/ 0 w 17"/>
                <a:gd name="T8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7">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9" y="22"/>
                    <a:pt x="10" y="21"/>
                  </a:cubicBezTo>
                  <a:cubicBezTo>
                    <a:pt x="10" y="21"/>
                    <a:pt x="10" y="21"/>
                    <a:pt x="11" y="21"/>
                  </a:cubicBezTo>
                  <a:cubicBezTo>
                    <a:pt x="11" y="20"/>
                    <a:pt x="11" y="20"/>
                    <a:pt x="11" y="20"/>
                  </a:cubicBezTo>
                  <a:cubicBezTo>
                    <a:pt x="11" y="19"/>
                    <a:pt x="11" y="19"/>
                    <a:pt x="10" y="18"/>
                  </a:cubicBezTo>
                  <a:cubicBezTo>
                    <a:pt x="10" y="18"/>
                    <a:pt x="10" y="17"/>
                    <a:pt x="9" y="17"/>
                  </a:cubicBezTo>
                  <a:cubicBezTo>
                    <a:pt x="9" y="17"/>
                    <a:pt x="8" y="16"/>
                    <a:pt x="8" y="16"/>
                  </a:cubicBezTo>
                  <a:cubicBezTo>
                    <a:pt x="7" y="16"/>
                    <a:pt x="6" y="16"/>
                    <a:pt x="5" y="15"/>
                  </a:cubicBezTo>
                  <a:cubicBezTo>
                    <a:pt x="3" y="14"/>
                    <a:pt x="2" y="13"/>
                    <a:pt x="1" y="12"/>
                  </a:cubicBezTo>
                  <a:cubicBezTo>
                    <a:pt x="0" y="11"/>
                    <a:pt x="0" y="10"/>
                    <a:pt x="0" y="8"/>
                  </a:cubicBezTo>
                  <a:cubicBezTo>
                    <a:pt x="0" y="7"/>
                    <a:pt x="0" y="6"/>
                    <a:pt x="0" y="5"/>
                  </a:cubicBezTo>
                  <a:cubicBezTo>
                    <a:pt x="1" y="4"/>
                    <a:pt x="2" y="3"/>
                    <a:pt x="3" y="2"/>
                  </a:cubicBezTo>
                  <a:cubicBezTo>
                    <a:pt x="3" y="2"/>
                    <a:pt x="4" y="1"/>
                    <a:pt x="6" y="1"/>
                  </a:cubicBezTo>
                  <a:cubicBezTo>
                    <a:pt x="7" y="1"/>
                    <a:pt x="8" y="0"/>
                    <a:pt x="9" y="0"/>
                  </a:cubicBezTo>
                  <a:cubicBezTo>
                    <a:pt x="11" y="0"/>
                    <a:pt x="12" y="1"/>
                    <a:pt x="13" y="1"/>
                  </a:cubicBezTo>
                  <a:cubicBezTo>
                    <a:pt x="14" y="1"/>
                    <a:pt x="15" y="1"/>
                    <a:pt x="16" y="1"/>
                  </a:cubicBezTo>
                  <a:cubicBezTo>
                    <a:pt x="16" y="7"/>
                    <a:pt x="16" y="7"/>
                    <a:pt x="16" y="7"/>
                  </a:cubicBezTo>
                  <a:cubicBezTo>
                    <a:pt x="15" y="6"/>
                    <a:pt x="15" y="6"/>
                    <a:pt x="14" y="6"/>
                  </a:cubicBezTo>
                  <a:cubicBezTo>
                    <a:pt x="14" y="6"/>
                    <a:pt x="13" y="6"/>
                    <a:pt x="13" y="5"/>
                  </a:cubicBezTo>
                  <a:cubicBezTo>
                    <a:pt x="12" y="5"/>
                    <a:pt x="12" y="5"/>
                    <a:pt x="11" y="5"/>
                  </a:cubicBezTo>
                  <a:cubicBezTo>
                    <a:pt x="11" y="5"/>
                    <a:pt x="10" y="5"/>
                    <a:pt x="10" y="5"/>
                  </a:cubicBezTo>
                  <a:cubicBezTo>
                    <a:pt x="9" y="5"/>
                    <a:pt x="9" y="5"/>
                    <a:pt x="8" y="5"/>
                  </a:cubicBezTo>
                  <a:cubicBezTo>
                    <a:pt x="8" y="5"/>
                    <a:pt x="7" y="5"/>
                    <a:pt x="7" y="6"/>
                  </a:cubicBezTo>
                  <a:cubicBezTo>
                    <a:pt x="6" y="6"/>
                    <a:pt x="6" y="6"/>
                    <a:pt x="6" y="6"/>
                  </a:cubicBezTo>
                  <a:cubicBezTo>
                    <a:pt x="6" y="7"/>
                    <a:pt x="6" y="7"/>
                    <a:pt x="6" y="7"/>
                  </a:cubicBezTo>
                  <a:cubicBezTo>
                    <a:pt x="6" y="8"/>
                    <a:pt x="6" y="8"/>
                    <a:pt x="6" y="9"/>
                  </a:cubicBezTo>
                  <a:cubicBezTo>
                    <a:pt x="6" y="9"/>
                    <a:pt x="6" y="9"/>
                    <a:pt x="7" y="10"/>
                  </a:cubicBezTo>
                  <a:cubicBezTo>
                    <a:pt x="7" y="10"/>
                    <a:pt x="8" y="10"/>
                    <a:pt x="8" y="10"/>
                  </a:cubicBezTo>
                  <a:cubicBezTo>
                    <a:pt x="9" y="11"/>
                    <a:pt x="10" y="11"/>
                    <a:pt x="10" y="11"/>
                  </a:cubicBezTo>
                  <a:cubicBezTo>
                    <a:pt x="11" y="12"/>
                    <a:pt x="12" y="12"/>
                    <a:pt x="13" y="13"/>
                  </a:cubicBezTo>
                  <a:cubicBezTo>
                    <a:pt x="14" y="13"/>
                    <a:pt x="15" y="14"/>
                    <a:pt x="15" y="14"/>
                  </a:cubicBezTo>
                  <a:cubicBezTo>
                    <a:pt x="16" y="15"/>
                    <a:pt x="16" y="16"/>
                    <a:pt x="16" y="16"/>
                  </a:cubicBezTo>
                  <a:cubicBezTo>
                    <a:pt x="17" y="17"/>
                    <a:pt x="17" y="18"/>
                    <a:pt x="17" y="19"/>
                  </a:cubicBezTo>
                  <a:cubicBezTo>
                    <a:pt x="17" y="20"/>
                    <a:pt x="17" y="22"/>
                    <a:pt x="16" y="23"/>
                  </a:cubicBezTo>
                  <a:cubicBezTo>
                    <a:pt x="16" y="24"/>
                    <a:pt x="15" y="24"/>
                    <a:pt x="14" y="25"/>
                  </a:cubicBezTo>
                  <a:cubicBezTo>
                    <a:pt x="13" y="25"/>
                    <a:pt x="12" y="26"/>
                    <a:pt x="11" y="26"/>
                  </a:cubicBezTo>
                  <a:cubicBezTo>
                    <a:pt x="10" y="26"/>
                    <a:pt x="8" y="27"/>
                    <a:pt x="7" y="27"/>
                  </a:cubicBezTo>
                  <a:cubicBezTo>
                    <a:pt x="6" y="27"/>
                    <a:pt x="4" y="26"/>
                    <a:pt x="3" y="26"/>
                  </a:cubicBezTo>
                  <a:cubicBezTo>
                    <a:pt x="2" y="26"/>
                    <a:pt x="1" y="26"/>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23" name="Freeform 329"/>
            <p:cNvSpPr>
              <a:spLocks/>
            </p:cNvSpPr>
            <p:nvPr/>
          </p:nvSpPr>
          <p:spPr bwMode="auto">
            <a:xfrm>
              <a:off x="3520008" y="3724815"/>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24" name="Freeform 330"/>
            <p:cNvSpPr>
              <a:spLocks/>
            </p:cNvSpPr>
            <p:nvPr/>
          </p:nvSpPr>
          <p:spPr bwMode="auto">
            <a:xfrm>
              <a:off x="3630641" y="3724815"/>
              <a:ext cx="68562" cy="84143"/>
            </a:xfrm>
            <a:custGeom>
              <a:avLst/>
              <a:gdLst>
                <a:gd name="T0" fmla="*/ 21 w 21"/>
                <a:gd name="T1" fmla="*/ 14 h 26"/>
                <a:gd name="T2" fmla="*/ 11 w 21"/>
                <a:gd name="T3" fmla="*/ 26 h 26"/>
                <a:gd name="T4" fmla="*/ 0 w 21"/>
                <a:gd name="T5" fmla="*/ 14 h 26"/>
                <a:gd name="T6" fmla="*/ 0 w 21"/>
                <a:gd name="T7" fmla="*/ 0 h 26"/>
                <a:gd name="T8" fmla="*/ 6 w 21"/>
                <a:gd name="T9" fmla="*/ 0 h 26"/>
                <a:gd name="T10" fmla="*/ 6 w 21"/>
                <a:gd name="T11" fmla="*/ 15 h 26"/>
                <a:gd name="T12" fmla="*/ 11 w 21"/>
                <a:gd name="T13" fmla="*/ 21 h 26"/>
                <a:gd name="T14" fmla="*/ 16 w 21"/>
                <a:gd name="T15" fmla="*/ 15 h 26"/>
                <a:gd name="T16" fmla="*/ 16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1" y="26"/>
                  </a:cubicBezTo>
                  <a:cubicBezTo>
                    <a:pt x="4" y="26"/>
                    <a:pt x="0" y="22"/>
                    <a:pt x="0" y="14"/>
                  </a:cubicBezTo>
                  <a:cubicBezTo>
                    <a:pt x="0" y="0"/>
                    <a:pt x="0" y="0"/>
                    <a:pt x="0" y="0"/>
                  </a:cubicBezTo>
                  <a:cubicBezTo>
                    <a:pt x="6" y="0"/>
                    <a:pt x="6" y="0"/>
                    <a:pt x="6" y="0"/>
                  </a:cubicBezTo>
                  <a:cubicBezTo>
                    <a:pt x="6" y="15"/>
                    <a:pt x="6" y="15"/>
                    <a:pt x="6" y="15"/>
                  </a:cubicBezTo>
                  <a:cubicBezTo>
                    <a:pt x="6" y="19"/>
                    <a:pt x="8" y="21"/>
                    <a:pt x="11" y="21"/>
                  </a:cubicBezTo>
                  <a:cubicBezTo>
                    <a:pt x="14" y="21"/>
                    <a:pt x="16" y="19"/>
                    <a:pt x="16" y="15"/>
                  </a:cubicBezTo>
                  <a:cubicBezTo>
                    <a:pt x="16" y="0"/>
                    <a:pt x="16" y="0"/>
                    <a:pt x="16"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25" name="Freeform 331"/>
            <p:cNvSpPr>
              <a:spLocks/>
            </p:cNvSpPr>
            <p:nvPr/>
          </p:nvSpPr>
          <p:spPr bwMode="auto">
            <a:xfrm>
              <a:off x="3716344" y="3721699"/>
              <a:ext cx="54538" cy="87259"/>
            </a:xfrm>
            <a:custGeom>
              <a:avLst/>
              <a:gdLst>
                <a:gd name="T0" fmla="*/ 0 w 17"/>
                <a:gd name="T1" fmla="*/ 25 h 27"/>
                <a:gd name="T2" fmla="*/ 0 w 17"/>
                <a:gd name="T3" fmla="*/ 19 h 27"/>
                <a:gd name="T4" fmla="*/ 3 w 17"/>
                <a:gd name="T5" fmla="*/ 21 h 27"/>
                <a:gd name="T6" fmla="*/ 7 w 17"/>
                <a:gd name="T7" fmla="*/ 22 h 27"/>
                <a:gd name="T8" fmla="*/ 9 w 17"/>
                <a:gd name="T9" fmla="*/ 22 h 27"/>
                <a:gd name="T10" fmla="*/ 10 w 17"/>
                <a:gd name="T11" fmla="*/ 21 h 27"/>
                <a:gd name="T12" fmla="*/ 11 w 17"/>
                <a:gd name="T13" fmla="*/ 21 h 27"/>
                <a:gd name="T14" fmla="*/ 11 w 17"/>
                <a:gd name="T15" fmla="*/ 20 h 27"/>
                <a:gd name="T16" fmla="*/ 11 w 17"/>
                <a:gd name="T17" fmla="*/ 18 h 27"/>
                <a:gd name="T18" fmla="*/ 10 w 17"/>
                <a:gd name="T19" fmla="*/ 17 h 27"/>
                <a:gd name="T20" fmla="*/ 8 w 17"/>
                <a:gd name="T21" fmla="*/ 16 h 27"/>
                <a:gd name="T22" fmla="*/ 6 w 17"/>
                <a:gd name="T23" fmla="*/ 15 h 27"/>
                <a:gd name="T24" fmla="*/ 1 w 17"/>
                <a:gd name="T25" fmla="*/ 12 h 27"/>
                <a:gd name="T26" fmla="*/ 0 w 17"/>
                <a:gd name="T27" fmla="*/ 8 h 27"/>
                <a:gd name="T28" fmla="*/ 1 w 17"/>
                <a:gd name="T29" fmla="*/ 5 h 27"/>
                <a:gd name="T30" fmla="*/ 3 w 17"/>
                <a:gd name="T31" fmla="*/ 2 h 27"/>
                <a:gd name="T32" fmla="*/ 6 w 17"/>
                <a:gd name="T33" fmla="*/ 1 h 27"/>
                <a:gd name="T34" fmla="*/ 10 w 17"/>
                <a:gd name="T35" fmla="*/ 0 h 27"/>
                <a:gd name="T36" fmla="*/ 13 w 17"/>
                <a:gd name="T37" fmla="*/ 1 h 27"/>
                <a:gd name="T38" fmla="*/ 16 w 17"/>
                <a:gd name="T39" fmla="*/ 1 h 27"/>
                <a:gd name="T40" fmla="*/ 16 w 17"/>
                <a:gd name="T41" fmla="*/ 7 h 27"/>
                <a:gd name="T42" fmla="*/ 15 w 17"/>
                <a:gd name="T43" fmla="*/ 6 h 27"/>
                <a:gd name="T44" fmla="*/ 13 w 17"/>
                <a:gd name="T45" fmla="*/ 5 h 27"/>
                <a:gd name="T46" fmla="*/ 12 w 17"/>
                <a:gd name="T47" fmla="*/ 5 h 27"/>
                <a:gd name="T48" fmla="*/ 10 w 17"/>
                <a:gd name="T49" fmla="*/ 5 h 27"/>
                <a:gd name="T50" fmla="*/ 8 w 17"/>
                <a:gd name="T51" fmla="*/ 5 h 27"/>
                <a:gd name="T52" fmla="*/ 7 w 17"/>
                <a:gd name="T53" fmla="*/ 6 h 27"/>
                <a:gd name="T54" fmla="*/ 6 w 17"/>
                <a:gd name="T55" fmla="*/ 6 h 27"/>
                <a:gd name="T56" fmla="*/ 6 w 17"/>
                <a:gd name="T57" fmla="*/ 7 h 27"/>
                <a:gd name="T58" fmla="*/ 6 w 17"/>
                <a:gd name="T59" fmla="*/ 9 h 27"/>
                <a:gd name="T60" fmla="*/ 7 w 17"/>
                <a:gd name="T61" fmla="*/ 10 h 27"/>
                <a:gd name="T62" fmla="*/ 9 w 17"/>
                <a:gd name="T63" fmla="*/ 10 h 27"/>
                <a:gd name="T64" fmla="*/ 11 w 17"/>
                <a:gd name="T65" fmla="*/ 11 h 27"/>
                <a:gd name="T66" fmla="*/ 13 w 17"/>
                <a:gd name="T67" fmla="*/ 13 h 27"/>
                <a:gd name="T68" fmla="*/ 16 w 17"/>
                <a:gd name="T69" fmla="*/ 14 h 27"/>
                <a:gd name="T70" fmla="*/ 17 w 17"/>
                <a:gd name="T71" fmla="*/ 16 h 27"/>
                <a:gd name="T72" fmla="*/ 17 w 17"/>
                <a:gd name="T73" fmla="*/ 19 h 27"/>
                <a:gd name="T74" fmla="*/ 16 w 17"/>
                <a:gd name="T75" fmla="*/ 23 h 27"/>
                <a:gd name="T76" fmla="*/ 14 w 17"/>
                <a:gd name="T77" fmla="*/ 25 h 27"/>
                <a:gd name="T78" fmla="*/ 11 w 17"/>
                <a:gd name="T79" fmla="*/ 26 h 27"/>
                <a:gd name="T80" fmla="*/ 7 w 17"/>
                <a:gd name="T81" fmla="*/ 27 h 27"/>
                <a:gd name="T82" fmla="*/ 3 w 17"/>
                <a:gd name="T83" fmla="*/ 26 h 27"/>
                <a:gd name="T84" fmla="*/ 0 w 17"/>
                <a:gd name="T8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7">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2"/>
                    <a:pt x="10" y="21"/>
                  </a:cubicBezTo>
                  <a:cubicBezTo>
                    <a:pt x="11" y="21"/>
                    <a:pt x="11" y="21"/>
                    <a:pt x="11" y="21"/>
                  </a:cubicBezTo>
                  <a:cubicBezTo>
                    <a:pt x="11" y="20"/>
                    <a:pt x="11" y="20"/>
                    <a:pt x="11" y="20"/>
                  </a:cubicBezTo>
                  <a:cubicBezTo>
                    <a:pt x="11" y="19"/>
                    <a:pt x="11" y="19"/>
                    <a:pt x="11" y="18"/>
                  </a:cubicBezTo>
                  <a:cubicBezTo>
                    <a:pt x="11" y="18"/>
                    <a:pt x="10" y="17"/>
                    <a:pt x="10" y="17"/>
                  </a:cubicBezTo>
                  <a:cubicBezTo>
                    <a:pt x="9" y="17"/>
                    <a:pt x="9" y="16"/>
                    <a:pt x="8" y="16"/>
                  </a:cubicBezTo>
                  <a:cubicBezTo>
                    <a:pt x="7" y="16"/>
                    <a:pt x="7" y="16"/>
                    <a:pt x="6" y="15"/>
                  </a:cubicBezTo>
                  <a:cubicBezTo>
                    <a:pt x="4" y="14"/>
                    <a:pt x="2" y="13"/>
                    <a:pt x="1" y="12"/>
                  </a:cubicBezTo>
                  <a:cubicBezTo>
                    <a:pt x="0" y="11"/>
                    <a:pt x="0" y="10"/>
                    <a:pt x="0" y="8"/>
                  </a:cubicBezTo>
                  <a:cubicBezTo>
                    <a:pt x="0" y="7"/>
                    <a:pt x="0" y="6"/>
                    <a:pt x="1" y="5"/>
                  </a:cubicBezTo>
                  <a:cubicBezTo>
                    <a:pt x="1" y="4"/>
                    <a:pt x="2" y="3"/>
                    <a:pt x="3" y="2"/>
                  </a:cubicBezTo>
                  <a:cubicBezTo>
                    <a:pt x="4" y="2"/>
                    <a:pt x="5" y="1"/>
                    <a:pt x="6" y="1"/>
                  </a:cubicBezTo>
                  <a:cubicBezTo>
                    <a:pt x="7" y="1"/>
                    <a:pt x="9" y="0"/>
                    <a:pt x="10" y="0"/>
                  </a:cubicBezTo>
                  <a:cubicBezTo>
                    <a:pt x="11" y="0"/>
                    <a:pt x="12" y="1"/>
                    <a:pt x="13" y="1"/>
                  </a:cubicBezTo>
                  <a:cubicBezTo>
                    <a:pt x="14" y="1"/>
                    <a:pt x="15" y="1"/>
                    <a:pt x="16" y="1"/>
                  </a:cubicBezTo>
                  <a:cubicBezTo>
                    <a:pt x="16" y="7"/>
                    <a:pt x="16" y="7"/>
                    <a:pt x="16" y="7"/>
                  </a:cubicBezTo>
                  <a:cubicBezTo>
                    <a:pt x="16" y="6"/>
                    <a:pt x="15" y="6"/>
                    <a:pt x="15" y="6"/>
                  </a:cubicBezTo>
                  <a:cubicBezTo>
                    <a:pt x="14" y="6"/>
                    <a:pt x="14" y="6"/>
                    <a:pt x="13" y="5"/>
                  </a:cubicBezTo>
                  <a:cubicBezTo>
                    <a:pt x="13" y="5"/>
                    <a:pt x="12" y="5"/>
                    <a:pt x="12" y="5"/>
                  </a:cubicBezTo>
                  <a:cubicBezTo>
                    <a:pt x="11" y="5"/>
                    <a:pt x="11" y="5"/>
                    <a:pt x="10" y="5"/>
                  </a:cubicBezTo>
                  <a:cubicBezTo>
                    <a:pt x="10" y="5"/>
                    <a:pt x="9" y="5"/>
                    <a:pt x="8" y="5"/>
                  </a:cubicBezTo>
                  <a:cubicBezTo>
                    <a:pt x="8" y="5"/>
                    <a:pt x="7" y="5"/>
                    <a:pt x="7" y="6"/>
                  </a:cubicBezTo>
                  <a:cubicBezTo>
                    <a:pt x="7" y="6"/>
                    <a:pt x="6" y="6"/>
                    <a:pt x="6" y="6"/>
                  </a:cubicBezTo>
                  <a:cubicBezTo>
                    <a:pt x="6" y="7"/>
                    <a:pt x="6" y="7"/>
                    <a:pt x="6" y="7"/>
                  </a:cubicBezTo>
                  <a:cubicBezTo>
                    <a:pt x="6" y="8"/>
                    <a:pt x="6" y="8"/>
                    <a:pt x="6" y="9"/>
                  </a:cubicBezTo>
                  <a:cubicBezTo>
                    <a:pt x="7" y="9"/>
                    <a:pt x="7" y="9"/>
                    <a:pt x="7" y="10"/>
                  </a:cubicBezTo>
                  <a:cubicBezTo>
                    <a:pt x="8" y="10"/>
                    <a:pt x="8" y="10"/>
                    <a:pt x="9" y="10"/>
                  </a:cubicBezTo>
                  <a:cubicBezTo>
                    <a:pt x="9" y="11"/>
                    <a:pt x="10" y="11"/>
                    <a:pt x="11" y="11"/>
                  </a:cubicBezTo>
                  <a:cubicBezTo>
                    <a:pt x="12" y="12"/>
                    <a:pt x="13" y="12"/>
                    <a:pt x="13" y="13"/>
                  </a:cubicBezTo>
                  <a:cubicBezTo>
                    <a:pt x="14" y="13"/>
                    <a:pt x="15" y="14"/>
                    <a:pt x="16" y="14"/>
                  </a:cubicBezTo>
                  <a:cubicBezTo>
                    <a:pt x="16" y="15"/>
                    <a:pt x="17" y="16"/>
                    <a:pt x="17" y="16"/>
                  </a:cubicBezTo>
                  <a:cubicBezTo>
                    <a:pt x="17" y="17"/>
                    <a:pt x="17" y="18"/>
                    <a:pt x="17" y="19"/>
                  </a:cubicBezTo>
                  <a:cubicBezTo>
                    <a:pt x="17" y="20"/>
                    <a:pt x="17" y="22"/>
                    <a:pt x="16" y="23"/>
                  </a:cubicBezTo>
                  <a:cubicBezTo>
                    <a:pt x="16" y="24"/>
                    <a:pt x="15" y="24"/>
                    <a:pt x="14" y="25"/>
                  </a:cubicBezTo>
                  <a:cubicBezTo>
                    <a:pt x="13" y="25"/>
                    <a:pt x="12" y="26"/>
                    <a:pt x="11" y="26"/>
                  </a:cubicBezTo>
                  <a:cubicBezTo>
                    <a:pt x="10" y="26"/>
                    <a:pt x="9" y="27"/>
                    <a:pt x="7" y="27"/>
                  </a:cubicBezTo>
                  <a:cubicBezTo>
                    <a:pt x="6" y="27"/>
                    <a:pt x="5" y="26"/>
                    <a:pt x="3" y="26"/>
                  </a:cubicBezTo>
                  <a:cubicBezTo>
                    <a:pt x="2" y="26"/>
                    <a:pt x="1" y="26"/>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26" name="Freeform 332"/>
            <p:cNvSpPr>
              <a:spLocks/>
            </p:cNvSpPr>
            <p:nvPr/>
          </p:nvSpPr>
          <p:spPr bwMode="auto">
            <a:xfrm>
              <a:off x="3817628" y="3721699"/>
              <a:ext cx="54538" cy="84143"/>
            </a:xfrm>
            <a:custGeom>
              <a:avLst/>
              <a:gdLst>
                <a:gd name="T0" fmla="*/ 6 w 17"/>
                <a:gd name="T1" fmla="*/ 21 h 26"/>
                <a:gd name="T2" fmla="*/ 17 w 17"/>
                <a:gd name="T3" fmla="*/ 21 h 26"/>
                <a:gd name="T4" fmla="*/ 17 w 17"/>
                <a:gd name="T5" fmla="*/ 26 h 26"/>
                <a:gd name="T6" fmla="*/ 0 w 17"/>
                <a:gd name="T7" fmla="*/ 26 h 26"/>
                <a:gd name="T8" fmla="*/ 0 w 17"/>
                <a:gd name="T9" fmla="*/ 24 h 26"/>
                <a:gd name="T10" fmla="*/ 1 w 17"/>
                <a:gd name="T11" fmla="*/ 21 h 26"/>
                <a:gd name="T12" fmla="*/ 2 w 17"/>
                <a:gd name="T13" fmla="*/ 18 h 26"/>
                <a:gd name="T14" fmla="*/ 4 w 17"/>
                <a:gd name="T15" fmla="*/ 16 h 26"/>
                <a:gd name="T16" fmla="*/ 7 w 17"/>
                <a:gd name="T17" fmla="*/ 14 h 26"/>
                <a:gd name="T18" fmla="*/ 9 w 17"/>
                <a:gd name="T19" fmla="*/ 13 h 26"/>
                <a:gd name="T20" fmla="*/ 10 w 17"/>
                <a:gd name="T21" fmla="*/ 11 h 26"/>
                <a:gd name="T22" fmla="*/ 11 w 17"/>
                <a:gd name="T23" fmla="*/ 10 h 26"/>
                <a:gd name="T24" fmla="*/ 11 w 17"/>
                <a:gd name="T25" fmla="*/ 8 h 26"/>
                <a:gd name="T26" fmla="*/ 10 w 17"/>
                <a:gd name="T27" fmla="*/ 6 h 26"/>
                <a:gd name="T28" fmla="*/ 7 w 17"/>
                <a:gd name="T29" fmla="*/ 5 h 26"/>
                <a:gd name="T30" fmla="*/ 1 w 17"/>
                <a:gd name="T31" fmla="*/ 7 h 26"/>
                <a:gd name="T32" fmla="*/ 1 w 17"/>
                <a:gd name="T33" fmla="*/ 3 h 26"/>
                <a:gd name="T34" fmla="*/ 9 w 17"/>
                <a:gd name="T35" fmla="*/ 0 h 26"/>
                <a:gd name="T36" fmla="*/ 12 w 17"/>
                <a:gd name="T37" fmla="*/ 1 h 26"/>
                <a:gd name="T38" fmla="*/ 15 w 17"/>
                <a:gd name="T39" fmla="*/ 2 h 26"/>
                <a:gd name="T40" fmla="*/ 16 w 17"/>
                <a:gd name="T41" fmla="*/ 5 h 26"/>
                <a:gd name="T42" fmla="*/ 17 w 17"/>
                <a:gd name="T43" fmla="*/ 8 h 26"/>
                <a:gd name="T44" fmla="*/ 16 w 17"/>
                <a:gd name="T45" fmla="*/ 11 h 26"/>
                <a:gd name="T46" fmla="*/ 15 w 17"/>
                <a:gd name="T47" fmla="*/ 13 h 26"/>
                <a:gd name="T48" fmla="*/ 13 w 17"/>
                <a:gd name="T49" fmla="*/ 15 h 26"/>
                <a:gd name="T50" fmla="*/ 10 w 17"/>
                <a:gd name="T51" fmla="*/ 17 h 26"/>
                <a:gd name="T52" fmla="*/ 9 w 17"/>
                <a:gd name="T53" fmla="*/ 18 h 26"/>
                <a:gd name="T54" fmla="*/ 7 w 17"/>
                <a:gd name="T55" fmla="*/ 19 h 26"/>
                <a:gd name="T56" fmla="*/ 6 w 17"/>
                <a:gd name="T57" fmla="*/ 20 h 26"/>
                <a:gd name="T58" fmla="*/ 6 w 17"/>
                <a:gd name="T5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6">
                  <a:moveTo>
                    <a:pt x="6" y="21"/>
                  </a:moveTo>
                  <a:cubicBezTo>
                    <a:pt x="17" y="21"/>
                    <a:pt x="17" y="21"/>
                    <a:pt x="17" y="21"/>
                  </a:cubicBezTo>
                  <a:cubicBezTo>
                    <a:pt x="17" y="26"/>
                    <a:pt x="17" y="26"/>
                    <a:pt x="17" y="26"/>
                  </a:cubicBezTo>
                  <a:cubicBezTo>
                    <a:pt x="0" y="26"/>
                    <a:pt x="0" y="26"/>
                    <a:pt x="0" y="26"/>
                  </a:cubicBezTo>
                  <a:cubicBezTo>
                    <a:pt x="0" y="24"/>
                    <a:pt x="0" y="24"/>
                    <a:pt x="0" y="24"/>
                  </a:cubicBezTo>
                  <a:cubicBezTo>
                    <a:pt x="0" y="23"/>
                    <a:pt x="0" y="22"/>
                    <a:pt x="1" y="21"/>
                  </a:cubicBezTo>
                  <a:cubicBezTo>
                    <a:pt x="1" y="20"/>
                    <a:pt x="2" y="19"/>
                    <a:pt x="2" y="18"/>
                  </a:cubicBezTo>
                  <a:cubicBezTo>
                    <a:pt x="3" y="17"/>
                    <a:pt x="4" y="16"/>
                    <a:pt x="4" y="16"/>
                  </a:cubicBezTo>
                  <a:cubicBezTo>
                    <a:pt x="5" y="15"/>
                    <a:pt x="6" y="15"/>
                    <a:pt x="7" y="14"/>
                  </a:cubicBezTo>
                  <a:cubicBezTo>
                    <a:pt x="7" y="14"/>
                    <a:pt x="8" y="13"/>
                    <a:pt x="9" y="13"/>
                  </a:cubicBezTo>
                  <a:cubicBezTo>
                    <a:pt x="9" y="12"/>
                    <a:pt x="10" y="12"/>
                    <a:pt x="10" y="11"/>
                  </a:cubicBezTo>
                  <a:cubicBezTo>
                    <a:pt x="10" y="11"/>
                    <a:pt x="11" y="10"/>
                    <a:pt x="11" y="10"/>
                  </a:cubicBezTo>
                  <a:cubicBezTo>
                    <a:pt x="11" y="9"/>
                    <a:pt x="11" y="9"/>
                    <a:pt x="11" y="8"/>
                  </a:cubicBezTo>
                  <a:cubicBezTo>
                    <a:pt x="11" y="7"/>
                    <a:pt x="11" y="6"/>
                    <a:pt x="10" y="6"/>
                  </a:cubicBezTo>
                  <a:cubicBezTo>
                    <a:pt x="10" y="5"/>
                    <a:pt x="9" y="5"/>
                    <a:pt x="7" y="5"/>
                  </a:cubicBezTo>
                  <a:cubicBezTo>
                    <a:pt x="5" y="5"/>
                    <a:pt x="3" y="6"/>
                    <a:pt x="1" y="7"/>
                  </a:cubicBezTo>
                  <a:cubicBezTo>
                    <a:pt x="1" y="3"/>
                    <a:pt x="1" y="3"/>
                    <a:pt x="1" y="3"/>
                  </a:cubicBezTo>
                  <a:cubicBezTo>
                    <a:pt x="3" y="1"/>
                    <a:pt x="6" y="0"/>
                    <a:pt x="9" y="0"/>
                  </a:cubicBezTo>
                  <a:cubicBezTo>
                    <a:pt x="10" y="0"/>
                    <a:pt x="11" y="1"/>
                    <a:pt x="12" y="1"/>
                  </a:cubicBezTo>
                  <a:cubicBezTo>
                    <a:pt x="13" y="1"/>
                    <a:pt x="14" y="2"/>
                    <a:pt x="15" y="2"/>
                  </a:cubicBezTo>
                  <a:cubicBezTo>
                    <a:pt x="15" y="3"/>
                    <a:pt x="16" y="4"/>
                    <a:pt x="16" y="5"/>
                  </a:cubicBezTo>
                  <a:cubicBezTo>
                    <a:pt x="17" y="6"/>
                    <a:pt x="17" y="7"/>
                    <a:pt x="17" y="8"/>
                  </a:cubicBezTo>
                  <a:cubicBezTo>
                    <a:pt x="17" y="9"/>
                    <a:pt x="17" y="10"/>
                    <a:pt x="16" y="11"/>
                  </a:cubicBezTo>
                  <a:cubicBezTo>
                    <a:pt x="16" y="12"/>
                    <a:pt x="15" y="12"/>
                    <a:pt x="15" y="13"/>
                  </a:cubicBezTo>
                  <a:cubicBezTo>
                    <a:pt x="14" y="14"/>
                    <a:pt x="14" y="15"/>
                    <a:pt x="13" y="15"/>
                  </a:cubicBezTo>
                  <a:cubicBezTo>
                    <a:pt x="12" y="16"/>
                    <a:pt x="11" y="16"/>
                    <a:pt x="10" y="17"/>
                  </a:cubicBezTo>
                  <a:cubicBezTo>
                    <a:pt x="10" y="17"/>
                    <a:pt x="9" y="18"/>
                    <a:pt x="9" y="18"/>
                  </a:cubicBezTo>
                  <a:cubicBezTo>
                    <a:pt x="8" y="19"/>
                    <a:pt x="8" y="19"/>
                    <a:pt x="7" y="19"/>
                  </a:cubicBezTo>
                  <a:cubicBezTo>
                    <a:pt x="7" y="20"/>
                    <a:pt x="7" y="20"/>
                    <a:pt x="6" y="20"/>
                  </a:cubicBezTo>
                  <a:cubicBezTo>
                    <a:pt x="6" y="21"/>
                    <a:pt x="6" y="21"/>
                    <a:pt x="6"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735" name="Texas"/>
          <p:cNvGrpSpPr/>
          <p:nvPr/>
        </p:nvGrpSpPr>
        <p:grpSpPr>
          <a:xfrm>
            <a:off x="1658982" y="3395695"/>
            <a:ext cx="1204660" cy="228215"/>
            <a:chOff x="1142164" y="3469270"/>
            <a:chExt cx="1338511" cy="253572"/>
          </a:xfrm>
        </p:grpSpPr>
        <p:sp>
          <p:nvSpPr>
            <p:cNvPr id="736" name="Rectangle 17"/>
            <p:cNvSpPr>
              <a:spLocks noChangeArrowheads="1"/>
            </p:cNvSpPr>
            <p:nvPr/>
          </p:nvSpPr>
          <p:spPr bwMode="auto">
            <a:xfrm>
              <a:off x="1142164" y="3469270"/>
              <a:ext cx="1338511" cy="253572"/>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37" name="Freeform 341"/>
            <p:cNvSpPr>
              <a:spLocks/>
            </p:cNvSpPr>
            <p:nvPr/>
          </p:nvSpPr>
          <p:spPr bwMode="auto">
            <a:xfrm>
              <a:off x="1237215" y="3564320"/>
              <a:ext cx="56096" cy="85701"/>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8" y="22"/>
                    <a:pt x="9" y="22"/>
                  </a:cubicBezTo>
                  <a:cubicBezTo>
                    <a:pt x="10"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3" y="13"/>
                    <a:pt x="2"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9"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1"/>
                    <a:pt x="10" y="11"/>
                    <a:pt x="11" y="11"/>
                  </a:cubicBezTo>
                  <a:cubicBezTo>
                    <a:pt x="12" y="12"/>
                    <a:pt x="13" y="12"/>
                    <a:pt x="14"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38" name="Freeform 342"/>
            <p:cNvSpPr>
              <a:spLocks noEditPoints="1"/>
            </p:cNvSpPr>
            <p:nvPr/>
          </p:nvSpPr>
          <p:spPr bwMode="auto">
            <a:xfrm>
              <a:off x="1302661" y="3564320"/>
              <a:ext cx="81027" cy="85701"/>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8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8" y="7"/>
                  </a:cubicBezTo>
                  <a:cubicBezTo>
                    <a:pt x="16" y="6"/>
                    <a:pt x="15"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39" name="Freeform 343"/>
            <p:cNvSpPr>
              <a:spLocks/>
            </p:cNvSpPr>
            <p:nvPr/>
          </p:nvSpPr>
          <p:spPr bwMode="auto">
            <a:xfrm>
              <a:off x="1400829" y="3567437"/>
              <a:ext cx="65445" cy="82585"/>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0" name="Freeform 344"/>
            <p:cNvSpPr>
              <a:spLocks/>
            </p:cNvSpPr>
            <p:nvPr/>
          </p:nvSpPr>
          <p:spPr bwMode="auto">
            <a:xfrm>
              <a:off x="1478740" y="3567437"/>
              <a:ext cx="65445" cy="82585"/>
            </a:xfrm>
            <a:custGeom>
              <a:avLst/>
              <a:gdLst>
                <a:gd name="T0" fmla="*/ 42 w 42"/>
                <a:gd name="T1" fmla="*/ 9 h 53"/>
                <a:gd name="T2" fmla="*/ 27 w 42"/>
                <a:gd name="T3" fmla="*/ 9 h 53"/>
                <a:gd name="T4" fmla="*/ 27 w 42"/>
                <a:gd name="T5" fmla="*/ 53 h 53"/>
                <a:gd name="T6" fmla="*/ 15 w 42"/>
                <a:gd name="T7" fmla="*/ 53 h 53"/>
                <a:gd name="T8" fmla="*/ 15 w 42"/>
                <a:gd name="T9" fmla="*/ 9 h 53"/>
                <a:gd name="T10" fmla="*/ 0 w 42"/>
                <a:gd name="T11" fmla="*/ 9 h 53"/>
                <a:gd name="T12" fmla="*/ 0 w 42"/>
                <a:gd name="T13" fmla="*/ 0 h 53"/>
                <a:gd name="T14" fmla="*/ 42 w 42"/>
                <a:gd name="T15" fmla="*/ 0 h 53"/>
                <a:gd name="T16" fmla="*/ 42 w 42"/>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9"/>
                  </a:moveTo>
                  <a:lnTo>
                    <a:pt x="27" y="9"/>
                  </a:lnTo>
                  <a:lnTo>
                    <a:pt x="27" y="53"/>
                  </a:lnTo>
                  <a:lnTo>
                    <a:pt x="15" y="53"/>
                  </a:lnTo>
                  <a:lnTo>
                    <a:pt x="15" y="9"/>
                  </a:lnTo>
                  <a:lnTo>
                    <a:pt x="0" y="9"/>
                  </a:lnTo>
                  <a:lnTo>
                    <a:pt x="0" y="0"/>
                  </a:lnTo>
                  <a:lnTo>
                    <a:pt x="42" y="0"/>
                  </a:lnTo>
                  <a:lnTo>
                    <a:pt x="42"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1" name="Freeform 345"/>
            <p:cNvSpPr>
              <a:spLocks/>
            </p:cNvSpPr>
            <p:nvPr/>
          </p:nvSpPr>
          <p:spPr bwMode="auto">
            <a:xfrm>
              <a:off x="1556651" y="3567437"/>
              <a:ext cx="71678" cy="82585"/>
            </a:xfrm>
            <a:custGeom>
              <a:avLst/>
              <a:gdLst>
                <a:gd name="T0" fmla="*/ 46 w 46"/>
                <a:gd name="T1" fmla="*/ 53 h 53"/>
                <a:gd name="T2" fmla="*/ 34 w 46"/>
                <a:gd name="T3" fmla="*/ 53 h 53"/>
                <a:gd name="T4" fmla="*/ 34 w 46"/>
                <a:gd name="T5" fmla="*/ 32 h 53"/>
                <a:gd name="T6" fmla="*/ 13 w 46"/>
                <a:gd name="T7" fmla="*/ 32 h 53"/>
                <a:gd name="T8" fmla="*/ 13 w 46"/>
                <a:gd name="T9" fmla="*/ 53 h 53"/>
                <a:gd name="T10" fmla="*/ 0 w 46"/>
                <a:gd name="T11" fmla="*/ 53 h 53"/>
                <a:gd name="T12" fmla="*/ 0 w 46"/>
                <a:gd name="T13" fmla="*/ 0 h 53"/>
                <a:gd name="T14" fmla="*/ 13 w 46"/>
                <a:gd name="T15" fmla="*/ 0 h 53"/>
                <a:gd name="T16" fmla="*/ 13 w 46"/>
                <a:gd name="T17" fmla="*/ 21 h 53"/>
                <a:gd name="T18" fmla="*/ 34 w 46"/>
                <a:gd name="T19" fmla="*/ 21 h 53"/>
                <a:gd name="T20" fmla="*/ 34 w 46"/>
                <a:gd name="T21" fmla="*/ 0 h 53"/>
                <a:gd name="T22" fmla="*/ 46 w 46"/>
                <a:gd name="T23" fmla="*/ 0 h 53"/>
                <a:gd name="T24" fmla="*/ 46 w 46"/>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3">
                  <a:moveTo>
                    <a:pt x="46" y="53"/>
                  </a:moveTo>
                  <a:lnTo>
                    <a:pt x="34" y="53"/>
                  </a:lnTo>
                  <a:lnTo>
                    <a:pt x="34" y="32"/>
                  </a:lnTo>
                  <a:lnTo>
                    <a:pt x="13" y="32"/>
                  </a:lnTo>
                  <a:lnTo>
                    <a:pt x="13" y="53"/>
                  </a:lnTo>
                  <a:lnTo>
                    <a:pt x="0" y="53"/>
                  </a:lnTo>
                  <a:lnTo>
                    <a:pt x="0" y="0"/>
                  </a:lnTo>
                  <a:lnTo>
                    <a:pt x="13" y="0"/>
                  </a:lnTo>
                  <a:lnTo>
                    <a:pt x="13" y="21"/>
                  </a:lnTo>
                  <a:lnTo>
                    <a:pt x="34" y="21"/>
                  </a:lnTo>
                  <a:lnTo>
                    <a:pt x="34" y="0"/>
                  </a:lnTo>
                  <a:lnTo>
                    <a:pt x="46" y="0"/>
                  </a:lnTo>
                  <a:lnTo>
                    <a:pt x="46" y="5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2" name="Freeform 346"/>
            <p:cNvSpPr>
              <a:spLocks/>
            </p:cNvSpPr>
            <p:nvPr/>
          </p:nvSpPr>
          <p:spPr bwMode="auto">
            <a:xfrm>
              <a:off x="1678192" y="3564320"/>
              <a:ext cx="65445" cy="85701"/>
            </a:xfrm>
            <a:custGeom>
              <a:avLst/>
              <a:gdLst>
                <a:gd name="T0" fmla="*/ 20 w 20"/>
                <a:gd name="T1" fmla="*/ 25 h 26"/>
                <a:gd name="T2" fmla="*/ 13 w 20"/>
                <a:gd name="T3" fmla="*/ 26 h 26"/>
                <a:gd name="T4" fmla="*/ 3 w 20"/>
                <a:gd name="T5" fmla="*/ 23 h 26"/>
                <a:gd name="T6" fmla="*/ 0 w 20"/>
                <a:gd name="T7" fmla="*/ 14 h 26"/>
                <a:gd name="T8" fmla="*/ 4 w 20"/>
                <a:gd name="T9" fmla="*/ 4 h 26"/>
                <a:gd name="T10" fmla="*/ 14 w 20"/>
                <a:gd name="T11" fmla="*/ 0 h 26"/>
                <a:gd name="T12" fmla="*/ 20 w 20"/>
                <a:gd name="T13" fmla="*/ 1 h 26"/>
                <a:gd name="T14" fmla="*/ 20 w 20"/>
                <a:gd name="T15" fmla="*/ 7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3" y="23"/>
                  </a:cubicBezTo>
                  <a:cubicBezTo>
                    <a:pt x="1" y="21"/>
                    <a:pt x="0" y="18"/>
                    <a:pt x="0" y="14"/>
                  </a:cubicBezTo>
                  <a:cubicBezTo>
                    <a:pt x="0" y="10"/>
                    <a:pt x="1" y="7"/>
                    <a:pt x="4" y="4"/>
                  </a:cubicBezTo>
                  <a:cubicBezTo>
                    <a:pt x="6" y="2"/>
                    <a:pt x="10" y="0"/>
                    <a:pt x="14" y="0"/>
                  </a:cubicBezTo>
                  <a:cubicBezTo>
                    <a:pt x="16" y="0"/>
                    <a:pt x="18" y="1"/>
                    <a:pt x="20" y="1"/>
                  </a:cubicBezTo>
                  <a:cubicBezTo>
                    <a:pt x="20" y="7"/>
                    <a:pt x="20" y="7"/>
                    <a:pt x="20" y="7"/>
                  </a:cubicBezTo>
                  <a:cubicBezTo>
                    <a:pt x="18" y="6"/>
                    <a:pt x="16" y="5"/>
                    <a:pt x="14" y="5"/>
                  </a:cubicBezTo>
                  <a:cubicBezTo>
                    <a:pt x="12" y="5"/>
                    <a:pt x="10" y="6"/>
                    <a:pt x="8" y="7"/>
                  </a:cubicBezTo>
                  <a:cubicBezTo>
                    <a:pt x="7" y="9"/>
                    <a:pt x="6" y="11"/>
                    <a:pt x="6" y="13"/>
                  </a:cubicBezTo>
                  <a:cubicBezTo>
                    <a:pt x="6" y="16"/>
                    <a:pt x="7" y="18"/>
                    <a:pt x="8" y="19"/>
                  </a:cubicBezTo>
                  <a:cubicBezTo>
                    <a:pt x="10" y="21"/>
                    <a:pt x="11" y="21"/>
                    <a:pt x="14" y="21"/>
                  </a:cubicBezTo>
                  <a:cubicBezTo>
                    <a:pt x="16" y="21"/>
                    <a:pt x="18" y="21"/>
                    <a:pt x="20" y="20"/>
                  </a:cubicBezTo>
                  <a:lnTo>
                    <a:pt x="20"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3" name="Freeform 347"/>
            <p:cNvSpPr>
              <a:spLocks/>
            </p:cNvSpPr>
            <p:nvPr/>
          </p:nvSpPr>
          <p:spPr bwMode="auto">
            <a:xfrm>
              <a:off x="1759219" y="3567437"/>
              <a:ext cx="49863" cy="82585"/>
            </a:xfrm>
            <a:custGeom>
              <a:avLst/>
              <a:gdLst>
                <a:gd name="T0" fmla="*/ 32 w 32"/>
                <a:gd name="T1" fmla="*/ 53 h 53"/>
                <a:gd name="T2" fmla="*/ 0 w 32"/>
                <a:gd name="T3" fmla="*/ 53 h 53"/>
                <a:gd name="T4" fmla="*/ 0 w 32"/>
                <a:gd name="T5" fmla="*/ 0 h 53"/>
                <a:gd name="T6" fmla="*/ 30 w 32"/>
                <a:gd name="T7" fmla="*/ 0 h 53"/>
                <a:gd name="T8" fmla="*/ 30 w 32"/>
                <a:gd name="T9" fmla="*/ 9 h 53"/>
                <a:gd name="T10" fmla="*/ 11 w 32"/>
                <a:gd name="T11" fmla="*/ 9 h 53"/>
                <a:gd name="T12" fmla="*/ 11 w 32"/>
                <a:gd name="T13" fmla="*/ 21 h 53"/>
                <a:gd name="T14" fmla="*/ 30 w 32"/>
                <a:gd name="T15" fmla="*/ 21 h 53"/>
                <a:gd name="T16" fmla="*/ 30 w 32"/>
                <a:gd name="T17" fmla="*/ 32 h 53"/>
                <a:gd name="T18" fmla="*/ 11 w 32"/>
                <a:gd name="T19" fmla="*/ 32 h 53"/>
                <a:gd name="T20" fmla="*/ 11 w 32"/>
                <a:gd name="T21" fmla="*/ 42 h 53"/>
                <a:gd name="T22" fmla="*/ 32 w 32"/>
                <a:gd name="T23" fmla="*/ 42 h 53"/>
                <a:gd name="T24" fmla="*/ 32 w 32"/>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3">
                  <a:moveTo>
                    <a:pt x="32" y="53"/>
                  </a:moveTo>
                  <a:lnTo>
                    <a:pt x="0" y="53"/>
                  </a:lnTo>
                  <a:lnTo>
                    <a:pt x="0" y="0"/>
                  </a:lnTo>
                  <a:lnTo>
                    <a:pt x="30" y="0"/>
                  </a:lnTo>
                  <a:lnTo>
                    <a:pt x="30" y="9"/>
                  </a:lnTo>
                  <a:lnTo>
                    <a:pt x="11" y="9"/>
                  </a:lnTo>
                  <a:lnTo>
                    <a:pt x="11" y="21"/>
                  </a:lnTo>
                  <a:lnTo>
                    <a:pt x="30" y="21"/>
                  </a:lnTo>
                  <a:lnTo>
                    <a:pt x="30" y="32"/>
                  </a:lnTo>
                  <a:lnTo>
                    <a:pt x="11" y="32"/>
                  </a:lnTo>
                  <a:lnTo>
                    <a:pt x="11" y="42"/>
                  </a:lnTo>
                  <a:lnTo>
                    <a:pt x="32" y="42"/>
                  </a:lnTo>
                  <a:lnTo>
                    <a:pt x="32" y="5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4" name="Freeform 348"/>
            <p:cNvSpPr>
              <a:spLocks/>
            </p:cNvSpPr>
            <p:nvPr/>
          </p:nvSpPr>
          <p:spPr bwMode="auto">
            <a:xfrm>
              <a:off x="1821548" y="3567437"/>
              <a:ext cx="74795" cy="82585"/>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7"/>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6"/>
                    <a:pt x="18" y="17"/>
                  </a:cubicBezTo>
                  <a:cubicBezTo>
                    <a:pt x="18" y="17"/>
                    <a:pt x="18" y="17"/>
                    <a:pt x="18" y="17"/>
                  </a:cubicBezTo>
                  <a:cubicBezTo>
                    <a:pt x="18" y="16"/>
                    <a:pt x="18" y="15"/>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5" name="Freeform 349"/>
            <p:cNvSpPr>
              <a:spLocks/>
            </p:cNvSpPr>
            <p:nvPr/>
          </p:nvSpPr>
          <p:spPr bwMode="auto">
            <a:xfrm>
              <a:off x="1910366" y="3567437"/>
              <a:ext cx="65445" cy="82585"/>
            </a:xfrm>
            <a:custGeom>
              <a:avLst/>
              <a:gdLst>
                <a:gd name="T0" fmla="*/ 42 w 42"/>
                <a:gd name="T1" fmla="*/ 9 h 53"/>
                <a:gd name="T2" fmla="*/ 27 w 42"/>
                <a:gd name="T3" fmla="*/ 9 h 53"/>
                <a:gd name="T4" fmla="*/ 27 w 42"/>
                <a:gd name="T5" fmla="*/ 53 h 53"/>
                <a:gd name="T6" fmla="*/ 14 w 42"/>
                <a:gd name="T7" fmla="*/ 53 h 53"/>
                <a:gd name="T8" fmla="*/ 14 w 42"/>
                <a:gd name="T9" fmla="*/ 9 h 53"/>
                <a:gd name="T10" fmla="*/ 0 w 42"/>
                <a:gd name="T11" fmla="*/ 9 h 53"/>
                <a:gd name="T12" fmla="*/ 0 w 42"/>
                <a:gd name="T13" fmla="*/ 0 h 53"/>
                <a:gd name="T14" fmla="*/ 42 w 42"/>
                <a:gd name="T15" fmla="*/ 0 h 53"/>
                <a:gd name="T16" fmla="*/ 42 w 42"/>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9"/>
                  </a:moveTo>
                  <a:lnTo>
                    <a:pt x="27" y="9"/>
                  </a:lnTo>
                  <a:lnTo>
                    <a:pt x="27" y="53"/>
                  </a:lnTo>
                  <a:lnTo>
                    <a:pt x="14" y="53"/>
                  </a:lnTo>
                  <a:lnTo>
                    <a:pt x="14" y="9"/>
                  </a:lnTo>
                  <a:lnTo>
                    <a:pt x="0" y="9"/>
                  </a:lnTo>
                  <a:lnTo>
                    <a:pt x="0" y="0"/>
                  </a:lnTo>
                  <a:lnTo>
                    <a:pt x="42" y="0"/>
                  </a:lnTo>
                  <a:lnTo>
                    <a:pt x="42"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6" name="Freeform 350"/>
            <p:cNvSpPr>
              <a:spLocks noEditPoints="1"/>
            </p:cNvSpPr>
            <p:nvPr/>
          </p:nvSpPr>
          <p:spPr bwMode="auto">
            <a:xfrm>
              <a:off x="1988277" y="3567437"/>
              <a:ext cx="68562" cy="82585"/>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3"/>
                  </a:cubicBezTo>
                  <a:cubicBezTo>
                    <a:pt x="14" y="13"/>
                    <a:pt x="13" y="13"/>
                    <a:pt x="13" y="14"/>
                  </a:cubicBezTo>
                  <a:cubicBezTo>
                    <a:pt x="13" y="14"/>
                    <a:pt x="13" y="14"/>
                    <a:pt x="13" y="14"/>
                  </a:cubicBezTo>
                  <a:cubicBezTo>
                    <a:pt x="13" y="14"/>
                    <a:pt x="13" y="14"/>
                    <a:pt x="14" y="14"/>
                  </a:cubicBezTo>
                  <a:cubicBezTo>
                    <a:pt x="14" y="14"/>
                    <a:pt x="14" y="15"/>
                    <a:pt x="15" y="15"/>
                  </a:cubicBezTo>
                  <a:cubicBezTo>
                    <a:pt x="15" y="15"/>
                    <a:pt x="15" y="16"/>
                    <a:pt x="16" y="16"/>
                  </a:cubicBezTo>
                  <a:cubicBezTo>
                    <a:pt x="16" y="17"/>
                    <a:pt x="16" y="17"/>
                    <a:pt x="16" y="17"/>
                  </a:cubicBezTo>
                  <a:lnTo>
                    <a:pt x="21" y="25"/>
                  </a:lnTo>
                  <a:close/>
                  <a:moveTo>
                    <a:pt x="6" y="4"/>
                  </a:moveTo>
                  <a:cubicBezTo>
                    <a:pt x="6" y="11"/>
                    <a:pt x="6" y="11"/>
                    <a:pt x="6" y="11"/>
                  </a:cubicBezTo>
                  <a:cubicBezTo>
                    <a:pt x="8" y="11"/>
                    <a:pt x="8" y="11"/>
                    <a:pt x="8" y="11"/>
                  </a:cubicBezTo>
                  <a:cubicBezTo>
                    <a:pt x="9" y="11"/>
                    <a:pt x="10"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7" name="Freeform 351"/>
            <p:cNvSpPr>
              <a:spLocks noEditPoints="1"/>
            </p:cNvSpPr>
            <p:nvPr/>
          </p:nvSpPr>
          <p:spPr bwMode="auto">
            <a:xfrm>
              <a:off x="2056839" y="3567437"/>
              <a:ext cx="81027" cy="82585"/>
            </a:xfrm>
            <a:custGeom>
              <a:avLst/>
              <a:gdLst>
                <a:gd name="T0" fmla="*/ 25 w 25"/>
                <a:gd name="T1" fmla="*/ 25 h 25"/>
                <a:gd name="T2" fmla="*/ 19 w 25"/>
                <a:gd name="T3" fmla="*/ 25 h 25"/>
                <a:gd name="T4" fmla="*/ 17 w 25"/>
                <a:gd name="T5" fmla="*/ 19 h 25"/>
                <a:gd name="T6" fmla="*/ 8 w 25"/>
                <a:gd name="T7" fmla="*/ 19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6 h 25"/>
                <a:gd name="T22" fmla="*/ 13 w 25"/>
                <a:gd name="T23" fmla="*/ 4 h 25"/>
                <a:gd name="T24" fmla="*/ 13 w 25"/>
                <a:gd name="T25" fmla="*/ 4 h 25"/>
                <a:gd name="T26" fmla="*/ 12 w 25"/>
                <a:gd name="T27" fmla="*/ 6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6"/>
                    <a:pt x="13" y="6"/>
                    <a:pt x="13" y="6"/>
                  </a:cubicBezTo>
                  <a:cubicBezTo>
                    <a:pt x="13" y="6"/>
                    <a:pt x="13" y="5"/>
                    <a:pt x="13" y="4"/>
                  </a:cubicBezTo>
                  <a:cubicBezTo>
                    <a:pt x="13" y="4"/>
                    <a:pt x="13" y="4"/>
                    <a:pt x="13" y="4"/>
                  </a:cubicBezTo>
                  <a:cubicBezTo>
                    <a:pt x="13" y="5"/>
                    <a:pt x="12" y="6"/>
                    <a:pt x="12" y="6"/>
                  </a:cubicBezTo>
                  <a:cubicBezTo>
                    <a:pt x="10" y="15"/>
                    <a:pt x="10" y="15"/>
                    <a:pt x="10" y="15"/>
                  </a:cubicBezTo>
                  <a:lnTo>
                    <a:pt x="16"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8" name="Freeform 352"/>
            <p:cNvSpPr>
              <a:spLocks/>
            </p:cNvSpPr>
            <p:nvPr/>
          </p:nvSpPr>
          <p:spPr bwMode="auto">
            <a:xfrm>
              <a:off x="2151891" y="3567437"/>
              <a:ext cx="48305" cy="82585"/>
            </a:xfrm>
            <a:custGeom>
              <a:avLst/>
              <a:gdLst>
                <a:gd name="T0" fmla="*/ 31 w 31"/>
                <a:gd name="T1" fmla="*/ 53 h 53"/>
                <a:gd name="T2" fmla="*/ 0 w 31"/>
                <a:gd name="T3" fmla="*/ 53 h 53"/>
                <a:gd name="T4" fmla="*/ 0 w 31"/>
                <a:gd name="T5" fmla="*/ 0 h 53"/>
                <a:gd name="T6" fmla="*/ 12 w 31"/>
                <a:gd name="T7" fmla="*/ 0 h 53"/>
                <a:gd name="T8" fmla="*/ 12 w 31"/>
                <a:gd name="T9" fmla="*/ 42 h 53"/>
                <a:gd name="T10" fmla="*/ 31 w 31"/>
                <a:gd name="T11" fmla="*/ 42 h 53"/>
                <a:gd name="T12" fmla="*/ 31 w 3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1" h="53">
                  <a:moveTo>
                    <a:pt x="31" y="53"/>
                  </a:moveTo>
                  <a:lnTo>
                    <a:pt x="0" y="53"/>
                  </a:lnTo>
                  <a:lnTo>
                    <a:pt x="0" y="0"/>
                  </a:lnTo>
                  <a:lnTo>
                    <a:pt x="12" y="0"/>
                  </a:lnTo>
                  <a:lnTo>
                    <a:pt x="12" y="42"/>
                  </a:lnTo>
                  <a:lnTo>
                    <a:pt x="31" y="42"/>
                  </a:lnTo>
                  <a:lnTo>
                    <a:pt x="31" y="5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49" name="Freeform 353"/>
            <p:cNvSpPr>
              <a:spLocks/>
            </p:cNvSpPr>
            <p:nvPr/>
          </p:nvSpPr>
          <p:spPr bwMode="auto">
            <a:xfrm>
              <a:off x="2246942" y="3567437"/>
              <a:ext cx="68562" cy="82585"/>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5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1" y="20"/>
                  </a:cubicBezTo>
                  <a:cubicBezTo>
                    <a:pt x="14" y="20"/>
                    <a:pt x="15" y="18"/>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50" name="Freeform 354"/>
            <p:cNvSpPr>
              <a:spLocks/>
            </p:cNvSpPr>
            <p:nvPr/>
          </p:nvSpPr>
          <p:spPr bwMode="auto">
            <a:xfrm>
              <a:off x="2331086" y="3564320"/>
              <a:ext cx="56096" cy="85701"/>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10" y="21"/>
                    <a:pt x="10" y="21"/>
                  </a:cubicBezTo>
                  <a:cubicBezTo>
                    <a:pt x="10" y="21"/>
                    <a:pt x="11" y="21"/>
                    <a:pt x="11" y="20"/>
                  </a:cubicBezTo>
                  <a:cubicBezTo>
                    <a:pt x="11" y="20"/>
                    <a:pt x="11" y="20"/>
                    <a:pt x="11" y="19"/>
                  </a:cubicBezTo>
                  <a:cubicBezTo>
                    <a:pt x="11" y="19"/>
                    <a:pt x="11" y="18"/>
                    <a:pt x="11" y="18"/>
                  </a:cubicBezTo>
                  <a:cubicBezTo>
                    <a:pt x="10" y="18"/>
                    <a:pt x="10" y="17"/>
                    <a:pt x="9" y="17"/>
                  </a:cubicBezTo>
                  <a:cubicBezTo>
                    <a:pt x="9" y="17"/>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3"/>
                    <a:pt x="3" y="2"/>
                  </a:cubicBezTo>
                  <a:cubicBezTo>
                    <a:pt x="3" y="1"/>
                    <a:pt x="5" y="1"/>
                    <a:pt x="6" y="1"/>
                  </a:cubicBezTo>
                  <a:cubicBezTo>
                    <a:pt x="7" y="0"/>
                    <a:pt x="8" y="0"/>
                    <a:pt x="10" y="0"/>
                  </a:cubicBezTo>
                  <a:cubicBezTo>
                    <a:pt x="11" y="0"/>
                    <a:pt x="12" y="0"/>
                    <a:pt x="13" y="0"/>
                  </a:cubicBezTo>
                  <a:cubicBezTo>
                    <a:pt x="14" y="1"/>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6"/>
                    <a:pt x="6" y="6"/>
                    <a:pt x="6" y="6"/>
                  </a:cubicBezTo>
                  <a:cubicBezTo>
                    <a:pt x="6" y="7"/>
                    <a:pt x="6" y="7"/>
                    <a:pt x="6" y="7"/>
                  </a:cubicBezTo>
                  <a:cubicBezTo>
                    <a:pt x="6" y="8"/>
                    <a:pt x="6" y="8"/>
                    <a:pt x="6" y="8"/>
                  </a:cubicBezTo>
                  <a:cubicBezTo>
                    <a:pt x="6" y="9"/>
                    <a:pt x="6" y="9"/>
                    <a:pt x="7" y="9"/>
                  </a:cubicBezTo>
                  <a:cubicBezTo>
                    <a:pt x="7" y="10"/>
                    <a:pt x="8" y="10"/>
                    <a:pt x="8" y="10"/>
                  </a:cubicBezTo>
                  <a:cubicBezTo>
                    <a:pt x="9" y="11"/>
                    <a:pt x="10" y="11"/>
                    <a:pt x="10" y="11"/>
                  </a:cubicBezTo>
                  <a:cubicBezTo>
                    <a:pt x="11" y="12"/>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756" name="Illinois"/>
          <p:cNvGrpSpPr/>
          <p:nvPr/>
        </p:nvGrpSpPr>
        <p:grpSpPr>
          <a:xfrm>
            <a:off x="3284203" y="2255054"/>
            <a:ext cx="1214477" cy="234174"/>
            <a:chOff x="2957490" y="2189987"/>
            <a:chExt cx="1349419" cy="260193"/>
          </a:xfrm>
        </p:grpSpPr>
        <p:sp>
          <p:nvSpPr>
            <p:cNvPr id="757" name="Rectangle 20"/>
            <p:cNvSpPr>
              <a:spLocks noChangeArrowheads="1"/>
            </p:cNvSpPr>
            <p:nvPr/>
          </p:nvSpPr>
          <p:spPr bwMode="auto">
            <a:xfrm>
              <a:off x="2957490" y="2189987"/>
              <a:ext cx="1349419" cy="260193"/>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58" name="Freeform 360"/>
            <p:cNvSpPr>
              <a:spLocks/>
            </p:cNvSpPr>
            <p:nvPr/>
          </p:nvSpPr>
          <p:spPr bwMode="auto">
            <a:xfrm>
              <a:off x="3052542" y="2288153"/>
              <a:ext cx="71678" cy="81026"/>
            </a:xfrm>
            <a:custGeom>
              <a:avLst/>
              <a:gdLst>
                <a:gd name="T0" fmla="*/ 22 w 22"/>
                <a:gd name="T1" fmla="*/ 25 h 25"/>
                <a:gd name="T2" fmla="*/ 16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6" y="25"/>
                    <a:pt x="16" y="25"/>
                    <a:pt x="16" y="25"/>
                  </a:cubicBezTo>
                  <a:cubicBezTo>
                    <a:pt x="6" y="9"/>
                    <a:pt x="6" y="9"/>
                    <a:pt x="6" y="9"/>
                  </a:cubicBezTo>
                  <a:cubicBezTo>
                    <a:pt x="5"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59" name="Freeform 361"/>
            <p:cNvSpPr>
              <a:spLocks noEditPoints="1"/>
            </p:cNvSpPr>
            <p:nvPr/>
          </p:nvSpPr>
          <p:spPr bwMode="auto">
            <a:xfrm>
              <a:off x="3141360" y="2285037"/>
              <a:ext cx="81027" cy="84143"/>
            </a:xfrm>
            <a:custGeom>
              <a:avLst/>
              <a:gdLst>
                <a:gd name="T0" fmla="*/ 12 w 25"/>
                <a:gd name="T1" fmla="*/ 26 h 26"/>
                <a:gd name="T2" fmla="*/ 3 w 25"/>
                <a:gd name="T3" fmla="*/ 23 h 26"/>
                <a:gd name="T4" fmla="*/ 0 w 25"/>
                <a:gd name="T5" fmla="*/ 13 h 26"/>
                <a:gd name="T6" fmla="*/ 3 w 25"/>
                <a:gd name="T7" fmla="*/ 4 h 26"/>
                <a:gd name="T8" fmla="*/ 13 w 25"/>
                <a:gd name="T9" fmla="*/ 0 h 26"/>
                <a:gd name="T10" fmla="*/ 21 w 25"/>
                <a:gd name="T11" fmla="*/ 4 h 26"/>
                <a:gd name="T12" fmla="*/ 25 w 25"/>
                <a:gd name="T13" fmla="*/ 13 h 26"/>
                <a:gd name="T14" fmla="*/ 21 w 25"/>
                <a:gd name="T15" fmla="*/ 23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3"/>
                  </a:cubicBezTo>
                  <a:cubicBezTo>
                    <a:pt x="1" y="20"/>
                    <a:pt x="0" y="17"/>
                    <a:pt x="0" y="13"/>
                  </a:cubicBezTo>
                  <a:cubicBezTo>
                    <a:pt x="0" y="9"/>
                    <a:pt x="1" y="6"/>
                    <a:pt x="3" y="4"/>
                  </a:cubicBezTo>
                  <a:cubicBezTo>
                    <a:pt x="6" y="1"/>
                    <a:pt x="9" y="0"/>
                    <a:pt x="13" y="0"/>
                  </a:cubicBezTo>
                  <a:cubicBezTo>
                    <a:pt x="16" y="0"/>
                    <a:pt x="19" y="1"/>
                    <a:pt x="21" y="4"/>
                  </a:cubicBezTo>
                  <a:cubicBezTo>
                    <a:pt x="24" y="6"/>
                    <a:pt x="25" y="9"/>
                    <a:pt x="25" y="13"/>
                  </a:cubicBezTo>
                  <a:cubicBezTo>
                    <a:pt x="25" y="17"/>
                    <a:pt x="23" y="20"/>
                    <a:pt x="21" y="23"/>
                  </a:cubicBezTo>
                  <a:cubicBezTo>
                    <a:pt x="19" y="25"/>
                    <a:pt x="16" y="26"/>
                    <a:pt x="12" y="26"/>
                  </a:cubicBezTo>
                  <a:close/>
                  <a:moveTo>
                    <a:pt x="12" y="5"/>
                  </a:moveTo>
                  <a:cubicBezTo>
                    <a:pt x="10" y="5"/>
                    <a:pt x="9" y="6"/>
                    <a:pt x="8" y="7"/>
                  </a:cubicBezTo>
                  <a:cubicBezTo>
                    <a:pt x="6" y="9"/>
                    <a:pt x="6" y="11"/>
                    <a:pt x="6" y="13"/>
                  </a:cubicBezTo>
                  <a:cubicBezTo>
                    <a:pt x="6" y="16"/>
                    <a:pt x="6" y="18"/>
                    <a:pt x="8" y="19"/>
                  </a:cubicBezTo>
                  <a:cubicBezTo>
                    <a:pt x="9" y="21"/>
                    <a:pt x="10" y="21"/>
                    <a:pt x="12" y="21"/>
                  </a:cubicBezTo>
                  <a:cubicBezTo>
                    <a:pt x="14" y="21"/>
                    <a:pt x="16" y="21"/>
                    <a:pt x="17" y="19"/>
                  </a:cubicBezTo>
                  <a:cubicBezTo>
                    <a:pt x="18" y="18"/>
                    <a:pt x="19" y="16"/>
                    <a:pt x="19" y="13"/>
                  </a:cubicBezTo>
                  <a:cubicBezTo>
                    <a:pt x="19" y="11"/>
                    <a:pt x="18" y="9"/>
                    <a:pt x="17" y="7"/>
                  </a:cubicBezTo>
                  <a:cubicBezTo>
                    <a:pt x="16" y="6"/>
                    <a:pt x="14" y="5"/>
                    <a:pt x="1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0" name="Freeform 362"/>
            <p:cNvSpPr>
              <a:spLocks noEditPoints="1"/>
            </p:cNvSpPr>
            <p:nvPr/>
          </p:nvSpPr>
          <p:spPr bwMode="auto">
            <a:xfrm>
              <a:off x="3236412" y="2288153"/>
              <a:ext cx="71678" cy="81026"/>
            </a:xfrm>
            <a:custGeom>
              <a:avLst/>
              <a:gdLst>
                <a:gd name="T0" fmla="*/ 22 w 22"/>
                <a:gd name="T1" fmla="*/ 25 h 25"/>
                <a:gd name="T2" fmla="*/ 15 w 22"/>
                <a:gd name="T3" fmla="*/ 25 h 25"/>
                <a:gd name="T4" fmla="*/ 11 w 22"/>
                <a:gd name="T5" fmla="*/ 18 h 25"/>
                <a:gd name="T6" fmla="*/ 10 w 22"/>
                <a:gd name="T7" fmla="*/ 17 h 25"/>
                <a:gd name="T8" fmla="*/ 9 w 22"/>
                <a:gd name="T9" fmla="*/ 16 h 25"/>
                <a:gd name="T10" fmla="*/ 9 w 22"/>
                <a:gd name="T11" fmla="*/ 15 h 25"/>
                <a:gd name="T12" fmla="*/ 8 w 22"/>
                <a:gd name="T13" fmla="*/ 15 h 25"/>
                <a:gd name="T14" fmla="*/ 6 w 22"/>
                <a:gd name="T15" fmla="*/ 15 h 25"/>
                <a:gd name="T16" fmla="*/ 6 w 22"/>
                <a:gd name="T17" fmla="*/ 25 h 25"/>
                <a:gd name="T18" fmla="*/ 0 w 22"/>
                <a:gd name="T19" fmla="*/ 25 h 25"/>
                <a:gd name="T20" fmla="*/ 0 w 22"/>
                <a:gd name="T21" fmla="*/ 0 h 25"/>
                <a:gd name="T22" fmla="*/ 9 w 22"/>
                <a:gd name="T23" fmla="*/ 0 h 25"/>
                <a:gd name="T24" fmla="*/ 19 w 22"/>
                <a:gd name="T25" fmla="*/ 6 h 25"/>
                <a:gd name="T26" fmla="*/ 18 w 22"/>
                <a:gd name="T27" fmla="*/ 9 h 25"/>
                <a:gd name="T28" fmla="*/ 17 w 22"/>
                <a:gd name="T29" fmla="*/ 11 h 25"/>
                <a:gd name="T30" fmla="*/ 15 w 22"/>
                <a:gd name="T31" fmla="*/ 12 h 25"/>
                <a:gd name="T32" fmla="*/ 13 w 22"/>
                <a:gd name="T33" fmla="*/ 13 h 25"/>
                <a:gd name="T34" fmla="*/ 13 w 22"/>
                <a:gd name="T35" fmla="*/ 13 h 25"/>
                <a:gd name="T36" fmla="*/ 14 w 22"/>
                <a:gd name="T37" fmla="*/ 14 h 25"/>
                <a:gd name="T38" fmla="*/ 15 w 22"/>
                <a:gd name="T39" fmla="*/ 15 h 25"/>
                <a:gd name="T40" fmla="*/ 16 w 22"/>
                <a:gd name="T41" fmla="*/ 16 h 25"/>
                <a:gd name="T42" fmla="*/ 17 w 22"/>
                <a:gd name="T43" fmla="*/ 17 h 25"/>
                <a:gd name="T44" fmla="*/ 22 w 22"/>
                <a:gd name="T45" fmla="*/ 25 h 25"/>
                <a:gd name="T46" fmla="*/ 6 w 22"/>
                <a:gd name="T47" fmla="*/ 4 h 25"/>
                <a:gd name="T48" fmla="*/ 6 w 22"/>
                <a:gd name="T49" fmla="*/ 11 h 25"/>
                <a:gd name="T50" fmla="*/ 8 w 22"/>
                <a:gd name="T51" fmla="*/ 11 h 25"/>
                <a:gd name="T52" fmla="*/ 11 w 22"/>
                <a:gd name="T53" fmla="*/ 10 h 25"/>
                <a:gd name="T54" fmla="*/ 13 w 22"/>
                <a:gd name="T55" fmla="*/ 7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5"/>
                    <a:pt x="9" y="15"/>
                  </a:cubicBezTo>
                  <a:cubicBezTo>
                    <a:pt x="8" y="15"/>
                    <a:pt x="8" y="15"/>
                    <a:pt x="8"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9" y="2"/>
                    <a:pt x="19" y="6"/>
                  </a:cubicBezTo>
                  <a:cubicBezTo>
                    <a:pt x="19" y="7"/>
                    <a:pt x="18" y="8"/>
                    <a:pt x="18" y="9"/>
                  </a:cubicBezTo>
                  <a:cubicBezTo>
                    <a:pt x="18" y="10"/>
                    <a:pt x="17" y="10"/>
                    <a:pt x="17" y="11"/>
                  </a:cubicBezTo>
                  <a:cubicBezTo>
                    <a:pt x="16" y="11"/>
                    <a:pt x="16" y="12"/>
                    <a:pt x="15" y="12"/>
                  </a:cubicBezTo>
                  <a:cubicBezTo>
                    <a:pt x="15" y="13"/>
                    <a:pt x="14" y="13"/>
                    <a:pt x="13" y="13"/>
                  </a:cubicBezTo>
                  <a:cubicBezTo>
                    <a:pt x="13" y="13"/>
                    <a:pt x="13" y="13"/>
                    <a:pt x="13" y="13"/>
                  </a:cubicBezTo>
                  <a:cubicBezTo>
                    <a:pt x="13" y="14"/>
                    <a:pt x="14" y="14"/>
                    <a:pt x="14" y="14"/>
                  </a:cubicBezTo>
                  <a:cubicBezTo>
                    <a:pt x="14" y="14"/>
                    <a:pt x="15" y="15"/>
                    <a:pt x="15" y="15"/>
                  </a:cubicBezTo>
                  <a:cubicBezTo>
                    <a:pt x="15" y="15"/>
                    <a:pt x="16" y="16"/>
                    <a:pt x="16" y="16"/>
                  </a:cubicBezTo>
                  <a:cubicBezTo>
                    <a:pt x="16" y="16"/>
                    <a:pt x="16" y="17"/>
                    <a:pt x="17" y="17"/>
                  </a:cubicBezTo>
                  <a:lnTo>
                    <a:pt x="22" y="25"/>
                  </a:lnTo>
                  <a:close/>
                  <a:moveTo>
                    <a:pt x="6" y="4"/>
                  </a:moveTo>
                  <a:cubicBezTo>
                    <a:pt x="6" y="11"/>
                    <a:pt x="6" y="11"/>
                    <a:pt x="6" y="11"/>
                  </a:cubicBezTo>
                  <a:cubicBezTo>
                    <a:pt x="8" y="11"/>
                    <a:pt x="8" y="11"/>
                    <a:pt x="8" y="11"/>
                  </a:cubicBezTo>
                  <a:cubicBezTo>
                    <a:pt x="10" y="11"/>
                    <a:pt x="11" y="10"/>
                    <a:pt x="11" y="10"/>
                  </a:cubicBezTo>
                  <a:cubicBezTo>
                    <a:pt x="12" y="9"/>
                    <a:pt x="13" y="8"/>
                    <a:pt x="13" y="7"/>
                  </a:cubicBezTo>
                  <a:cubicBezTo>
                    <a:pt x="13" y="5"/>
                    <a:pt x="11" y="4"/>
                    <a:pt x="9"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1" name="Freeform 363"/>
            <p:cNvSpPr>
              <a:spLocks/>
            </p:cNvSpPr>
            <p:nvPr/>
          </p:nvSpPr>
          <p:spPr bwMode="auto">
            <a:xfrm>
              <a:off x="3304973" y="2288153"/>
              <a:ext cx="63887" cy="81026"/>
            </a:xfrm>
            <a:custGeom>
              <a:avLst/>
              <a:gdLst>
                <a:gd name="T0" fmla="*/ 41 w 41"/>
                <a:gd name="T1" fmla="*/ 8 h 52"/>
                <a:gd name="T2" fmla="*/ 27 w 41"/>
                <a:gd name="T3" fmla="*/ 8 h 52"/>
                <a:gd name="T4" fmla="*/ 27 w 41"/>
                <a:gd name="T5" fmla="*/ 52 h 52"/>
                <a:gd name="T6" fmla="*/ 14 w 41"/>
                <a:gd name="T7" fmla="*/ 52 h 52"/>
                <a:gd name="T8" fmla="*/ 14 w 41"/>
                <a:gd name="T9" fmla="*/ 8 h 52"/>
                <a:gd name="T10" fmla="*/ 0 w 41"/>
                <a:gd name="T11" fmla="*/ 8 h 52"/>
                <a:gd name="T12" fmla="*/ 0 w 41"/>
                <a:gd name="T13" fmla="*/ 0 h 52"/>
                <a:gd name="T14" fmla="*/ 41 w 41"/>
                <a:gd name="T15" fmla="*/ 0 h 52"/>
                <a:gd name="T16" fmla="*/ 41 w 41"/>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8"/>
                  </a:moveTo>
                  <a:lnTo>
                    <a:pt x="27" y="8"/>
                  </a:lnTo>
                  <a:lnTo>
                    <a:pt x="27" y="52"/>
                  </a:lnTo>
                  <a:lnTo>
                    <a:pt x="14" y="52"/>
                  </a:lnTo>
                  <a:lnTo>
                    <a:pt x="14" y="8"/>
                  </a:lnTo>
                  <a:lnTo>
                    <a:pt x="0" y="8"/>
                  </a:lnTo>
                  <a:lnTo>
                    <a:pt x="0" y="0"/>
                  </a:lnTo>
                  <a:lnTo>
                    <a:pt x="41" y="0"/>
                  </a:lnTo>
                  <a:lnTo>
                    <a:pt x="41"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2" name="Freeform 364"/>
            <p:cNvSpPr>
              <a:spLocks/>
            </p:cNvSpPr>
            <p:nvPr/>
          </p:nvSpPr>
          <p:spPr bwMode="auto">
            <a:xfrm>
              <a:off x="3382884" y="2288153"/>
              <a:ext cx="71678" cy="81026"/>
            </a:xfrm>
            <a:custGeom>
              <a:avLst/>
              <a:gdLst>
                <a:gd name="T0" fmla="*/ 46 w 46"/>
                <a:gd name="T1" fmla="*/ 52 h 52"/>
                <a:gd name="T2" fmla="*/ 33 w 46"/>
                <a:gd name="T3" fmla="*/ 52 h 52"/>
                <a:gd name="T4" fmla="*/ 33 w 46"/>
                <a:gd name="T5" fmla="*/ 29 h 52"/>
                <a:gd name="T6" fmla="*/ 12 w 46"/>
                <a:gd name="T7" fmla="*/ 29 h 52"/>
                <a:gd name="T8" fmla="*/ 12 w 46"/>
                <a:gd name="T9" fmla="*/ 52 h 52"/>
                <a:gd name="T10" fmla="*/ 0 w 46"/>
                <a:gd name="T11" fmla="*/ 52 h 52"/>
                <a:gd name="T12" fmla="*/ 0 w 46"/>
                <a:gd name="T13" fmla="*/ 0 h 52"/>
                <a:gd name="T14" fmla="*/ 12 w 46"/>
                <a:gd name="T15" fmla="*/ 0 h 52"/>
                <a:gd name="T16" fmla="*/ 12 w 46"/>
                <a:gd name="T17" fmla="*/ 21 h 52"/>
                <a:gd name="T18" fmla="*/ 33 w 46"/>
                <a:gd name="T19" fmla="*/ 21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29"/>
                  </a:lnTo>
                  <a:lnTo>
                    <a:pt x="12" y="29"/>
                  </a:lnTo>
                  <a:lnTo>
                    <a:pt x="12" y="52"/>
                  </a:lnTo>
                  <a:lnTo>
                    <a:pt x="0" y="52"/>
                  </a:lnTo>
                  <a:lnTo>
                    <a:pt x="0" y="0"/>
                  </a:lnTo>
                  <a:lnTo>
                    <a:pt x="12" y="0"/>
                  </a:lnTo>
                  <a:lnTo>
                    <a:pt x="12" y="21"/>
                  </a:lnTo>
                  <a:lnTo>
                    <a:pt x="33" y="21"/>
                  </a:lnTo>
                  <a:lnTo>
                    <a:pt x="33" y="0"/>
                  </a:lnTo>
                  <a:lnTo>
                    <a:pt x="46" y="0"/>
                  </a:lnTo>
                  <a:lnTo>
                    <a:pt x="46"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3" name="Freeform 365"/>
            <p:cNvSpPr>
              <a:spLocks/>
            </p:cNvSpPr>
            <p:nvPr/>
          </p:nvSpPr>
          <p:spPr bwMode="auto">
            <a:xfrm>
              <a:off x="3502867" y="2285037"/>
              <a:ext cx="65445" cy="84143"/>
            </a:xfrm>
            <a:custGeom>
              <a:avLst/>
              <a:gdLst>
                <a:gd name="T0" fmla="*/ 20 w 20"/>
                <a:gd name="T1" fmla="*/ 25 h 26"/>
                <a:gd name="T2" fmla="*/ 13 w 20"/>
                <a:gd name="T3" fmla="*/ 26 h 26"/>
                <a:gd name="T4" fmla="*/ 4 w 20"/>
                <a:gd name="T5" fmla="*/ 23 h 26"/>
                <a:gd name="T6" fmla="*/ 0 w 20"/>
                <a:gd name="T7" fmla="*/ 14 h 26"/>
                <a:gd name="T8" fmla="*/ 4 w 20"/>
                <a:gd name="T9" fmla="*/ 4 h 26"/>
                <a:gd name="T10" fmla="*/ 14 w 20"/>
                <a:gd name="T11" fmla="*/ 0 h 26"/>
                <a:gd name="T12" fmla="*/ 20 w 20"/>
                <a:gd name="T13" fmla="*/ 1 h 26"/>
                <a:gd name="T14" fmla="*/ 20 w 20"/>
                <a:gd name="T15" fmla="*/ 6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4" y="23"/>
                  </a:cubicBezTo>
                  <a:cubicBezTo>
                    <a:pt x="1" y="20"/>
                    <a:pt x="0" y="17"/>
                    <a:pt x="0" y="14"/>
                  </a:cubicBezTo>
                  <a:cubicBezTo>
                    <a:pt x="0" y="10"/>
                    <a:pt x="2" y="6"/>
                    <a:pt x="4" y="4"/>
                  </a:cubicBezTo>
                  <a:cubicBezTo>
                    <a:pt x="7" y="1"/>
                    <a:pt x="10" y="0"/>
                    <a:pt x="14" y="0"/>
                  </a:cubicBezTo>
                  <a:cubicBezTo>
                    <a:pt x="16" y="0"/>
                    <a:pt x="18" y="0"/>
                    <a:pt x="20" y="1"/>
                  </a:cubicBezTo>
                  <a:cubicBezTo>
                    <a:pt x="20" y="6"/>
                    <a:pt x="20" y="6"/>
                    <a:pt x="20" y="6"/>
                  </a:cubicBezTo>
                  <a:cubicBezTo>
                    <a:pt x="18" y="5"/>
                    <a:pt x="16" y="5"/>
                    <a:pt x="14" y="5"/>
                  </a:cubicBezTo>
                  <a:cubicBezTo>
                    <a:pt x="12" y="5"/>
                    <a:pt x="10" y="6"/>
                    <a:pt x="8" y="7"/>
                  </a:cubicBezTo>
                  <a:cubicBezTo>
                    <a:pt x="7" y="9"/>
                    <a:pt x="6" y="11"/>
                    <a:pt x="6" y="13"/>
                  </a:cubicBezTo>
                  <a:cubicBezTo>
                    <a:pt x="6" y="16"/>
                    <a:pt x="7" y="18"/>
                    <a:pt x="8" y="19"/>
                  </a:cubicBezTo>
                  <a:cubicBezTo>
                    <a:pt x="10" y="21"/>
                    <a:pt x="12" y="21"/>
                    <a:pt x="14" y="21"/>
                  </a:cubicBezTo>
                  <a:cubicBezTo>
                    <a:pt x="16" y="21"/>
                    <a:pt x="18" y="21"/>
                    <a:pt x="20" y="20"/>
                  </a:cubicBezTo>
                  <a:lnTo>
                    <a:pt x="20"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4" name="Freeform 366"/>
            <p:cNvSpPr>
              <a:spLocks/>
            </p:cNvSpPr>
            <p:nvPr/>
          </p:nvSpPr>
          <p:spPr bwMode="auto">
            <a:xfrm>
              <a:off x="3585453" y="2288153"/>
              <a:ext cx="48305" cy="81026"/>
            </a:xfrm>
            <a:custGeom>
              <a:avLst/>
              <a:gdLst>
                <a:gd name="T0" fmla="*/ 31 w 31"/>
                <a:gd name="T1" fmla="*/ 52 h 52"/>
                <a:gd name="T2" fmla="*/ 0 w 31"/>
                <a:gd name="T3" fmla="*/ 52 h 52"/>
                <a:gd name="T4" fmla="*/ 0 w 31"/>
                <a:gd name="T5" fmla="*/ 0 h 52"/>
                <a:gd name="T6" fmla="*/ 29 w 31"/>
                <a:gd name="T7" fmla="*/ 0 h 52"/>
                <a:gd name="T8" fmla="*/ 29 w 31"/>
                <a:gd name="T9" fmla="*/ 8 h 52"/>
                <a:gd name="T10" fmla="*/ 12 w 31"/>
                <a:gd name="T11" fmla="*/ 8 h 52"/>
                <a:gd name="T12" fmla="*/ 12 w 31"/>
                <a:gd name="T13" fmla="*/ 21 h 52"/>
                <a:gd name="T14" fmla="*/ 29 w 31"/>
                <a:gd name="T15" fmla="*/ 21 h 52"/>
                <a:gd name="T16" fmla="*/ 29 w 31"/>
                <a:gd name="T17" fmla="*/ 29 h 52"/>
                <a:gd name="T18" fmla="*/ 12 w 31"/>
                <a:gd name="T19" fmla="*/ 29 h 52"/>
                <a:gd name="T20" fmla="*/ 12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8"/>
                  </a:lnTo>
                  <a:lnTo>
                    <a:pt x="12" y="8"/>
                  </a:lnTo>
                  <a:lnTo>
                    <a:pt x="12" y="21"/>
                  </a:lnTo>
                  <a:lnTo>
                    <a:pt x="29" y="21"/>
                  </a:lnTo>
                  <a:lnTo>
                    <a:pt x="29" y="29"/>
                  </a:lnTo>
                  <a:lnTo>
                    <a:pt x="12" y="29"/>
                  </a:lnTo>
                  <a:lnTo>
                    <a:pt x="12" y="42"/>
                  </a:lnTo>
                  <a:lnTo>
                    <a:pt x="31" y="42"/>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5" name="Freeform 367"/>
            <p:cNvSpPr>
              <a:spLocks/>
            </p:cNvSpPr>
            <p:nvPr/>
          </p:nvSpPr>
          <p:spPr bwMode="auto">
            <a:xfrm>
              <a:off x="3650898" y="2288153"/>
              <a:ext cx="71678"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6" name="Freeform 368"/>
            <p:cNvSpPr>
              <a:spLocks/>
            </p:cNvSpPr>
            <p:nvPr/>
          </p:nvSpPr>
          <p:spPr bwMode="auto">
            <a:xfrm>
              <a:off x="3735042" y="2288153"/>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7" name="Freeform 369"/>
            <p:cNvSpPr>
              <a:spLocks noEditPoints="1"/>
            </p:cNvSpPr>
            <p:nvPr/>
          </p:nvSpPr>
          <p:spPr bwMode="auto">
            <a:xfrm>
              <a:off x="3814511" y="2288153"/>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6 h 25"/>
                <a:gd name="T26" fmla="*/ 18 w 21"/>
                <a:gd name="T27" fmla="*/ 9 h 25"/>
                <a:gd name="T28" fmla="*/ 17 w 21"/>
                <a:gd name="T29" fmla="*/ 11 h 25"/>
                <a:gd name="T30" fmla="*/ 15 w 21"/>
                <a:gd name="T31" fmla="*/ 12 h 25"/>
                <a:gd name="T32" fmla="*/ 13 w 21"/>
                <a:gd name="T33" fmla="*/ 13 h 25"/>
                <a:gd name="T34" fmla="*/ 13 w 21"/>
                <a:gd name="T35" fmla="*/ 13 h 25"/>
                <a:gd name="T36" fmla="*/ 14 w 21"/>
                <a:gd name="T37" fmla="*/ 14 h 25"/>
                <a:gd name="T38" fmla="*/ 15 w 21"/>
                <a:gd name="T39" fmla="*/ 15 h 25"/>
                <a:gd name="T40" fmla="*/ 16 w 21"/>
                <a:gd name="T41" fmla="*/ 16 h 25"/>
                <a:gd name="T42" fmla="*/ 17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5"/>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6"/>
                  </a:cubicBezTo>
                  <a:cubicBezTo>
                    <a:pt x="18" y="7"/>
                    <a:pt x="18" y="8"/>
                    <a:pt x="18" y="9"/>
                  </a:cubicBezTo>
                  <a:cubicBezTo>
                    <a:pt x="18" y="10"/>
                    <a:pt x="17" y="10"/>
                    <a:pt x="17" y="11"/>
                  </a:cubicBezTo>
                  <a:cubicBezTo>
                    <a:pt x="16" y="11"/>
                    <a:pt x="16" y="12"/>
                    <a:pt x="15" y="12"/>
                  </a:cubicBezTo>
                  <a:cubicBezTo>
                    <a:pt x="14" y="13"/>
                    <a:pt x="14" y="13"/>
                    <a:pt x="13" y="13"/>
                  </a:cubicBezTo>
                  <a:cubicBezTo>
                    <a:pt x="13" y="13"/>
                    <a:pt x="13" y="13"/>
                    <a:pt x="13" y="13"/>
                  </a:cubicBezTo>
                  <a:cubicBezTo>
                    <a:pt x="13" y="14"/>
                    <a:pt x="13" y="14"/>
                    <a:pt x="14" y="14"/>
                  </a:cubicBezTo>
                  <a:cubicBezTo>
                    <a:pt x="14" y="14"/>
                    <a:pt x="15" y="15"/>
                    <a:pt x="15" y="15"/>
                  </a:cubicBezTo>
                  <a:cubicBezTo>
                    <a:pt x="15" y="15"/>
                    <a:pt x="15" y="16"/>
                    <a:pt x="16" y="16"/>
                  </a:cubicBezTo>
                  <a:cubicBezTo>
                    <a:pt x="16" y="16"/>
                    <a:pt x="16" y="17"/>
                    <a:pt x="17" y="17"/>
                  </a:cubicBezTo>
                  <a:lnTo>
                    <a:pt x="21" y="25"/>
                  </a:lnTo>
                  <a:close/>
                  <a:moveTo>
                    <a:pt x="6" y="4"/>
                  </a:moveTo>
                  <a:cubicBezTo>
                    <a:pt x="6" y="11"/>
                    <a:pt x="6" y="11"/>
                    <a:pt x="6" y="11"/>
                  </a:cubicBezTo>
                  <a:cubicBezTo>
                    <a:pt x="8" y="11"/>
                    <a:pt x="8" y="11"/>
                    <a:pt x="8" y="11"/>
                  </a:cubicBezTo>
                  <a:cubicBezTo>
                    <a:pt x="10" y="11"/>
                    <a:pt x="11" y="10"/>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8" name="Freeform 370"/>
            <p:cNvSpPr>
              <a:spLocks noEditPoints="1"/>
            </p:cNvSpPr>
            <p:nvPr/>
          </p:nvSpPr>
          <p:spPr bwMode="auto">
            <a:xfrm>
              <a:off x="3886190" y="2288153"/>
              <a:ext cx="77911" cy="81026"/>
            </a:xfrm>
            <a:custGeom>
              <a:avLst/>
              <a:gdLst>
                <a:gd name="T0" fmla="*/ 24 w 24"/>
                <a:gd name="T1" fmla="*/ 25 h 25"/>
                <a:gd name="T2" fmla="*/ 18 w 24"/>
                <a:gd name="T3" fmla="*/ 25 h 25"/>
                <a:gd name="T4" fmla="*/ 16 w 24"/>
                <a:gd name="T5" fmla="*/ 19 h 25"/>
                <a:gd name="T6" fmla="*/ 7 w 24"/>
                <a:gd name="T7" fmla="*/ 19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6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19"/>
                    <a:pt x="16" y="19"/>
                    <a:pt x="16" y="19"/>
                  </a:cubicBezTo>
                  <a:cubicBezTo>
                    <a:pt x="7" y="19"/>
                    <a:pt x="7" y="19"/>
                    <a:pt x="7" y="19"/>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6"/>
                    <a:pt x="12" y="6"/>
                    <a:pt x="12" y="6"/>
                  </a:cubicBezTo>
                  <a:cubicBezTo>
                    <a:pt x="12" y="6"/>
                    <a:pt x="12" y="5"/>
                    <a:pt x="12" y="4"/>
                  </a:cubicBezTo>
                  <a:cubicBezTo>
                    <a:pt x="12" y="4"/>
                    <a:pt x="12" y="4"/>
                    <a:pt x="12" y="4"/>
                  </a:cubicBezTo>
                  <a:cubicBezTo>
                    <a:pt x="12" y="5"/>
                    <a:pt x="12" y="5"/>
                    <a:pt x="11" y="6"/>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69" name="Freeform 371"/>
            <p:cNvSpPr>
              <a:spLocks/>
            </p:cNvSpPr>
            <p:nvPr/>
          </p:nvSpPr>
          <p:spPr bwMode="auto">
            <a:xfrm>
              <a:off x="3976566" y="2288153"/>
              <a:ext cx="49863" cy="81026"/>
            </a:xfrm>
            <a:custGeom>
              <a:avLst/>
              <a:gdLst>
                <a:gd name="T0" fmla="*/ 32 w 32"/>
                <a:gd name="T1" fmla="*/ 52 h 52"/>
                <a:gd name="T2" fmla="*/ 0 w 32"/>
                <a:gd name="T3" fmla="*/ 52 h 52"/>
                <a:gd name="T4" fmla="*/ 0 w 32"/>
                <a:gd name="T5" fmla="*/ 0 h 52"/>
                <a:gd name="T6" fmla="*/ 13 w 32"/>
                <a:gd name="T7" fmla="*/ 0 h 52"/>
                <a:gd name="T8" fmla="*/ 13 w 32"/>
                <a:gd name="T9" fmla="*/ 42 h 52"/>
                <a:gd name="T10" fmla="*/ 32 w 32"/>
                <a:gd name="T11" fmla="*/ 42 h 52"/>
                <a:gd name="T12" fmla="*/ 3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32" y="52"/>
                  </a:moveTo>
                  <a:lnTo>
                    <a:pt x="0" y="52"/>
                  </a:lnTo>
                  <a:lnTo>
                    <a:pt x="0" y="0"/>
                  </a:lnTo>
                  <a:lnTo>
                    <a:pt x="13" y="0"/>
                  </a:lnTo>
                  <a:lnTo>
                    <a:pt x="13" y="42"/>
                  </a:lnTo>
                  <a:lnTo>
                    <a:pt x="32" y="42"/>
                  </a:lnTo>
                  <a:lnTo>
                    <a:pt x="3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70" name="Freeform 372"/>
            <p:cNvSpPr>
              <a:spLocks/>
            </p:cNvSpPr>
            <p:nvPr/>
          </p:nvSpPr>
          <p:spPr bwMode="auto">
            <a:xfrm>
              <a:off x="4071618" y="2288153"/>
              <a:ext cx="68562" cy="81026"/>
            </a:xfrm>
            <a:custGeom>
              <a:avLst/>
              <a:gdLst>
                <a:gd name="T0" fmla="*/ 21 w 21"/>
                <a:gd name="T1" fmla="*/ 14 h 25"/>
                <a:gd name="T2" fmla="*/ 11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1"/>
                    <a:pt x="18" y="25"/>
                    <a:pt x="11" y="25"/>
                  </a:cubicBezTo>
                  <a:cubicBezTo>
                    <a:pt x="4" y="25"/>
                    <a:pt x="0" y="21"/>
                    <a:pt x="0" y="14"/>
                  </a:cubicBezTo>
                  <a:cubicBezTo>
                    <a:pt x="0" y="0"/>
                    <a:pt x="0" y="0"/>
                    <a:pt x="0" y="0"/>
                  </a:cubicBezTo>
                  <a:cubicBezTo>
                    <a:pt x="6" y="0"/>
                    <a:pt x="6" y="0"/>
                    <a:pt x="6" y="0"/>
                  </a:cubicBezTo>
                  <a:cubicBezTo>
                    <a:pt x="6" y="14"/>
                    <a:pt x="6" y="14"/>
                    <a:pt x="6" y="14"/>
                  </a:cubicBezTo>
                  <a:cubicBezTo>
                    <a:pt x="6" y="18"/>
                    <a:pt x="8" y="20"/>
                    <a:pt x="11" y="20"/>
                  </a:cubicBezTo>
                  <a:cubicBezTo>
                    <a:pt x="14"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771" name="Freeform 373"/>
            <p:cNvSpPr>
              <a:spLocks/>
            </p:cNvSpPr>
            <p:nvPr/>
          </p:nvSpPr>
          <p:spPr bwMode="auto">
            <a:xfrm>
              <a:off x="4157320" y="2285037"/>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6" y="22"/>
                    <a:pt x="7" y="22"/>
                  </a:cubicBezTo>
                  <a:cubicBezTo>
                    <a:pt x="8" y="22"/>
                    <a:pt x="8" y="22"/>
                    <a:pt x="9" y="22"/>
                  </a:cubicBezTo>
                  <a:cubicBezTo>
                    <a:pt x="9" y="21"/>
                    <a:pt x="10" y="21"/>
                    <a:pt x="10" y="21"/>
                  </a:cubicBezTo>
                  <a:cubicBezTo>
                    <a:pt x="10" y="21"/>
                    <a:pt x="11" y="20"/>
                    <a:pt x="11" y="20"/>
                  </a:cubicBezTo>
                  <a:cubicBezTo>
                    <a:pt x="11" y="20"/>
                    <a:pt x="11" y="20"/>
                    <a:pt x="11" y="19"/>
                  </a:cubicBezTo>
                  <a:cubicBezTo>
                    <a:pt x="11" y="19"/>
                    <a:pt x="11" y="18"/>
                    <a:pt x="11" y="18"/>
                  </a:cubicBezTo>
                  <a:cubicBezTo>
                    <a:pt x="10" y="17"/>
                    <a:pt x="10" y="17"/>
                    <a:pt x="10" y="17"/>
                  </a:cubicBezTo>
                  <a:cubicBezTo>
                    <a:pt x="9" y="16"/>
                    <a:pt x="9" y="16"/>
                    <a:pt x="8" y="16"/>
                  </a:cubicBezTo>
                  <a:cubicBezTo>
                    <a:pt x="7" y="16"/>
                    <a:pt x="6" y="15"/>
                    <a:pt x="6" y="15"/>
                  </a:cubicBezTo>
                  <a:cubicBezTo>
                    <a:pt x="4" y="14"/>
                    <a:pt x="2" y="13"/>
                    <a:pt x="1" y="12"/>
                  </a:cubicBezTo>
                  <a:cubicBezTo>
                    <a:pt x="0" y="11"/>
                    <a:pt x="0" y="9"/>
                    <a:pt x="0" y="8"/>
                  </a:cubicBezTo>
                  <a:cubicBezTo>
                    <a:pt x="0" y="6"/>
                    <a:pt x="0" y="5"/>
                    <a:pt x="1" y="4"/>
                  </a:cubicBezTo>
                  <a:cubicBezTo>
                    <a:pt x="1" y="3"/>
                    <a:pt x="2" y="2"/>
                    <a:pt x="3" y="2"/>
                  </a:cubicBezTo>
                  <a:cubicBezTo>
                    <a:pt x="4" y="1"/>
                    <a:pt x="5" y="1"/>
                    <a:pt x="6" y="1"/>
                  </a:cubicBezTo>
                  <a:cubicBezTo>
                    <a:pt x="7" y="0"/>
                    <a:pt x="8" y="0"/>
                    <a:pt x="10" y="0"/>
                  </a:cubicBezTo>
                  <a:cubicBezTo>
                    <a:pt x="11" y="0"/>
                    <a:pt x="12" y="0"/>
                    <a:pt x="13" y="0"/>
                  </a:cubicBezTo>
                  <a:cubicBezTo>
                    <a:pt x="14" y="0"/>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9" y="5"/>
                    <a:pt x="9" y="5"/>
                    <a:pt x="8" y="5"/>
                  </a:cubicBezTo>
                  <a:cubicBezTo>
                    <a:pt x="8" y="5"/>
                    <a:pt x="7" y="5"/>
                    <a:pt x="7" y="5"/>
                  </a:cubicBezTo>
                  <a:cubicBezTo>
                    <a:pt x="7" y="5"/>
                    <a:pt x="6" y="6"/>
                    <a:pt x="6" y="6"/>
                  </a:cubicBezTo>
                  <a:cubicBezTo>
                    <a:pt x="6" y="6"/>
                    <a:pt x="6" y="7"/>
                    <a:pt x="6" y="7"/>
                  </a:cubicBezTo>
                  <a:cubicBezTo>
                    <a:pt x="6" y="8"/>
                    <a:pt x="6" y="8"/>
                    <a:pt x="6" y="8"/>
                  </a:cubicBezTo>
                  <a:cubicBezTo>
                    <a:pt x="6" y="9"/>
                    <a:pt x="7" y="9"/>
                    <a:pt x="7" y="9"/>
                  </a:cubicBezTo>
                  <a:cubicBezTo>
                    <a:pt x="8" y="9"/>
                    <a:pt x="8" y="10"/>
                    <a:pt x="9" y="10"/>
                  </a:cubicBezTo>
                  <a:cubicBezTo>
                    <a:pt x="9" y="10"/>
                    <a:pt x="10" y="11"/>
                    <a:pt x="11" y="11"/>
                  </a:cubicBezTo>
                  <a:cubicBezTo>
                    <a:pt x="12" y="11"/>
                    <a:pt x="12" y="12"/>
                    <a:pt x="13" y="12"/>
                  </a:cubicBezTo>
                  <a:cubicBezTo>
                    <a:pt x="14" y="13"/>
                    <a:pt x="15" y="13"/>
                    <a:pt x="15" y="14"/>
                  </a:cubicBezTo>
                  <a:cubicBezTo>
                    <a:pt x="16" y="15"/>
                    <a:pt x="16" y="15"/>
                    <a:pt x="17"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cxnSp>
        <p:nvCxnSpPr>
          <p:cNvPr id="780" name="Straight Connector 779"/>
          <p:cNvCxnSpPr/>
          <p:nvPr/>
        </p:nvCxnSpPr>
        <p:spPr>
          <a:xfrm>
            <a:off x="2388481" y="2368570"/>
            <a:ext cx="0" cy="63359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a:off x="2860368" y="3206458"/>
            <a:ext cx="0" cy="590476"/>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a:off x="3099328" y="1494102"/>
            <a:ext cx="0" cy="139728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a:off x="3287838" y="2218673"/>
            <a:ext cx="0" cy="67883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a:off x="3520684" y="2995756"/>
            <a:ext cx="0" cy="139753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a:off x="5476070" y="2504765"/>
            <a:ext cx="0" cy="748946"/>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a:off x="5758106" y="1763558"/>
            <a:ext cx="0" cy="75483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a:off x="4284356" y="4996418"/>
            <a:ext cx="0" cy="66112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a:off x="7682623" y="3561573"/>
            <a:ext cx="0" cy="65424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a:off x="7965526" y="2715620"/>
            <a:ext cx="0" cy="900397"/>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a:off x="8591428" y="4186135"/>
            <a:ext cx="0" cy="65424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8695292" y="1992066"/>
            <a:ext cx="0" cy="93826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8824943" y="3475731"/>
            <a:ext cx="0" cy="947485"/>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8900743" y="1805047"/>
            <a:ext cx="0" cy="1403376"/>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9298196" y="3095975"/>
            <a:ext cx="0" cy="71521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9400532" y="2422282"/>
            <a:ext cx="0" cy="627570"/>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9746252" y="4669801"/>
            <a:ext cx="0" cy="627570"/>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9521417" y="5448898"/>
            <a:ext cx="0" cy="59506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199" name="Title: Microsoft Global Datacenter Footprint"/>
          <p:cNvSpPr txBox="1">
            <a:spLocks/>
          </p:cNvSpPr>
          <p:nvPr/>
        </p:nvSpPr>
        <p:spPr>
          <a:xfrm>
            <a:off x="976149" y="457463"/>
            <a:ext cx="10120402" cy="739723"/>
          </a:xfrm>
          <a:prstGeom prst="rect">
            <a:avLst/>
          </a:prstGeom>
        </p:spPr>
        <p:txBody>
          <a:bodyPr vert="horz" lIns="82296" tIns="41148" rIns="82296" bIns="41148"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pPr defTabSz="1097280"/>
            <a:r>
              <a:rPr lang="en-US" sz="3840" kern="0" spc="-84" dirty="0">
                <a:solidFill>
                  <a:srgbClr val="000000"/>
                </a:solidFill>
                <a:ea typeface="Segoe UI" pitchFamily="34" charset="0"/>
              </a:rPr>
              <a:t>We’ve Built a Worldwide Datacenter Infrastructure</a:t>
            </a:r>
            <a:r>
              <a:rPr lang="en-US" sz="11520" kern="0" spc="-84" dirty="0">
                <a:solidFill>
                  <a:srgbClr val="000000"/>
                </a:solidFill>
                <a:ea typeface="Segoe UI" pitchFamily="34" charset="0"/>
              </a:rPr>
              <a:t/>
            </a:r>
            <a:br>
              <a:rPr lang="en-US" sz="11520" kern="0" spc="-84" dirty="0">
                <a:solidFill>
                  <a:srgbClr val="000000"/>
                </a:solidFill>
                <a:ea typeface="Segoe UI" pitchFamily="34" charset="0"/>
              </a:rPr>
            </a:br>
            <a:endParaRPr lang="en-US" sz="1920" i="1" spc="-84" dirty="0">
              <a:solidFill>
                <a:srgbClr val="505050"/>
              </a:solidFill>
              <a:cs typeface="Segoe UI Light" panose="020B0502040204020203" pitchFamily="34" charset="0"/>
            </a:endParaRPr>
          </a:p>
        </p:txBody>
      </p:sp>
      <p:sp>
        <p:nvSpPr>
          <p:cNvPr id="799" name="TextBox 798"/>
          <p:cNvSpPr txBox="1"/>
          <p:nvPr/>
        </p:nvSpPr>
        <p:spPr>
          <a:xfrm>
            <a:off x="609601" y="6116596"/>
            <a:ext cx="10972799" cy="454292"/>
          </a:xfrm>
          <a:prstGeom prst="rect">
            <a:avLst/>
          </a:prstGeom>
          <a:noFill/>
        </p:spPr>
        <p:txBody>
          <a:bodyPr wrap="square" lIns="109728" tIns="109728" rIns="109728" bIns="109728" rtlCol="0">
            <a:spAutoFit/>
          </a:bodyPr>
          <a:lstStyle/>
          <a:p>
            <a:pPr algn="ctr" defTabSz="1091246">
              <a:lnSpc>
                <a:spcPct val="90000"/>
              </a:lnSpc>
              <a:spcAft>
                <a:spcPts val="720"/>
              </a:spcAft>
            </a:pPr>
            <a:r>
              <a:rPr lang="en-US" sz="1680" dirty="0">
                <a:solidFill>
                  <a:srgbClr val="0072C6"/>
                </a:solidFill>
                <a:latin typeface="Segoe UI Light"/>
              </a:rPr>
              <a:t>Massive Datacenters footprint in over 40 countries</a:t>
            </a:r>
          </a:p>
        </p:txBody>
      </p:sp>
      <p:grpSp>
        <p:nvGrpSpPr>
          <p:cNvPr id="4" name="Group 3"/>
          <p:cNvGrpSpPr/>
          <p:nvPr/>
        </p:nvGrpSpPr>
        <p:grpSpPr>
          <a:xfrm>
            <a:off x="9300914" y="3576137"/>
            <a:ext cx="828817" cy="229166"/>
            <a:chOff x="7242761" y="2844034"/>
            <a:chExt cx="690681" cy="190972"/>
          </a:xfrm>
        </p:grpSpPr>
        <p:grpSp>
          <p:nvGrpSpPr>
            <p:cNvPr id="598" name="Japan East"/>
            <p:cNvGrpSpPr/>
            <p:nvPr/>
          </p:nvGrpSpPr>
          <p:grpSpPr>
            <a:xfrm>
              <a:off x="7242761" y="2844034"/>
              <a:ext cx="690681" cy="190972"/>
              <a:chOff x="9659395" y="3469270"/>
              <a:chExt cx="920908" cy="254629"/>
            </a:xfrm>
          </p:grpSpPr>
          <p:sp>
            <p:nvSpPr>
              <p:cNvPr id="599" name="Rectangle 35"/>
              <p:cNvSpPr>
                <a:spLocks noChangeArrowheads="1"/>
              </p:cNvSpPr>
              <p:nvPr/>
            </p:nvSpPr>
            <p:spPr bwMode="auto">
              <a:xfrm>
                <a:off x="9659395" y="3469270"/>
                <a:ext cx="920908" cy="254629"/>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00" name="Freeform 220"/>
              <p:cNvSpPr>
                <a:spLocks/>
              </p:cNvSpPr>
              <p:nvPr/>
            </p:nvSpPr>
            <p:spPr bwMode="auto">
              <a:xfrm>
                <a:off x="9770028" y="3564320"/>
                <a:ext cx="43630" cy="85701"/>
              </a:xfrm>
              <a:custGeom>
                <a:avLst/>
                <a:gdLst>
                  <a:gd name="T0" fmla="*/ 13 w 13"/>
                  <a:gd name="T1" fmla="*/ 16 h 26"/>
                  <a:gd name="T2" fmla="*/ 10 w 13"/>
                  <a:gd name="T3" fmla="*/ 23 h 26"/>
                  <a:gd name="T4" fmla="*/ 3 w 13"/>
                  <a:gd name="T5" fmla="*/ 26 h 26"/>
                  <a:gd name="T6" fmla="*/ 0 w 13"/>
                  <a:gd name="T7" fmla="*/ 25 h 26"/>
                  <a:gd name="T8" fmla="*/ 0 w 13"/>
                  <a:gd name="T9" fmla="*/ 20 h 26"/>
                  <a:gd name="T10" fmla="*/ 3 w 13"/>
                  <a:gd name="T11" fmla="*/ 21 h 26"/>
                  <a:gd name="T12" fmla="*/ 7 w 13"/>
                  <a:gd name="T13" fmla="*/ 15 h 26"/>
                  <a:gd name="T14" fmla="*/ 7 w 13"/>
                  <a:gd name="T15" fmla="*/ 0 h 26"/>
                  <a:gd name="T16" fmla="*/ 13 w 13"/>
                  <a:gd name="T17" fmla="*/ 0 h 26"/>
                  <a:gd name="T18" fmla="*/ 13 w 13"/>
                  <a:gd name="T1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6">
                    <a:moveTo>
                      <a:pt x="13" y="16"/>
                    </a:moveTo>
                    <a:cubicBezTo>
                      <a:pt x="13" y="19"/>
                      <a:pt x="12" y="22"/>
                      <a:pt x="10" y="23"/>
                    </a:cubicBezTo>
                    <a:cubicBezTo>
                      <a:pt x="9" y="25"/>
                      <a:pt x="6" y="26"/>
                      <a:pt x="3" y="26"/>
                    </a:cubicBezTo>
                    <a:cubicBezTo>
                      <a:pt x="2" y="26"/>
                      <a:pt x="1" y="26"/>
                      <a:pt x="0" y="25"/>
                    </a:cubicBezTo>
                    <a:cubicBezTo>
                      <a:pt x="0" y="20"/>
                      <a:pt x="0" y="20"/>
                      <a:pt x="0" y="20"/>
                    </a:cubicBezTo>
                    <a:cubicBezTo>
                      <a:pt x="1" y="21"/>
                      <a:pt x="2" y="21"/>
                      <a:pt x="3" y="21"/>
                    </a:cubicBezTo>
                    <a:cubicBezTo>
                      <a:pt x="6" y="21"/>
                      <a:pt x="7" y="19"/>
                      <a:pt x="7" y="15"/>
                    </a:cubicBezTo>
                    <a:cubicBezTo>
                      <a:pt x="7" y="0"/>
                      <a:pt x="7" y="0"/>
                      <a:pt x="7" y="0"/>
                    </a:cubicBezTo>
                    <a:cubicBezTo>
                      <a:pt x="13" y="0"/>
                      <a:pt x="13" y="0"/>
                      <a:pt x="13" y="0"/>
                    </a:cubicBezTo>
                    <a:lnTo>
                      <a:pt x="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01" name="Freeform 221"/>
              <p:cNvSpPr>
                <a:spLocks noEditPoints="1"/>
              </p:cNvSpPr>
              <p:nvPr/>
            </p:nvSpPr>
            <p:spPr bwMode="auto">
              <a:xfrm>
                <a:off x="9819891" y="3564320"/>
                <a:ext cx="81027" cy="85701"/>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02" name="Freeform 222"/>
              <p:cNvSpPr>
                <a:spLocks noEditPoints="1"/>
              </p:cNvSpPr>
              <p:nvPr/>
            </p:nvSpPr>
            <p:spPr bwMode="auto">
              <a:xfrm>
                <a:off x="9910268" y="3564320"/>
                <a:ext cx="62329" cy="85701"/>
              </a:xfrm>
              <a:custGeom>
                <a:avLst/>
                <a:gdLst>
                  <a:gd name="T0" fmla="*/ 6 w 19"/>
                  <a:gd name="T1" fmla="*/ 17 h 26"/>
                  <a:gd name="T2" fmla="*/ 6 w 19"/>
                  <a:gd name="T3" fmla="*/ 26 h 26"/>
                  <a:gd name="T4" fmla="*/ 0 w 19"/>
                  <a:gd name="T5" fmla="*/ 26 h 26"/>
                  <a:gd name="T6" fmla="*/ 0 w 19"/>
                  <a:gd name="T7" fmla="*/ 0 h 26"/>
                  <a:gd name="T8" fmla="*/ 9 w 19"/>
                  <a:gd name="T9" fmla="*/ 0 h 26"/>
                  <a:gd name="T10" fmla="*/ 19 w 19"/>
                  <a:gd name="T11" fmla="*/ 8 h 26"/>
                  <a:gd name="T12" fmla="*/ 16 w 19"/>
                  <a:gd name="T13" fmla="*/ 15 h 26"/>
                  <a:gd name="T14" fmla="*/ 9 w 19"/>
                  <a:gd name="T15" fmla="*/ 17 h 26"/>
                  <a:gd name="T16" fmla="*/ 6 w 19"/>
                  <a:gd name="T17" fmla="*/ 17 h 26"/>
                  <a:gd name="T18" fmla="*/ 6 w 19"/>
                  <a:gd name="T19" fmla="*/ 5 h 26"/>
                  <a:gd name="T20" fmla="*/ 6 w 19"/>
                  <a:gd name="T21" fmla="*/ 13 h 26"/>
                  <a:gd name="T22" fmla="*/ 8 w 19"/>
                  <a:gd name="T23" fmla="*/ 13 h 26"/>
                  <a:gd name="T24" fmla="*/ 13 w 19"/>
                  <a:gd name="T25" fmla="*/ 9 h 26"/>
                  <a:gd name="T26" fmla="*/ 8 w 19"/>
                  <a:gd name="T27" fmla="*/ 5 h 26"/>
                  <a:gd name="T28" fmla="*/ 6 w 19"/>
                  <a:gd name="T2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6">
                    <a:moveTo>
                      <a:pt x="6" y="17"/>
                    </a:moveTo>
                    <a:cubicBezTo>
                      <a:pt x="6" y="26"/>
                      <a:pt x="6" y="26"/>
                      <a:pt x="6" y="26"/>
                    </a:cubicBezTo>
                    <a:cubicBezTo>
                      <a:pt x="0" y="26"/>
                      <a:pt x="0" y="26"/>
                      <a:pt x="0" y="26"/>
                    </a:cubicBezTo>
                    <a:cubicBezTo>
                      <a:pt x="0" y="0"/>
                      <a:pt x="0" y="0"/>
                      <a:pt x="0" y="0"/>
                    </a:cubicBezTo>
                    <a:cubicBezTo>
                      <a:pt x="9" y="0"/>
                      <a:pt x="9" y="0"/>
                      <a:pt x="9" y="0"/>
                    </a:cubicBezTo>
                    <a:cubicBezTo>
                      <a:pt x="16" y="0"/>
                      <a:pt x="19" y="3"/>
                      <a:pt x="19" y="8"/>
                    </a:cubicBezTo>
                    <a:cubicBezTo>
                      <a:pt x="19" y="11"/>
                      <a:pt x="18" y="13"/>
                      <a:pt x="16" y="15"/>
                    </a:cubicBezTo>
                    <a:cubicBezTo>
                      <a:pt x="14" y="16"/>
                      <a:pt x="12" y="17"/>
                      <a:pt x="9" y="17"/>
                    </a:cubicBezTo>
                    <a:lnTo>
                      <a:pt x="6" y="17"/>
                    </a:lnTo>
                    <a:close/>
                    <a:moveTo>
                      <a:pt x="6" y="5"/>
                    </a:moveTo>
                    <a:cubicBezTo>
                      <a:pt x="6" y="13"/>
                      <a:pt x="6" y="13"/>
                      <a:pt x="6" y="13"/>
                    </a:cubicBezTo>
                    <a:cubicBezTo>
                      <a:pt x="8" y="13"/>
                      <a:pt x="8" y="13"/>
                      <a:pt x="8" y="13"/>
                    </a:cubicBezTo>
                    <a:cubicBezTo>
                      <a:pt x="11" y="13"/>
                      <a:pt x="13" y="11"/>
                      <a:pt x="13" y="9"/>
                    </a:cubicBezTo>
                    <a:cubicBezTo>
                      <a:pt x="13" y="6"/>
                      <a:pt x="11" y="5"/>
                      <a:pt x="8" y="5"/>
                    </a:cubicBezTo>
                    <a:lnTo>
                      <a:pt x="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03" name="Freeform 223"/>
              <p:cNvSpPr>
                <a:spLocks noEditPoints="1"/>
              </p:cNvSpPr>
              <p:nvPr/>
            </p:nvSpPr>
            <p:spPr bwMode="auto">
              <a:xfrm>
                <a:off x="9969481" y="3564320"/>
                <a:ext cx="82586" cy="85701"/>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2" y="6"/>
                      <a:pt x="12" y="7"/>
                    </a:cubicBezTo>
                    <a:cubicBezTo>
                      <a:pt x="9" y="16"/>
                      <a:pt x="9" y="16"/>
                      <a:pt x="9" y="16"/>
                    </a:cubicBezTo>
                    <a:lnTo>
                      <a:pt x="16"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604" name="Freeform 224"/>
              <p:cNvSpPr>
                <a:spLocks/>
              </p:cNvSpPr>
              <p:nvPr/>
            </p:nvSpPr>
            <p:spPr bwMode="auto">
              <a:xfrm>
                <a:off x="10064532" y="3564320"/>
                <a:ext cx="71678" cy="85701"/>
              </a:xfrm>
              <a:custGeom>
                <a:avLst/>
                <a:gdLst>
                  <a:gd name="T0" fmla="*/ 22 w 22"/>
                  <a:gd name="T1" fmla="*/ 26 h 26"/>
                  <a:gd name="T2" fmla="*/ 17 w 22"/>
                  <a:gd name="T3" fmla="*/ 26 h 26"/>
                  <a:gd name="T4" fmla="*/ 6 w 22"/>
                  <a:gd name="T5" fmla="*/ 10 h 26"/>
                  <a:gd name="T6" fmla="*/ 5 w 22"/>
                  <a:gd name="T7" fmla="*/ 8 h 26"/>
                  <a:gd name="T8" fmla="*/ 5 w 22"/>
                  <a:gd name="T9" fmla="*/ 8 h 26"/>
                  <a:gd name="T10" fmla="*/ 5 w 22"/>
                  <a:gd name="T11" fmla="*/ 12 h 26"/>
                  <a:gd name="T12" fmla="*/ 5 w 22"/>
                  <a:gd name="T13" fmla="*/ 26 h 26"/>
                  <a:gd name="T14" fmla="*/ 0 w 22"/>
                  <a:gd name="T15" fmla="*/ 26 h 26"/>
                  <a:gd name="T16" fmla="*/ 0 w 22"/>
                  <a:gd name="T17" fmla="*/ 0 h 26"/>
                  <a:gd name="T18" fmla="*/ 6 w 22"/>
                  <a:gd name="T19" fmla="*/ 0 h 26"/>
                  <a:gd name="T20" fmla="*/ 16 w 22"/>
                  <a:gd name="T21" fmla="*/ 16 h 26"/>
                  <a:gd name="T22" fmla="*/ 17 w 22"/>
                  <a:gd name="T23" fmla="*/ 18 h 26"/>
                  <a:gd name="T24" fmla="*/ 17 w 22"/>
                  <a:gd name="T25" fmla="*/ 18 h 26"/>
                  <a:gd name="T26" fmla="*/ 17 w 22"/>
                  <a:gd name="T27" fmla="*/ 14 h 26"/>
                  <a:gd name="T28" fmla="*/ 17 w 22"/>
                  <a:gd name="T29" fmla="*/ 0 h 26"/>
                  <a:gd name="T30" fmla="*/ 22 w 22"/>
                  <a:gd name="T31" fmla="*/ 0 h 26"/>
                  <a:gd name="T32" fmla="*/ 22 w 22"/>
                  <a:gd name="T3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6">
                    <a:moveTo>
                      <a:pt x="22" y="26"/>
                    </a:moveTo>
                    <a:cubicBezTo>
                      <a:pt x="17" y="26"/>
                      <a:pt x="17" y="26"/>
                      <a:pt x="17" y="26"/>
                    </a:cubicBezTo>
                    <a:cubicBezTo>
                      <a:pt x="6" y="10"/>
                      <a:pt x="6" y="10"/>
                      <a:pt x="6" y="10"/>
                    </a:cubicBezTo>
                    <a:cubicBezTo>
                      <a:pt x="6" y="9"/>
                      <a:pt x="5" y="8"/>
                      <a:pt x="5" y="8"/>
                    </a:cubicBezTo>
                    <a:cubicBezTo>
                      <a:pt x="5" y="8"/>
                      <a:pt x="5" y="8"/>
                      <a:pt x="5" y="8"/>
                    </a:cubicBezTo>
                    <a:cubicBezTo>
                      <a:pt x="5" y="9"/>
                      <a:pt x="5" y="10"/>
                      <a:pt x="5" y="12"/>
                    </a:cubicBezTo>
                    <a:cubicBezTo>
                      <a:pt x="5" y="26"/>
                      <a:pt x="5" y="26"/>
                      <a:pt x="5" y="26"/>
                    </a:cubicBezTo>
                    <a:cubicBezTo>
                      <a:pt x="0" y="26"/>
                      <a:pt x="0" y="26"/>
                      <a:pt x="0" y="26"/>
                    </a:cubicBezTo>
                    <a:cubicBezTo>
                      <a:pt x="0" y="0"/>
                      <a:pt x="0" y="0"/>
                      <a:pt x="0" y="0"/>
                    </a:cubicBezTo>
                    <a:cubicBezTo>
                      <a:pt x="6" y="0"/>
                      <a:pt x="6" y="0"/>
                      <a:pt x="6" y="0"/>
                    </a:cubicBezTo>
                    <a:cubicBezTo>
                      <a:pt x="16" y="16"/>
                      <a:pt x="16" y="16"/>
                      <a:pt x="16" y="16"/>
                    </a:cubicBezTo>
                    <a:cubicBezTo>
                      <a:pt x="16" y="16"/>
                      <a:pt x="17" y="17"/>
                      <a:pt x="17" y="18"/>
                    </a:cubicBezTo>
                    <a:cubicBezTo>
                      <a:pt x="17" y="18"/>
                      <a:pt x="17" y="18"/>
                      <a:pt x="17" y="18"/>
                    </a:cubicBezTo>
                    <a:cubicBezTo>
                      <a:pt x="17" y="17"/>
                      <a:pt x="17" y="16"/>
                      <a:pt x="17" y="14"/>
                    </a:cubicBezTo>
                    <a:cubicBezTo>
                      <a:pt x="17" y="0"/>
                      <a:pt x="17" y="0"/>
                      <a:pt x="17" y="0"/>
                    </a:cubicBezTo>
                    <a:cubicBezTo>
                      <a:pt x="22" y="0"/>
                      <a:pt x="22" y="0"/>
                      <a:pt x="22" y="0"/>
                    </a:cubicBezTo>
                    <a:lnTo>
                      <a:pt x="22" y="2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sp>
          <p:nvSpPr>
            <p:cNvPr id="800" name="Freeform 187"/>
            <p:cNvSpPr>
              <a:spLocks/>
            </p:cNvSpPr>
            <p:nvPr/>
          </p:nvSpPr>
          <p:spPr bwMode="auto">
            <a:xfrm>
              <a:off x="7639977" y="2919583"/>
              <a:ext cx="87650" cy="60770"/>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7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5 w 36"/>
                <a:gd name="T35" fmla="*/ 17 h 25"/>
                <a:gd name="T36" fmla="*/ 26 w 36"/>
                <a:gd name="T37" fmla="*/ 20 h 25"/>
                <a:gd name="T38" fmla="*/ 26 w 36"/>
                <a:gd name="T39" fmla="*/ 20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7"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5" y="17"/>
                    <a:pt x="25" y="17"/>
                    <a:pt x="25" y="17"/>
                  </a:cubicBezTo>
                  <a:cubicBezTo>
                    <a:pt x="26" y="18"/>
                    <a:pt x="26" y="18"/>
                    <a:pt x="26" y="20"/>
                  </a:cubicBezTo>
                  <a:cubicBezTo>
                    <a:pt x="26" y="20"/>
                    <a:pt x="26" y="20"/>
                    <a:pt x="26" y="20"/>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02" name="Freeform 188"/>
            <p:cNvSpPr>
              <a:spLocks/>
            </p:cNvSpPr>
            <p:nvPr/>
          </p:nvSpPr>
          <p:spPr bwMode="auto">
            <a:xfrm>
              <a:off x="7735807" y="2919583"/>
              <a:ext cx="36229" cy="60770"/>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03" name="Freeform 189"/>
            <p:cNvSpPr>
              <a:spLocks/>
            </p:cNvSpPr>
            <p:nvPr/>
          </p:nvSpPr>
          <p:spPr bwMode="auto">
            <a:xfrm>
              <a:off x="7782554" y="2919583"/>
              <a:ext cx="40903" cy="63107"/>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9 w 17"/>
                <a:gd name="T19" fmla="*/ 16 h 26"/>
                <a:gd name="T20" fmla="*/ 8 w 17"/>
                <a:gd name="T21" fmla="*/ 15 h 26"/>
                <a:gd name="T22" fmla="*/ 6 w 17"/>
                <a:gd name="T23" fmla="*/ 14 h 26"/>
                <a:gd name="T24" fmla="*/ 1 w 17"/>
                <a:gd name="T25" fmla="*/ 11 h 26"/>
                <a:gd name="T26" fmla="*/ 0 w 17"/>
                <a:gd name="T27" fmla="*/ 7 h 26"/>
                <a:gd name="T28" fmla="*/ 0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4 h 26"/>
                <a:gd name="T46" fmla="*/ 11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7"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9"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0"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4"/>
                  </a:cubicBezTo>
                  <a:cubicBezTo>
                    <a:pt x="12" y="4"/>
                    <a:pt x="12" y="4"/>
                    <a:pt x="11" y="4"/>
                  </a:cubicBezTo>
                  <a:cubicBezTo>
                    <a:pt x="11" y="4"/>
                    <a:pt x="10" y="4"/>
                    <a:pt x="10" y="4"/>
                  </a:cubicBezTo>
                  <a:cubicBezTo>
                    <a:pt x="9" y="4"/>
                    <a:pt x="9" y="4"/>
                    <a:pt x="8" y="4"/>
                  </a:cubicBezTo>
                  <a:cubicBezTo>
                    <a:pt x="8" y="4"/>
                    <a:pt x="7" y="5"/>
                    <a:pt x="7" y="5"/>
                  </a:cubicBezTo>
                  <a:cubicBezTo>
                    <a:pt x="6" y="5"/>
                    <a:pt x="6" y="5"/>
                    <a:pt x="6" y="6"/>
                  </a:cubicBezTo>
                  <a:cubicBezTo>
                    <a:pt x="6" y="6"/>
                    <a:pt x="6" y="6"/>
                    <a:pt x="6" y="7"/>
                  </a:cubicBezTo>
                  <a:cubicBezTo>
                    <a:pt x="6" y="7"/>
                    <a:pt x="6" y="7"/>
                    <a:pt x="6" y="8"/>
                  </a:cubicBezTo>
                  <a:cubicBezTo>
                    <a:pt x="6" y="8"/>
                    <a:pt x="7" y="8"/>
                    <a:pt x="7" y="9"/>
                  </a:cubicBezTo>
                  <a:cubicBezTo>
                    <a:pt x="7" y="9"/>
                    <a:pt x="8" y="9"/>
                    <a:pt x="8" y="10"/>
                  </a:cubicBezTo>
                  <a:cubicBezTo>
                    <a:pt x="9" y="10"/>
                    <a:pt x="10" y="10"/>
                    <a:pt x="10" y="10"/>
                  </a:cubicBezTo>
                  <a:cubicBezTo>
                    <a:pt x="11"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04" name="Freeform 190"/>
            <p:cNvSpPr>
              <a:spLocks/>
            </p:cNvSpPr>
            <p:nvPr/>
          </p:nvSpPr>
          <p:spPr bwMode="auto">
            <a:xfrm>
              <a:off x="7828131" y="2919583"/>
              <a:ext cx="49084" cy="60770"/>
            </a:xfrm>
            <a:custGeom>
              <a:avLst/>
              <a:gdLst>
                <a:gd name="T0" fmla="*/ 42 w 42"/>
                <a:gd name="T1" fmla="*/ 10 h 52"/>
                <a:gd name="T2" fmla="*/ 28 w 42"/>
                <a:gd name="T3" fmla="*/ 10 h 52"/>
                <a:gd name="T4" fmla="*/ 28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8" y="10"/>
                  </a:lnTo>
                  <a:lnTo>
                    <a:pt x="28"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9" name="Group 8"/>
          <p:cNvGrpSpPr/>
          <p:nvPr/>
        </p:nvGrpSpPr>
        <p:grpSpPr>
          <a:xfrm>
            <a:off x="9741026" y="4704667"/>
            <a:ext cx="1046189" cy="229697"/>
            <a:chOff x="7609522" y="3920556"/>
            <a:chExt cx="871824" cy="191414"/>
          </a:xfrm>
        </p:grpSpPr>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72614" y="3978561"/>
              <a:ext cx="742048" cy="87300"/>
            </a:xfrm>
            <a:prstGeom prst="rect">
              <a:avLst/>
            </a:prstGeom>
          </p:spPr>
        </p:pic>
        <p:grpSp>
          <p:nvGrpSpPr>
            <p:cNvPr id="577" name="Australia East"/>
            <p:cNvGrpSpPr/>
            <p:nvPr/>
          </p:nvGrpSpPr>
          <p:grpSpPr>
            <a:xfrm>
              <a:off x="7609522" y="3920556"/>
              <a:ext cx="871824" cy="191414"/>
              <a:chOff x="10162700" y="4890358"/>
              <a:chExt cx="1162432" cy="255219"/>
            </a:xfrm>
          </p:grpSpPr>
          <p:sp>
            <p:nvSpPr>
              <p:cNvPr id="578" name="Rectangle 36"/>
              <p:cNvSpPr>
                <a:spLocks noChangeArrowheads="1"/>
              </p:cNvSpPr>
              <p:nvPr/>
            </p:nvSpPr>
            <p:spPr bwMode="auto">
              <a:xfrm>
                <a:off x="10162700" y="4890358"/>
                <a:ext cx="1162432" cy="255219"/>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79" name="Freeform 200"/>
              <p:cNvSpPr>
                <a:spLocks noEditPoints="1"/>
              </p:cNvSpPr>
              <p:nvPr/>
            </p:nvSpPr>
            <p:spPr bwMode="auto">
              <a:xfrm>
                <a:off x="10253077" y="4985400"/>
                <a:ext cx="82586" cy="84143"/>
              </a:xfrm>
              <a:custGeom>
                <a:avLst/>
                <a:gdLst>
                  <a:gd name="T0" fmla="*/ 25 w 25"/>
                  <a:gd name="T1" fmla="*/ 26 h 26"/>
                  <a:gd name="T2" fmla="*/ 19 w 25"/>
                  <a:gd name="T3" fmla="*/ 26 h 26"/>
                  <a:gd name="T4" fmla="*/ 17 w 25"/>
                  <a:gd name="T5" fmla="*/ 20 h 26"/>
                  <a:gd name="T6" fmla="*/ 8 w 25"/>
                  <a:gd name="T7" fmla="*/ 20 h 26"/>
                  <a:gd name="T8" fmla="*/ 7 w 25"/>
                  <a:gd name="T9" fmla="*/ 26 h 26"/>
                  <a:gd name="T10" fmla="*/ 0 w 25"/>
                  <a:gd name="T11" fmla="*/ 26 h 26"/>
                  <a:gd name="T12" fmla="*/ 10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10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7" y="26"/>
                      <a:pt x="7" y="26"/>
                      <a:pt x="7" y="26"/>
                    </a:cubicBezTo>
                    <a:cubicBezTo>
                      <a:pt x="0" y="26"/>
                      <a:pt x="0" y="26"/>
                      <a:pt x="0" y="26"/>
                    </a:cubicBezTo>
                    <a:cubicBezTo>
                      <a:pt x="10" y="0"/>
                      <a:pt x="10" y="0"/>
                      <a:pt x="10"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3" y="6"/>
                      <a:pt x="12" y="7"/>
                    </a:cubicBezTo>
                    <a:cubicBezTo>
                      <a:pt x="10" y="16"/>
                      <a:pt x="10" y="16"/>
                      <a:pt x="10" y="16"/>
                    </a:cubicBezTo>
                    <a:lnTo>
                      <a:pt x="16"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0" name="Freeform 201"/>
              <p:cNvSpPr>
                <a:spLocks/>
              </p:cNvSpPr>
              <p:nvPr/>
            </p:nvSpPr>
            <p:spPr bwMode="auto">
              <a:xfrm>
                <a:off x="10345012" y="4985400"/>
                <a:ext cx="68562" cy="84143"/>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1" name="Freeform 202"/>
              <p:cNvSpPr>
                <a:spLocks/>
              </p:cNvSpPr>
              <p:nvPr/>
            </p:nvSpPr>
            <p:spPr bwMode="auto">
              <a:xfrm>
                <a:off x="10430714" y="4985400"/>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6 w 17"/>
                  <a:gd name="T23" fmla="*/ 15 h 26"/>
                  <a:gd name="T24" fmla="*/ 1 w 17"/>
                  <a:gd name="T25" fmla="*/ 12 h 26"/>
                  <a:gd name="T26" fmla="*/ 0 w 17"/>
                  <a:gd name="T27" fmla="*/ 7 h 26"/>
                  <a:gd name="T28" fmla="*/ 0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6" y="22"/>
                      <a:pt x="7" y="22"/>
                    </a:cubicBezTo>
                    <a:cubicBezTo>
                      <a:pt x="7" y="22"/>
                      <a:pt x="8" y="22"/>
                      <a:pt x="9" y="21"/>
                    </a:cubicBezTo>
                    <a:cubicBezTo>
                      <a:pt x="9" y="21"/>
                      <a:pt x="10" y="21"/>
                      <a:pt x="10" y="21"/>
                    </a:cubicBezTo>
                    <a:cubicBezTo>
                      <a:pt x="10" y="21"/>
                      <a:pt x="11" y="20"/>
                      <a:pt x="11" y="20"/>
                    </a:cubicBezTo>
                    <a:cubicBezTo>
                      <a:pt x="11" y="20"/>
                      <a:pt x="11" y="19"/>
                      <a:pt x="11" y="19"/>
                    </a:cubicBezTo>
                    <a:cubicBezTo>
                      <a:pt x="11" y="19"/>
                      <a:pt x="11" y="18"/>
                      <a:pt x="11" y="18"/>
                    </a:cubicBezTo>
                    <a:cubicBezTo>
                      <a:pt x="10" y="17"/>
                      <a:pt x="10" y="17"/>
                      <a:pt x="9" y="17"/>
                    </a:cubicBezTo>
                    <a:cubicBezTo>
                      <a:pt x="9" y="16"/>
                      <a:pt x="8" y="16"/>
                      <a:pt x="8" y="16"/>
                    </a:cubicBezTo>
                    <a:cubicBezTo>
                      <a:pt x="7" y="15"/>
                      <a:pt x="6" y="15"/>
                      <a:pt x="6" y="15"/>
                    </a:cubicBezTo>
                    <a:cubicBezTo>
                      <a:pt x="4" y="14"/>
                      <a:pt x="2" y="13"/>
                      <a:pt x="1" y="12"/>
                    </a:cubicBezTo>
                    <a:cubicBezTo>
                      <a:pt x="0" y="11"/>
                      <a:pt x="0" y="9"/>
                      <a:pt x="0" y="7"/>
                    </a:cubicBezTo>
                    <a:cubicBezTo>
                      <a:pt x="0" y="6"/>
                      <a:pt x="0" y="5"/>
                      <a:pt x="0" y="4"/>
                    </a:cubicBezTo>
                    <a:cubicBezTo>
                      <a:pt x="1" y="3"/>
                      <a:pt x="2" y="2"/>
                      <a:pt x="3" y="2"/>
                    </a:cubicBezTo>
                    <a:cubicBezTo>
                      <a:pt x="4" y="1"/>
                      <a:pt x="5" y="1"/>
                      <a:pt x="6" y="0"/>
                    </a:cubicBezTo>
                    <a:cubicBezTo>
                      <a:pt x="7" y="0"/>
                      <a:pt x="8" y="0"/>
                      <a:pt x="10" y="0"/>
                    </a:cubicBezTo>
                    <a:cubicBezTo>
                      <a:pt x="11" y="0"/>
                      <a:pt x="12" y="0"/>
                      <a:pt x="13" y="0"/>
                    </a:cubicBezTo>
                    <a:cubicBezTo>
                      <a:pt x="14" y="0"/>
                      <a:pt x="15" y="1"/>
                      <a:pt x="16" y="1"/>
                    </a:cubicBezTo>
                    <a:cubicBezTo>
                      <a:pt x="16" y="6"/>
                      <a:pt x="16" y="6"/>
                      <a:pt x="16" y="6"/>
                    </a:cubicBezTo>
                    <a:cubicBezTo>
                      <a:pt x="15" y="6"/>
                      <a:pt x="15" y="6"/>
                      <a:pt x="14" y="5"/>
                    </a:cubicBezTo>
                    <a:cubicBezTo>
                      <a:pt x="14" y="5"/>
                      <a:pt x="13" y="5"/>
                      <a:pt x="13" y="5"/>
                    </a:cubicBezTo>
                    <a:cubicBezTo>
                      <a:pt x="12" y="5"/>
                      <a:pt x="12" y="5"/>
                      <a:pt x="11" y="5"/>
                    </a:cubicBezTo>
                    <a:cubicBezTo>
                      <a:pt x="11" y="4"/>
                      <a:pt x="10" y="4"/>
                      <a:pt x="10" y="4"/>
                    </a:cubicBezTo>
                    <a:cubicBezTo>
                      <a:pt x="9" y="4"/>
                      <a:pt x="9" y="5"/>
                      <a:pt x="8" y="5"/>
                    </a:cubicBezTo>
                    <a:cubicBezTo>
                      <a:pt x="8" y="5"/>
                      <a:pt x="7" y="5"/>
                      <a:pt x="7" y="5"/>
                    </a:cubicBezTo>
                    <a:cubicBezTo>
                      <a:pt x="6" y="5"/>
                      <a:pt x="6" y="6"/>
                      <a:pt x="6" y="6"/>
                    </a:cubicBezTo>
                    <a:cubicBezTo>
                      <a:pt x="6" y="6"/>
                      <a:pt x="6" y="7"/>
                      <a:pt x="6" y="7"/>
                    </a:cubicBezTo>
                    <a:cubicBezTo>
                      <a:pt x="6" y="7"/>
                      <a:pt x="6" y="8"/>
                      <a:pt x="6" y="8"/>
                    </a:cubicBezTo>
                    <a:cubicBezTo>
                      <a:pt x="6" y="8"/>
                      <a:pt x="7" y="9"/>
                      <a:pt x="7" y="9"/>
                    </a:cubicBezTo>
                    <a:cubicBezTo>
                      <a:pt x="7" y="9"/>
                      <a:pt x="8" y="10"/>
                      <a:pt x="8" y="10"/>
                    </a:cubicBezTo>
                    <a:cubicBezTo>
                      <a:pt x="9" y="10"/>
                      <a:pt x="10" y="11"/>
                      <a:pt x="10" y="11"/>
                    </a:cubicBezTo>
                    <a:cubicBezTo>
                      <a:pt x="11" y="11"/>
                      <a:pt x="12" y="12"/>
                      <a:pt x="13" y="12"/>
                    </a:cubicBezTo>
                    <a:cubicBezTo>
                      <a:pt x="14" y="13"/>
                      <a:pt x="15" y="13"/>
                      <a:pt x="15" y="14"/>
                    </a:cubicBezTo>
                    <a:cubicBezTo>
                      <a:pt x="16" y="14"/>
                      <a:pt x="16"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8" y="26"/>
                      <a:pt x="7" y="26"/>
                    </a:cubicBezTo>
                    <a:cubicBezTo>
                      <a:pt x="6" y="26"/>
                      <a:pt x="4" y="26"/>
                      <a:pt x="3" y="26"/>
                    </a:cubicBezTo>
                    <a:cubicBezTo>
                      <a:pt x="2" y="25"/>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2" name="Freeform 203"/>
              <p:cNvSpPr>
                <a:spLocks/>
              </p:cNvSpPr>
              <p:nvPr/>
            </p:nvSpPr>
            <p:spPr bwMode="auto">
              <a:xfrm>
                <a:off x="10491484" y="4985400"/>
                <a:ext cx="65445" cy="84143"/>
              </a:xfrm>
              <a:custGeom>
                <a:avLst/>
                <a:gdLst>
                  <a:gd name="T0" fmla="*/ 42 w 42"/>
                  <a:gd name="T1" fmla="*/ 10 h 54"/>
                  <a:gd name="T2" fmla="*/ 28 w 42"/>
                  <a:gd name="T3" fmla="*/ 10 h 54"/>
                  <a:gd name="T4" fmla="*/ 28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8" y="10"/>
                    </a:lnTo>
                    <a:lnTo>
                      <a:pt x="28"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3" name="Freeform 204"/>
              <p:cNvSpPr>
                <a:spLocks noEditPoints="1"/>
              </p:cNvSpPr>
              <p:nvPr/>
            </p:nvSpPr>
            <p:spPr bwMode="auto">
              <a:xfrm>
                <a:off x="10570953" y="4985400"/>
                <a:ext cx="68562" cy="84143"/>
              </a:xfrm>
              <a:custGeom>
                <a:avLst/>
                <a:gdLst>
                  <a:gd name="T0" fmla="*/ 21 w 21"/>
                  <a:gd name="T1" fmla="*/ 26 h 26"/>
                  <a:gd name="T2" fmla="*/ 15 w 21"/>
                  <a:gd name="T3" fmla="*/ 26 h 26"/>
                  <a:gd name="T4" fmla="*/ 11 w 21"/>
                  <a:gd name="T5" fmla="*/ 19 h 26"/>
                  <a:gd name="T6" fmla="*/ 10 w 21"/>
                  <a:gd name="T7" fmla="*/ 18 h 26"/>
                  <a:gd name="T8" fmla="*/ 9 w 21"/>
                  <a:gd name="T9" fmla="*/ 17 h 26"/>
                  <a:gd name="T10" fmla="*/ 8 w 21"/>
                  <a:gd name="T11" fmla="*/ 16 h 26"/>
                  <a:gd name="T12" fmla="*/ 8 w 21"/>
                  <a:gd name="T13" fmla="*/ 16 h 26"/>
                  <a:gd name="T14" fmla="*/ 6 w 21"/>
                  <a:gd name="T15" fmla="*/ 16 h 26"/>
                  <a:gd name="T16" fmla="*/ 6 w 21"/>
                  <a:gd name="T17" fmla="*/ 26 h 26"/>
                  <a:gd name="T18" fmla="*/ 0 w 21"/>
                  <a:gd name="T19" fmla="*/ 26 h 26"/>
                  <a:gd name="T20" fmla="*/ 0 w 21"/>
                  <a:gd name="T21" fmla="*/ 0 h 26"/>
                  <a:gd name="T22" fmla="*/ 9 w 21"/>
                  <a:gd name="T23" fmla="*/ 0 h 26"/>
                  <a:gd name="T24" fmla="*/ 18 w 21"/>
                  <a:gd name="T25" fmla="*/ 7 h 26"/>
                  <a:gd name="T26" fmla="*/ 18 w 21"/>
                  <a:gd name="T27" fmla="*/ 10 h 26"/>
                  <a:gd name="T28" fmla="*/ 17 w 21"/>
                  <a:gd name="T29" fmla="*/ 12 h 26"/>
                  <a:gd name="T30" fmla="*/ 15 w 21"/>
                  <a:gd name="T31" fmla="*/ 13 h 26"/>
                  <a:gd name="T32" fmla="*/ 13 w 21"/>
                  <a:gd name="T33" fmla="*/ 14 h 26"/>
                  <a:gd name="T34" fmla="*/ 13 w 21"/>
                  <a:gd name="T35" fmla="*/ 14 h 26"/>
                  <a:gd name="T36" fmla="*/ 14 w 21"/>
                  <a:gd name="T37" fmla="*/ 15 h 26"/>
                  <a:gd name="T38" fmla="*/ 15 w 21"/>
                  <a:gd name="T39" fmla="*/ 16 h 26"/>
                  <a:gd name="T40" fmla="*/ 16 w 21"/>
                  <a:gd name="T41" fmla="*/ 17 h 26"/>
                  <a:gd name="T42" fmla="*/ 17 w 21"/>
                  <a:gd name="T43" fmla="*/ 18 h 26"/>
                  <a:gd name="T44" fmla="*/ 21 w 21"/>
                  <a:gd name="T45" fmla="*/ 26 h 26"/>
                  <a:gd name="T46" fmla="*/ 6 w 21"/>
                  <a:gd name="T47" fmla="*/ 5 h 26"/>
                  <a:gd name="T48" fmla="*/ 6 w 21"/>
                  <a:gd name="T49" fmla="*/ 12 h 26"/>
                  <a:gd name="T50" fmla="*/ 8 w 21"/>
                  <a:gd name="T51" fmla="*/ 12 h 26"/>
                  <a:gd name="T52" fmla="*/ 11 w 21"/>
                  <a:gd name="T53" fmla="*/ 11 h 26"/>
                  <a:gd name="T54" fmla="*/ 13 w 21"/>
                  <a:gd name="T55" fmla="*/ 8 h 26"/>
                  <a:gd name="T56" fmla="*/ 9 w 21"/>
                  <a:gd name="T57" fmla="*/ 5 h 26"/>
                  <a:gd name="T58" fmla="*/ 6 w 21"/>
                  <a:gd name="T5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21" y="26"/>
                    </a:moveTo>
                    <a:cubicBezTo>
                      <a:pt x="15" y="26"/>
                      <a:pt x="15" y="26"/>
                      <a:pt x="15" y="26"/>
                    </a:cubicBezTo>
                    <a:cubicBezTo>
                      <a:pt x="11" y="19"/>
                      <a:pt x="11" y="19"/>
                      <a:pt x="11" y="19"/>
                    </a:cubicBezTo>
                    <a:cubicBezTo>
                      <a:pt x="11" y="19"/>
                      <a:pt x="10" y="18"/>
                      <a:pt x="10" y="18"/>
                    </a:cubicBezTo>
                    <a:cubicBezTo>
                      <a:pt x="10" y="17"/>
                      <a:pt x="10" y="17"/>
                      <a:pt x="9" y="17"/>
                    </a:cubicBezTo>
                    <a:cubicBezTo>
                      <a:pt x="9" y="17"/>
                      <a:pt x="9" y="16"/>
                      <a:pt x="8" y="16"/>
                    </a:cubicBezTo>
                    <a:cubicBezTo>
                      <a:pt x="8" y="16"/>
                      <a:pt x="8" y="16"/>
                      <a:pt x="8" y="16"/>
                    </a:cubicBezTo>
                    <a:cubicBezTo>
                      <a:pt x="6" y="16"/>
                      <a:pt x="6" y="16"/>
                      <a:pt x="6" y="16"/>
                    </a:cubicBezTo>
                    <a:cubicBezTo>
                      <a:pt x="6" y="26"/>
                      <a:pt x="6" y="26"/>
                      <a:pt x="6" y="26"/>
                    </a:cubicBezTo>
                    <a:cubicBezTo>
                      <a:pt x="0" y="26"/>
                      <a:pt x="0" y="26"/>
                      <a:pt x="0" y="26"/>
                    </a:cubicBezTo>
                    <a:cubicBezTo>
                      <a:pt x="0" y="0"/>
                      <a:pt x="0" y="0"/>
                      <a:pt x="0" y="0"/>
                    </a:cubicBezTo>
                    <a:cubicBezTo>
                      <a:pt x="9" y="0"/>
                      <a:pt x="9" y="0"/>
                      <a:pt x="9" y="0"/>
                    </a:cubicBezTo>
                    <a:cubicBezTo>
                      <a:pt x="15" y="0"/>
                      <a:pt x="18" y="3"/>
                      <a:pt x="18" y="7"/>
                    </a:cubicBezTo>
                    <a:cubicBezTo>
                      <a:pt x="18" y="8"/>
                      <a:pt x="18" y="9"/>
                      <a:pt x="18" y="10"/>
                    </a:cubicBezTo>
                    <a:cubicBezTo>
                      <a:pt x="18" y="10"/>
                      <a:pt x="17" y="11"/>
                      <a:pt x="17" y="12"/>
                    </a:cubicBezTo>
                    <a:cubicBezTo>
                      <a:pt x="16" y="12"/>
                      <a:pt x="16" y="13"/>
                      <a:pt x="15" y="13"/>
                    </a:cubicBezTo>
                    <a:cubicBezTo>
                      <a:pt x="14" y="14"/>
                      <a:pt x="14" y="14"/>
                      <a:pt x="13" y="14"/>
                    </a:cubicBezTo>
                    <a:cubicBezTo>
                      <a:pt x="13" y="14"/>
                      <a:pt x="13" y="14"/>
                      <a:pt x="13" y="14"/>
                    </a:cubicBezTo>
                    <a:cubicBezTo>
                      <a:pt x="13" y="14"/>
                      <a:pt x="14" y="15"/>
                      <a:pt x="14" y="15"/>
                    </a:cubicBezTo>
                    <a:cubicBezTo>
                      <a:pt x="14" y="15"/>
                      <a:pt x="15" y="16"/>
                      <a:pt x="15" y="16"/>
                    </a:cubicBezTo>
                    <a:cubicBezTo>
                      <a:pt x="15" y="16"/>
                      <a:pt x="16" y="17"/>
                      <a:pt x="16" y="17"/>
                    </a:cubicBezTo>
                    <a:cubicBezTo>
                      <a:pt x="16" y="17"/>
                      <a:pt x="16" y="18"/>
                      <a:pt x="17" y="18"/>
                    </a:cubicBezTo>
                    <a:lnTo>
                      <a:pt x="21" y="26"/>
                    </a:lnTo>
                    <a:close/>
                    <a:moveTo>
                      <a:pt x="6" y="5"/>
                    </a:moveTo>
                    <a:cubicBezTo>
                      <a:pt x="6" y="12"/>
                      <a:pt x="6" y="12"/>
                      <a:pt x="6" y="12"/>
                    </a:cubicBezTo>
                    <a:cubicBezTo>
                      <a:pt x="8" y="12"/>
                      <a:pt x="8" y="12"/>
                      <a:pt x="8" y="12"/>
                    </a:cubicBezTo>
                    <a:cubicBezTo>
                      <a:pt x="10" y="12"/>
                      <a:pt x="11" y="11"/>
                      <a:pt x="11" y="11"/>
                    </a:cubicBezTo>
                    <a:cubicBezTo>
                      <a:pt x="12" y="10"/>
                      <a:pt x="13" y="9"/>
                      <a:pt x="13" y="8"/>
                    </a:cubicBezTo>
                    <a:cubicBezTo>
                      <a:pt x="13" y="6"/>
                      <a:pt x="11" y="5"/>
                      <a:pt x="9" y="5"/>
                    </a:cubicBezTo>
                    <a:lnTo>
                      <a:pt x="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4" name="Freeform 205"/>
              <p:cNvSpPr>
                <a:spLocks noEditPoints="1"/>
              </p:cNvSpPr>
              <p:nvPr/>
            </p:nvSpPr>
            <p:spPr bwMode="auto">
              <a:xfrm>
                <a:off x="10642632" y="4985400"/>
                <a:ext cx="81027" cy="84143"/>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5" name="Freeform 206"/>
              <p:cNvSpPr>
                <a:spLocks/>
              </p:cNvSpPr>
              <p:nvPr/>
            </p:nvSpPr>
            <p:spPr bwMode="auto">
              <a:xfrm>
                <a:off x="10734567" y="4985400"/>
                <a:ext cx="48305" cy="84143"/>
              </a:xfrm>
              <a:custGeom>
                <a:avLst/>
                <a:gdLst>
                  <a:gd name="T0" fmla="*/ 31 w 31"/>
                  <a:gd name="T1" fmla="*/ 54 h 54"/>
                  <a:gd name="T2" fmla="*/ 0 w 31"/>
                  <a:gd name="T3" fmla="*/ 54 h 54"/>
                  <a:gd name="T4" fmla="*/ 0 w 31"/>
                  <a:gd name="T5" fmla="*/ 0 h 54"/>
                  <a:gd name="T6" fmla="*/ 12 w 31"/>
                  <a:gd name="T7" fmla="*/ 0 h 54"/>
                  <a:gd name="T8" fmla="*/ 12 w 31"/>
                  <a:gd name="T9" fmla="*/ 44 h 54"/>
                  <a:gd name="T10" fmla="*/ 31 w 31"/>
                  <a:gd name="T11" fmla="*/ 44 h 54"/>
                  <a:gd name="T12" fmla="*/ 31 w 31"/>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31" h="54">
                    <a:moveTo>
                      <a:pt x="31" y="54"/>
                    </a:moveTo>
                    <a:lnTo>
                      <a:pt x="0" y="54"/>
                    </a:lnTo>
                    <a:lnTo>
                      <a:pt x="0" y="0"/>
                    </a:lnTo>
                    <a:lnTo>
                      <a:pt x="12" y="0"/>
                    </a:lnTo>
                    <a:lnTo>
                      <a:pt x="12" y="44"/>
                    </a:lnTo>
                    <a:lnTo>
                      <a:pt x="31" y="44"/>
                    </a:lnTo>
                    <a:lnTo>
                      <a:pt x="31" y="5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6" name="Rectangle 207"/>
              <p:cNvSpPr>
                <a:spLocks noChangeArrowheads="1"/>
              </p:cNvSpPr>
              <p:nvPr/>
            </p:nvSpPr>
            <p:spPr bwMode="auto">
              <a:xfrm>
                <a:off x="10795337" y="4985400"/>
                <a:ext cx="20257" cy="8414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7" name="Freeform 208"/>
              <p:cNvSpPr>
                <a:spLocks noEditPoints="1"/>
              </p:cNvSpPr>
              <p:nvPr/>
            </p:nvSpPr>
            <p:spPr bwMode="auto">
              <a:xfrm>
                <a:off x="10824943" y="4985400"/>
                <a:ext cx="82586" cy="84143"/>
              </a:xfrm>
              <a:custGeom>
                <a:avLst/>
                <a:gdLst>
                  <a:gd name="T0" fmla="*/ 25 w 25"/>
                  <a:gd name="T1" fmla="*/ 26 h 26"/>
                  <a:gd name="T2" fmla="*/ 19 w 25"/>
                  <a:gd name="T3" fmla="*/ 26 h 26"/>
                  <a:gd name="T4" fmla="*/ 17 w 25"/>
                  <a:gd name="T5" fmla="*/ 20 h 26"/>
                  <a:gd name="T6" fmla="*/ 8 w 25"/>
                  <a:gd name="T7" fmla="*/ 20 h 26"/>
                  <a:gd name="T8" fmla="*/ 7 w 25"/>
                  <a:gd name="T9" fmla="*/ 26 h 26"/>
                  <a:gd name="T10" fmla="*/ 0 w 25"/>
                  <a:gd name="T11" fmla="*/ 26 h 26"/>
                  <a:gd name="T12" fmla="*/ 10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10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7" y="26"/>
                      <a:pt x="7" y="26"/>
                      <a:pt x="7" y="26"/>
                    </a:cubicBezTo>
                    <a:cubicBezTo>
                      <a:pt x="0" y="26"/>
                      <a:pt x="0" y="26"/>
                      <a:pt x="0" y="26"/>
                    </a:cubicBezTo>
                    <a:cubicBezTo>
                      <a:pt x="10" y="0"/>
                      <a:pt x="10" y="0"/>
                      <a:pt x="10"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3" y="6"/>
                      <a:pt x="12" y="7"/>
                    </a:cubicBezTo>
                    <a:cubicBezTo>
                      <a:pt x="10" y="16"/>
                      <a:pt x="10" y="16"/>
                      <a:pt x="10" y="16"/>
                    </a:cubicBezTo>
                    <a:lnTo>
                      <a:pt x="16"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8" name="Freeform 209"/>
              <p:cNvSpPr>
                <a:spLocks/>
              </p:cNvSpPr>
              <p:nvPr/>
            </p:nvSpPr>
            <p:spPr bwMode="auto">
              <a:xfrm>
                <a:off x="10952717" y="4985400"/>
                <a:ext cx="51421" cy="84143"/>
              </a:xfrm>
              <a:custGeom>
                <a:avLst/>
                <a:gdLst>
                  <a:gd name="T0" fmla="*/ 33 w 33"/>
                  <a:gd name="T1" fmla="*/ 54 h 54"/>
                  <a:gd name="T2" fmla="*/ 0 w 33"/>
                  <a:gd name="T3" fmla="*/ 54 h 54"/>
                  <a:gd name="T4" fmla="*/ 0 w 33"/>
                  <a:gd name="T5" fmla="*/ 0 h 54"/>
                  <a:gd name="T6" fmla="*/ 31 w 33"/>
                  <a:gd name="T7" fmla="*/ 0 h 54"/>
                  <a:gd name="T8" fmla="*/ 31 w 33"/>
                  <a:gd name="T9" fmla="*/ 10 h 54"/>
                  <a:gd name="T10" fmla="*/ 13 w 33"/>
                  <a:gd name="T11" fmla="*/ 10 h 54"/>
                  <a:gd name="T12" fmla="*/ 13 w 33"/>
                  <a:gd name="T13" fmla="*/ 23 h 54"/>
                  <a:gd name="T14" fmla="*/ 29 w 33"/>
                  <a:gd name="T15" fmla="*/ 23 h 54"/>
                  <a:gd name="T16" fmla="*/ 29 w 33"/>
                  <a:gd name="T17" fmla="*/ 31 h 54"/>
                  <a:gd name="T18" fmla="*/ 13 w 33"/>
                  <a:gd name="T19" fmla="*/ 31 h 54"/>
                  <a:gd name="T20" fmla="*/ 13 w 33"/>
                  <a:gd name="T21" fmla="*/ 44 h 54"/>
                  <a:gd name="T22" fmla="*/ 33 w 33"/>
                  <a:gd name="T23" fmla="*/ 44 h 54"/>
                  <a:gd name="T24" fmla="*/ 33 w 33"/>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4">
                    <a:moveTo>
                      <a:pt x="33" y="54"/>
                    </a:moveTo>
                    <a:lnTo>
                      <a:pt x="0" y="54"/>
                    </a:lnTo>
                    <a:lnTo>
                      <a:pt x="0" y="0"/>
                    </a:lnTo>
                    <a:lnTo>
                      <a:pt x="31" y="0"/>
                    </a:lnTo>
                    <a:lnTo>
                      <a:pt x="31" y="10"/>
                    </a:lnTo>
                    <a:lnTo>
                      <a:pt x="13" y="10"/>
                    </a:lnTo>
                    <a:lnTo>
                      <a:pt x="13" y="23"/>
                    </a:lnTo>
                    <a:lnTo>
                      <a:pt x="29" y="23"/>
                    </a:lnTo>
                    <a:lnTo>
                      <a:pt x="29" y="31"/>
                    </a:lnTo>
                    <a:lnTo>
                      <a:pt x="13" y="31"/>
                    </a:lnTo>
                    <a:lnTo>
                      <a:pt x="13" y="44"/>
                    </a:lnTo>
                    <a:lnTo>
                      <a:pt x="33" y="44"/>
                    </a:lnTo>
                    <a:lnTo>
                      <a:pt x="33" y="5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89" name="Freeform 210"/>
              <p:cNvSpPr>
                <a:spLocks noEditPoints="1"/>
              </p:cNvSpPr>
              <p:nvPr/>
            </p:nvSpPr>
            <p:spPr bwMode="auto">
              <a:xfrm>
                <a:off x="11011930" y="4985400"/>
                <a:ext cx="81027"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90" name="Freeform 211"/>
              <p:cNvSpPr>
                <a:spLocks/>
              </p:cNvSpPr>
              <p:nvPr/>
            </p:nvSpPr>
            <p:spPr bwMode="auto">
              <a:xfrm>
                <a:off x="11099190" y="4985400"/>
                <a:ext cx="59212" cy="84143"/>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0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3 w 18"/>
                  <a:gd name="T45" fmla="*/ 5 h 26"/>
                  <a:gd name="T46" fmla="*/ 12 w 18"/>
                  <a:gd name="T47" fmla="*/ 5 h 26"/>
                  <a:gd name="T48" fmla="*/ 10 w 18"/>
                  <a:gd name="T49" fmla="*/ 4 h 26"/>
                  <a:gd name="T50" fmla="*/ 9 w 18"/>
                  <a:gd name="T51" fmla="*/ 5 h 26"/>
                  <a:gd name="T52" fmla="*/ 7 w 18"/>
                  <a:gd name="T53" fmla="*/ 5 h 26"/>
                  <a:gd name="T54" fmla="*/ 6 w 18"/>
                  <a:gd name="T55" fmla="*/ 6 h 26"/>
                  <a:gd name="T56" fmla="*/ 6 w 18"/>
                  <a:gd name="T57" fmla="*/ 7 h 26"/>
                  <a:gd name="T58" fmla="*/ 7 w 18"/>
                  <a:gd name="T59" fmla="*/ 8 h 26"/>
                  <a:gd name="T60" fmla="*/ 7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2" y="19"/>
                      <a:pt x="12" y="19"/>
                    </a:cubicBezTo>
                    <a:cubicBezTo>
                      <a:pt x="12" y="19"/>
                      <a:pt x="11" y="18"/>
                      <a:pt x="11" y="18"/>
                    </a:cubicBezTo>
                    <a:cubicBezTo>
                      <a:pt x="11" y="17"/>
                      <a:pt x="10" y="17"/>
                      <a:pt x="10" y="17"/>
                    </a:cubicBezTo>
                    <a:cubicBezTo>
                      <a:pt x="9" y="16"/>
                      <a:pt x="9" y="16"/>
                      <a:pt x="8" y="16"/>
                    </a:cubicBezTo>
                    <a:cubicBezTo>
                      <a:pt x="8" y="15"/>
                      <a:pt x="7" y="15"/>
                      <a:pt x="6" y="15"/>
                    </a:cubicBezTo>
                    <a:cubicBezTo>
                      <a:pt x="4" y="14"/>
                      <a:pt x="3" y="13"/>
                      <a:pt x="2" y="12"/>
                    </a:cubicBezTo>
                    <a:cubicBezTo>
                      <a:pt x="1" y="11"/>
                      <a:pt x="0" y="9"/>
                      <a:pt x="0" y="7"/>
                    </a:cubicBezTo>
                    <a:cubicBezTo>
                      <a:pt x="0" y="6"/>
                      <a:pt x="0" y="5"/>
                      <a:pt x="1" y="4"/>
                    </a:cubicBezTo>
                    <a:cubicBezTo>
                      <a:pt x="2" y="3"/>
                      <a:pt x="2" y="2"/>
                      <a:pt x="3" y="2"/>
                    </a:cubicBezTo>
                    <a:cubicBezTo>
                      <a:pt x="4" y="1"/>
                      <a:pt x="5" y="1"/>
                      <a:pt x="6" y="0"/>
                    </a:cubicBezTo>
                    <a:cubicBezTo>
                      <a:pt x="8" y="0"/>
                      <a:pt x="9" y="0"/>
                      <a:pt x="10" y="0"/>
                    </a:cubicBezTo>
                    <a:cubicBezTo>
                      <a:pt x="11" y="0"/>
                      <a:pt x="13" y="0"/>
                      <a:pt x="14" y="0"/>
                    </a:cubicBezTo>
                    <a:cubicBezTo>
                      <a:pt x="15" y="0"/>
                      <a:pt x="16" y="1"/>
                      <a:pt x="16" y="1"/>
                    </a:cubicBezTo>
                    <a:cubicBezTo>
                      <a:pt x="16" y="6"/>
                      <a:pt x="16" y="6"/>
                      <a:pt x="16" y="6"/>
                    </a:cubicBezTo>
                    <a:cubicBezTo>
                      <a:pt x="16" y="6"/>
                      <a:pt x="16" y="6"/>
                      <a:pt x="15" y="5"/>
                    </a:cubicBezTo>
                    <a:cubicBezTo>
                      <a:pt x="15" y="5"/>
                      <a:pt x="14" y="5"/>
                      <a:pt x="13" y="5"/>
                    </a:cubicBezTo>
                    <a:cubicBezTo>
                      <a:pt x="13" y="5"/>
                      <a:pt x="12" y="5"/>
                      <a:pt x="12" y="5"/>
                    </a:cubicBezTo>
                    <a:cubicBezTo>
                      <a:pt x="11" y="4"/>
                      <a:pt x="11" y="4"/>
                      <a:pt x="10" y="4"/>
                    </a:cubicBezTo>
                    <a:cubicBezTo>
                      <a:pt x="10" y="4"/>
                      <a:pt x="9" y="5"/>
                      <a:pt x="9" y="5"/>
                    </a:cubicBezTo>
                    <a:cubicBezTo>
                      <a:pt x="8" y="5"/>
                      <a:pt x="8" y="5"/>
                      <a:pt x="7" y="5"/>
                    </a:cubicBezTo>
                    <a:cubicBezTo>
                      <a:pt x="7" y="5"/>
                      <a:pt x="7" y="6"/>
                      <a:pt x="6" y="6"/>
                    </a:cubicBezTo>
                    <a:cubicBezTo>
                      <a:pt x="6" y="6"/>
                      <a:pt x="6" y="7"/>
                      <a:pt x="6" y="7"/>
                    </a:cubicBezTo>
                    <a:cubicBezTo>
                      <a:pt x="6" y="7"/>
                      <a:pt x="6" y="8"/>
                      <a:pt x="7" y="8"/>
                    </a:cubicBezTo>
                    <a:cubicBezTo>
                      <a:pt x="7" y="8"/>
                      <a:pt x="7" y="9"/>
                      <a:pt x="7" y="9"/>
                    </a:cubicBezTo>
                    <a:cubicBezTo>
                      <a:pt x="8" y="9"/>
                      <a:pt x="8" y="10"/>
                      <a:pt x="9" y="10"/>
                    </a:cubicBezTo>
                    <a:cubicBezTo>
                      <a:pt x="10" y="10"/>
                      <a:pt x="10" y="11"/>
                      <a:pt x="11" y="11"/>
                    </a:cubicBezTo>
                    <a:cubicBezTo>
                      <a:pt x="12" y="11"/>
                      <a:pt x="13" y="12"/>
                      <a:pt x="14" y="12"/>
                    </a:cubicBezTo>
                    <a:cubicBezTo>
                      <a:pt x="14" y="13"/>
                      <a:pt x="15" y="13"/>
                      <a:pt x="16" y="14"/>
                    </a:cubicBezTo>
                    <a:cubicBezTo>
                      <a:pt x="16" y="14"/>
                      <a:pt x="17" y="15"/>
                      <a:pt x="17" y="16"/>
                    </a:cubicBezTo>
                    <a:cubicBezTo>
                      <a:pt x="17" y="17"/>
                      <a:pt x="18" y="18"/>
                      <a:pt x="18" y="19"/>
                    </a:cubicBezTo>
                    <a:cubicBezTo>
                      <a:pt x="18" y="20"/>
                      <a:pt x="17" y="21"/>
                      <a:pt x="17" y="22"/>
                    </a:cubicBezTo>
                    <a:cubicBezTo>
                      <a:pt x="16" y="23"/>
                      <a:pt x="15"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91" name="Freeform 212"/>
              <p:cNvSpPr>
                <a:spLocks/>
              </p:cNvSpPr>
              <p:nvPr/>
            </p:nvSpPr>
            <p:spPr bwMode="auto">
              <a:xfrm>
                <a:off x="11164635" y="4985400"/>
                <a:ext cx="65445" cy="84143"/>
              </a:xfrm>
              <a:custGeom>
                <a:avLst/>
                <a:gdLst>
                  <a:gd name="T0" fmla="*/ 42 w 42"/>
                  <a:gd name="T1" fmla="*/ 10 h 54"/>
                  <a:gd name="T2" fmla="*/ 27 w 42"/>
                  <a:gd name="T3" fmla="*/ 10 h 54"/>
                  <a:gd name="T4" fmla="*/ 27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grpSp>
        <p:nvGrpSpPr>
          <p:cNvPr id="11" name="Group 10"/>
          <p:cNvGrpSpPr/>
          <p:nvPr/>
        </p:nvGrpSpPr>
        <p:grpSpPr>
          <a:xfrm>
            <a:off x="8055715" y="5787813"/>
            <a:ext cx="1455635" cy="229663"/>
            <a:chOff x="6205095" y="4700102"/>
            <a:chExt cx="1213029" cy="191386"/>
          </a:xfrm>
        </p:grpSpPr>
        <p:grpSp>
          <p:nvGrpSpPr>
            <p:cNvPr id="553" name="Australia West"/>
            <p:cNvGrpSpPr/>
            <p:nvPr/>
          </p:nvGrpSpPr>
          <p:grpSpPr>
            <a:xfrm>
              <a:off x="6205095" y="4700102"/>
              <a:ext cx="1213029" cy="191386"/>
              <a:chOff x="8283582" y="5951589"/>
              <a:chExt cx="1617380" cy="255185"/>
            </a:xfrm>
          </p:grpSpPr>
          <p:sp>
            <p:nvSpPr>
              <p:cNvPr id="554" name="Rectangle 33"/>
              <p:cNvSpPr>
                <a:spLocks noChangeArrowheads="1"/>
              </p:cNvSpPr>
              <p:nvPr/>
            </p:nvSpPr>
            <p:spPr bwMode="auto">
              <a:xfrm>
                <a:off x="8283582" y="5951589"/>
                <a:ext cx="1617380" cy="255185"/>
              </a:xfrm>
              <a:prstGeom prst="rect">
                <a:avLst/>
              </a:prstGeom>
              <a:solidFill>
                <a:srgbClr val="0073C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55" name="Freeform 178"/>
              <p:cNvSpPr>
                <a:spLocks noEditPoints="1"/>
              </p:cNvSpPr>
              <p:nvPr/>
            </p:nvSpPr>
            <p:spPr bwMode="auto">
              <a:xfrm>
                <a:off x="8402746" y="6046641"/>
                <a:ext cx="77911" cy="81028"/>
              </a:xfrm>
              <a:custGeom>
                <a:avLst/>
                <a:gdLst>
                  <a:gd name="T0" fmla="*/ 24 w 24"/>
                  <a:gd name="T1" fmla="*/ 25 h 25"/>
                  <a:gd name="T2" fmla="*/ 18 w 24"/>
                  <a:gd name="T3" fmla="*/ 25 h 25"/>
                  <a:gd name="T4" fmla="*/ 16 w 24"/>
                  <a:gd name="T5" fmla="*/ 20 h 25"/>
                  <a:gd name="T6" fmla="*/ 7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7" y="20"/>
                      <a:pt x="7" y="20"/>
                      <a:pt x="7"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56" name="Freeform 179"/>
              <p:cNvSpPr>
                <a:spLocks/>
              </p:cNvSpPr>
              <p:nvPr/>
            </p:nvSpPr>
            <p:spPr bwMode="auto">
              <a:xfrm>
                <a:off x="8490009" y="6046593"/>
                <a:ext cx="68562" cy="84143"/>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57" name="Freeform 180"/>
              <p:cNvSpPr>
                <a:spLocks/>
              </p:cNvSpPr>
              <p:nvPr/>
            </p:nvSpPr>
            <p:spPr bwMode="auto">
              <a:xfrm>
                <a:off x="8575720" y="6046571"/>
                <a:ext cx="56096"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8"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0"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7" y="9"/>
                      <a:pt x="8" y="9"/>
                      <a:pt x="9" y="10"/>
                    </a:cubicBezTo>
                    <a:cubicBezTo>
                      <a:pt x="9" y="10"/>
                      <a:pt x="10" y="10"/>
                      <a:pt x="11" y="10"/>
                    </a:cubicBezTo>
                    <a:cubicBezTo>
                      <a:pt x="12"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58" name="Freeform 181"/>
              <p:cNvSpPr>
                <a:spLocks/>
              </p:cNvSpPr>
              <p:nvPr/>
            </p:nvSpPr>
            <p:spPr bwMode="auto">
              <a:xfrm>
                <a:off x="8638044" y="6046571"/>
                <a:ext cx="65446" cy="81027"/>
              </a:xfrm>
              <a:custGeom>
                <a:avLst/>
                <a:gdLst>
                  <a:gd name="T0" fmla="*/ 42 w 42"/>
                  <a:gd name="T1" fmla="*/ 10 h 52"/>
                  <a:gd name="T2" fmla="*/ 27 w 42"/>
                  <a:gd name="T3" fmla="*/ 10 h 52"/>
                  <a:gd name="T4" fmla="*/ 27 w 42"/>
                  <a:gd name="T5" fmla="*/ 52 h 52"/>
                  <a:gd name="T6" fmla="*/ 16 w 42"/>
                  <a:gd name="T7" fmla="*/ 52 h 52"/>
                  <a:gd name="T8" fmla="*/ 16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6" y="52"/>
                    </a:lnTo>
                    <a:lnTo>
                      <a:pt x="16" y="10"/>
                    </a:lnTo>
                    <a:lnTo>
                      <a:pt x="0" y="10"/>
                    </a:lnTo>
                    <a:lnTo>
                      <a:pt x="0" y="0"/>
                    </a:lnTo>
                    <a:lnTo>
                      <a:pt x="42" y="0"/>
                    </a:lnTo>
                    <a:lnTo>
                      <a:pt x="42"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59" name="Freeform 182"/>
              <p:cNvSpPr>
                <a:spLocks noEditPoints="1"/>
              </p:cNvSpPr>
              <p:nvPr/>
            </p:nvSpPr>
            <p:spPr bwMode="auto">
              <a:xfrm>
                <a:off x="8715958" y="6046571"/>
                <a:ext cx="71678" cy="81027"/>
              </a:xfrm>
              <a:custGeom>
                <a:avLst/>
                <a:gdLst>
                  <a:gd name="T0" fmla="*/ 22 w 22"/>
                  <a:gd name="T1" fmla="*/ 25 h 25"/>
                  <a:gd name="T2" fmla="*/ 15 w 22"/>
                  <a:gd name="T3" fmla="*/ 25 h 25"/>
                  <a:gd name="T4" fmla="*/ 11 w 22"/>
                  <a:gd name="T5" fmla="*/ 19 h 25"/>
                  <a:gd name="T6" fmla="*/ 10 w 22"/>
                  <a:gd name="T7" fmla="*/ 17 h 25"/>
                  <a:gd name="T8" fmla="*/ 9 w 22"/>
                  <a:gd name="T9" fmla="*/ 16 h 25"/>
                  <a:gd name="T10" fmla="*/ 9 w 22"/>
                  <a:gd name="T11" fmla="*/ 16 h 25"/>
                  <a:gd name="T12" fmla="*/ 8 w 22"/>
                  <a:gd name="T13" fmla="*/ 16 h 25"/>
                  <a:gd name="T14" fmla="*/ 6 w 22"/>
                  <a:gd name="T15" fmla="*/ 16 h 25"/>
                  <a:gd name="T16" fmla="*/ 6 w 22"/>
                  <a:gd name="T17" fmla="*/ 25 h 25"/>
                  <a:gd name="T18" fmla="*/ 0 w 22"/>
                  <a:gd name="T19" fmla="*/ 25 h 25"/>
                  <a:gd name="T20" fmla="*/ 0 w 22"/>
                  <a:gd name="T21" fmla="*/ 0 h 25"/>
                  <a:gd name="T22" fmla="*/ 9 w 22"/>
                  <a:gd name="T23" fmla="*/ 0 h 25"/>
                  <a:gd name="T24" fmla="*/ 19 w 22"/>
                  <a:gd name="T25" fmla="*/ 7 h 25"/>
                  <a:gd name="T26" fmla="*/ 18 w 22"/>
                  <a:gd name="T27" fmla="*/ 9 h 25"/>
                  <a:gd name="T28" fmla="*/ 17 w 22"/>
                  <a:gd name="T29" fmla="*/ 11 h 25"/>
                  <a:gd name="T30" fmla="*/ 15 w 22"/>
                  <a:gd name="T31" fmla="*/ 13 h 25"/>
                  <a:gd name="T32" fmla="*/ 13 w 22"/>
                  <a:gd name="T33" fmla="*/ 14 h 25"/>
                  <a:gd name="T34" fmla="*/ 13 w 22"/>
                  <a:gd name="T35" fmla="*/ 14 h 25"/>
                  <a:gd name="T36" fmla="*/ 14 w 22"/>
                  <a:gd name="T37" fmla="*/ 15 h 25"/>
                  <a:gd name="T38" fmla="*/ 15 w 22"/>
                  <a:gd name="T39" fmla="*/ 15 h 25"/>
                  <a:gd name="T40" fmla="*/ 16 w 22"/>
                  <a:gd name="T41" fmla="*/ 17 h 25"/>
                  <a:gd name="T42" fmla="*/ 17 w 22"/>
                  <a:gd name="T43" fmla="*/ 18 h 25"/>
                  <a:gd name="T44" fmla="*/ 22 w 22"/>
                  <a:gd name="T45" fmla="*/ 25 h 25"/>
                  <a:gd name="T46" fmla="*/ 6 w 22"/>
                  <a:gd name="T47" fmla="*/ 4 h 25"/>
                  <a:gd name="T48" fmla="*/ 6 w 22"/>
                  <a:gd name="T49" fmla="*/ 11 h 25"/>
                  <a:gd name="T50" fmla="*/ 9 w 22"/>
                  <a:gd name="T51" fmla="*/ 11 h 25"/>
                  <a:gd name="T52" fmla="*/ 11 w 22"/>
                  <a:gd name="T53" fmla="*/ 10 h 25"/>
                  <a:gd name="T54" fmla="*/ 13 w 22"/>
                  <a:gd name="T55" fmla="*/ 8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9"/>
                      <a:pt x="11" y="19"/>
                      <a:pt x="11" y="19"/>
                    </a:cubicBezTo>
                    <a:cubicBezTo>
                      <a:pt x="11" y="18"/>
                      <a:pt x="11" y="18"/>
                      <a:pt x="10" y="17"/>
                    </a:cubicBezTo>
                    <a:cubicBezTo>
                      <a:pt x="10" y="17"/>
                      <a:pt x="10" y="17"/>
                      <a:pt x="9" y="16"/>
                    </a:cubicBezTo>
                    <a:cubicBezTo>
                      <a:pt x="9" y="16"/>
                      <a:pt x="9" y="16"/>
                      <a:pt x="9"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6" y="0"/>
                      <a:pt x="19" y="2"/>
                      <a:pt x="19" y="7"/>
                    </a:cubicBezTo>
                    <a:cubicBezTo>
                      <a:pt x="19" y="8"/>
                      <a:pt x="18" y="9"/>
                      <a:pt x="18" y="9"/>
                    </a:cubicBezTo>
                    <a:cubicBezTo>
                      <a:pt x="18" y="10"/>
                      <a:pt x="18" y="11"/>
                      <a:pt x="17" y="11"/>
                    </a:cubicBezTo>
                    <a:cubicBezTo>
                      <a:pt x="17" y="12"/>
                      <a:pt x="16" y="12"/>
                      <a:pt x="15" y="13"/>
                    </a:cubicBezTo>
                    <a:cubicBezTo>
                      <a:pt x="15"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7" y="17"/>
                      <a:pt x="17" y="18"/>
                    </a:cubicBezTo>
                    <a:lnTo>
                      <a:pt x="22" y="25"/>
                    </a:lnTo>
                    <a:close/>
                    <a:moveTo>
                      <a:pt x="6" y="4"/>
                    </a:moveTo>
                    <a:cubicBezTo>
                      <a:pt x="6" y="11"/>
                      <a:pt x="6" y="11"/>
                      <a:pt x="6" y="11"/>
                    </a:cubicBezTo>
                    <a:cubicBezTo>
                      <a:pt x="9" y="11"/>
                      <a:pt x="9" y="11"/>
                      <a:pt x="9" y="11"/>
                    </a:cubicBezTo>
                    <a:cubicBezTo>
                      <a:pt x="10" y="11"/>
                      <a:pt x="11" y="11"/>
                      <a:pt x="11" y="10"/>
                    </a:cubicBezTo>
                    <a:cubicBezTo>
                      <a:pt x="12" y="9"/>
                      <a:pt x="13" y="9"/>
                      <a:pt x="13" y="8"/>
                    </a:cubicBezTo>
                    <a:cubicBezTo>
                      <a:pt x="13" y="5"/>
                      <a:pt x="11" y="4"/>
                      <a:pt x="9" y="4"/>
                    </a:cubicBezTo>
                    <a:lnTo>
                      <a:pt x="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60" name="Freeform 183"/>
              <p:cNvSpPr>
                <a:spLocks noEditPoints="1"/>
              </p:cNvSpPr>
              <p:nvPr/>
            </p:nvSpPr>
            <p:spPr bwMode="auto">
              <a:xfrm>
                <a:off x="8787633" y="6046571"/>
                <a:ext cx="82586" cy="81027"/>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61" name="Freeform 184"/>
              <p:cNvSpPr>
                <a:spLocks/>
              </p:cNvSpPr>
              <p:nvPr/>
            </p:nvSpPr>
            <p:spPr bwMode="auto">
              <a:xfrm>
                <a:off x="8879543" y="6046596"/>
                <a:ext cx="48305" cy="81027"/>
              </a:xfrm>
              <a:custGeom>
                <a:avLst/>
                <a:gdLst>
                  <a:gd name="T0" fmla="*/ 31 w 31"/>
                  <a:gd name="T1" fmla="*/ 52 h 52"/>
                  <a:gd name="T2" fmla="*/ 0 w 31"/>
                  <a:gd name="T3" fmla="*/ 52 h 52"/>
                  <a:gd name="T4" fmla="*/ 0 w 31"/>
                  <a:gd name="T5" fmla="*/ 0 h 52"/>
                  <a:gd name="T6" fmla="*/ 12 w 31"/>
                  <a:gd name="T7" fmla="*/ 0 h 52"/>
                  <a:gd name="T8" fmla="*/ 12 w 31"/>
                  <a:gd name="T9" fmla="*/ 44 h 52"/>
                  <a:gd name="T10" fmla="*/ 31 w 31"/>
                  <a:gd name="T11" fmla="*/ 44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4"/>
                    </a:lnTo>
                    <a:lnTo>
                      <a:pt x="31" y="44"/>
                    </a:lnTo>
                    <a:lnTo>
                      <a:pt x="31"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62" name="Rectangle 185"/>
              <p:cNvSpPr>
                <a:spLocks noChangeArrowheads="1"/>
              </p:cNvSpPr>
              <p:nvPr/>
            </p:nvSpPr>
            <p:spPr bwMode="auto">
              <a:xfrm>
                <a:off x="8941885" y="6046571"/>
                <a:ext cx="18699" cy="810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563" name="Freeform 186"/>
              <p:cNvSpPr>
                <a:spLocks noEditPoints="1"/>
              </p:cNvSpPr>
              <p:nvPr/>
            </p:nvSpPr>
            <p:spPr bwMode="auto">
              <a:xfrm>
                <a:off x="8974573" y="6046536"/>
                <a:ext cx="77911" cy="81027"/>
              </a:xfrm>
              <a:custGeom>
                <a:avLst/>
                <a:gdLst>
                  <a:gd name="T0" fmla="*/ 24 w 24"/>
                  <a:gd name="T1" fmla="*/ 25 h 25"/>
                  <a:gd name="T2" fmla="*/ 18 w 24"/>
                  <a:gd name="T3" fmla="*/ 25 h 25"/>
                  <a:gd name="T4" fmla="*/ 16 w 24"/>
                  <a:gd name="T5" fmla="*/ 20 h 25"/>
                  <a:gd name="T6" fmla="*/ 7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7" y="20"/>
                      <a:pt x="7" y="20"/>
                      <a:pt x="7"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5" name="Group 4"/>
            <p:cNvGrpSpPr/>
            <p:nvPr/>
          </p:nvGrpSpPr>
          <p:grpSpPr>
            <a:xfrm>
              <a:off x="7168138" y="4773930"/>
              <a:ext cx="208022" cy="63107"/>
              <a:chOff x="7183378" y="4838700"/>
              <a:chExt cx="208022" cy="63107"/>
            </a:xfrm>
          </p:grpSpPr>
          <p:sp>
            <p:nvSpPr>
              <p:cNvPr id="809" name="Freeform 209"/>
              <p:cNvSpPr>
                <a:spLocks/>
              </p:cNvSpPr>
              <p:nvPr/>
            </p:nvSpPr>
            <p:spPr bwMode="auto">
              <a:xfrm>
                <a:off x="7183378" y="4838700"/>
                <a:ext cx="38566" cy="63107"/>
              </a:xfrm>
              <a:custGeom>
                <a:avLst/>
                <a:gdLst>
                  <a:gd name="T0" fmla="*/ 33 w 33"/>
                  <a:gd name="T1" fmla="*/ 54 h 54"/>
                  <a:gd name="T2" fmla="*/ 0 w 33"/>
                  <a:gd name="T3" fmla="*/ 54 h 54"/>
                  <a:gd name="T4" fmla="*/ 0 w 33"/>
                  <a:gd name="T5" fmla="*/ 0 h 54"/>
                  <a:gd name="T6" fmla="*/ 31 w 33"/>
                  <a:gd name="T7" fmla="*/ 0 h 54"/>
                  <a:gd name="T8" fmla="*/ 31 w 33"/>
                  <a:gd name="T9" fmla="*/ 10 h 54"/>
                  <a:gd name="T10" fmla="*/ 13 w 33"/>
                  <a:gd name="T11" fmla="*/ 10 h 54"/>
                  <a:gd name="T12" fmla="*/ 13 w 33"/>
                  <a:gd name="T13" fmla="*/ 23 h 54"/>
                  <a:gd name="T14" fmla="*/ 29 w 33"/>
                  <a:gd name="T15" fmla="*/ 23 h 54"/>
                  <a:gd name="T16" fmla="*/ 29 w 33"/>
                  <a:gd name="T17" fmla="*/ 31 h 54"/>
                  <a:gd name="T18" fmla="*/ 13 w 33"/>
                  <a:gd name="T19" fmla="*/ 31 h 54"/>
                  <a:gd name="T20" fmla="*/ 13 w 33"/>
                  <a:gd name="T21" fmla="*/ 44 h 54"/>
                  <a:gd name="T22" fmla="*/ 33 w 33"/>
                  <a:gd name="T23" fmla="*/ 44 h 54"/>
                  <a:gd name="T24" fmla="*/ 33 w 33"/>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4">
                    <a:moveTo>
                      <a:pt x="33" y="54"/>
                    </a:moveTo>
                    <a:lnTo>
                      <a:pt x="0" y="54"/>
                    </a:lnTo>
                    <a:lnTo>
                      <a:pt x="0" y="0"/>
                    </a:lnTo>
                    <a:lnTo>
                      <a:pt x="31" y="0"/>
                    </a:lnTo>
                    <a:lnTo>
                      <a:pt x="31" y="10"/>
                    </a:lnTo>
                    <a:lnTo>
                      <a:pt x="13" y="10"/>
                    </a:lnTo>
                    <a:lnTo>
                      <a:pt x="13" y="23"/>
                    </a:lnTo>
                    <a:lnTo>
                      <a:pt x="29" y="23"/>
                    </a:lnTo>
                    <a:lnTo>
                      <a:pt x="29" y="31"/>
                    </a:lnTo>
                    <a:lnTo>
                      <a:pt x="13" y="31"/>
                    </a:lnTo>
                    <a:lnTo>
                      <a:pt x="13" y="44"/>
                    </a:lnTo>
                    <a:lnTo>
                      <a:pt x="33" y="44"/>
                    </a:lnTo>
                    <a:lnTo>
                      <a:pt x="33" y="5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10" name="Freeform 210"/>
              <p:cNvSpPr>
                <a:spLocks noEditPoints="1"/>
              </p:cNvSpPr>
              <p:nvPr/>
            </p:nvSpPr>
            <p:spPr bwMode="auto">
              <a:xfrm>
                <a:off x="7227788" y="4838700"/>
                <a:ext cx="60770" cy="63107"/>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11" name="Freeform 211"/>
              <p:cNvSpPr>
                <a:spLocks/>
              </p:cNvSpPr>
              <p:nvPr/>
            </p:nvSpPr>
            <p:spPr bwMode="auto">
              <a:xfrm>
                <a:off x="7293233" y="4838700"/>
                <a:ext cx="44409" cy="63107"/>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0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3 w 18"/>
                  <a:gd name="T45" fmla="*/ 5 h 26"/>
                  <a:gd name="T46" fmla="*/ 12 w 18"/>
                  <a:gd name="T47" fmla="*/ 5 h 26"/>
                  <a:gd name="T48" fmla="*/ 10 w 18"/>
                  <a:gd name="T49" fmla="*/ 4 h 26"/>
                  <a:gd name="T50" fmla="*/ 9 w 18"/>
                  <a:gd name="T51" fmla="*/ 5 h 26"/>
                  <a:gd name="T52" fmla="*/ 7 w 18"/>
                  <a:gd name="T53" fmla="*/ 5 h 26"/>
                  <a:gd name="T54" fmla="*/ 6 w 18"/>
                  <a:gd name="T55" fmla="*/ 6 h 26"/>
                  <a:gd name="T56" fmla="*/ 6 w 18"/>
                  <a:gd name="T57" fmla="*/ 7 h 26"/>
                  <a:gd name="T58" fmla="*/ 7 w 18"/>
                  <a:gd name="T59" fmla="*/ 8 h 26"/>
                  <a:gd name="T60" fmla="*/ 7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2" y="19"/>
                      <a:pt x="12" y="19"/>
                    </a:cubicBezTo>
                    <a:cubicBezTo>
                      <a:pt x="12" y="19"/>
                      <a:pt x="11" y="18"/>
                      <a:pt x="11" y="18"/>
                    </a:cubicBezTo>
                    <a:cubicBezTo>
                      <a:pt x="11" y="17"/>
                      <a:pt x="10" y="17"/>
                      <a:pt x="10" y="17"/>
                    </a:cubicBezTo>
                    <a:cubicBezTo>
                      <a:pt x="9" y="16"/>
                      <a:pt x="9" y="16"/>
                      <a:pt x="8" y="16"/>
                    </a:cubicBezTo>
                    <a:cubicBezTo>
                      <a:pt x="8" y="15"/>
                      <a:pt x="7" y="15"/>
                      <a:pt x="6" y="15"/>
                    </a:cubicBezTo>
                    <a:cubicBezTo>
                      <a:pt x="4" y="14"/>
                      <a:pt x="3" y="13"/>
                      <a:pt x="2" y="12"/>
                    </a:cubicBezTo>
                    <a:cubicBezTo>
                      <a:pt x="1" y="11"/>
                      <a:pt x="0" y="9"/>
                      <a:pt x="0" y="7"/>
                    </a:cubicBezTo>
                    <a:cubicBezTo>
                      <a:pt x="0" y="6"/>
                      <a:pt x="0" y="5"/>
                      <a:pt x="1" y="4"/>
                    </a:cubicBezTo>
                    <a:cubicBezTo>
                      <a:pt x="2" y="3"/>
                      <a:pt x="2" y="2"/>
                      <a:pt x="3" y="2"/>
                    </a:cubicBezTo>
                    <a:cubicBezTo>
                      <a:pt x="4" y="1"/>
                      <a:pt x="5" y="1"/>
                      <a:pt x="6" y="0"/>
                    </a:cubicBezTo>
                    <a:cubicBezTo>
                      <a:pt x="8" y="0"/>
                      <a:pt x="9" y="0"/>
                      <a:pt x="10" y="0"/>
                    </a:cubicBezTo>
                    <a:cubicBezTo>
                      <a:pt x="11" y="0"/>
                      <a:pt x="13" y="0"/>
                      <a:pt x="14" y="0"/>
                    </a:cubicBezTo>
                    <a:cubicBezTo>
                      <a:pt x="15" y="0"/>
                      <a:pt x="16" y="1"/>
                      <a:pt x="16" y="1"/>
                    </a:cubicBezTo>
                    <a:cubicBezTo>
                      <a:pt x="16" y="6"/>
                      <a:pt x="16" y="6"/>
                      <a:pt x="16" y="6"/>
                    </a:cubicBezTo>
                    <a:cubicBezTo>
                      <a:pt x="16" y="6"/>
                      <a:pt x="16" y="6"/>
                      <a:pt x="15" y="5"/>
                    </a:cubicBezTo>
                    <a:cubicBezTo>
                      <a:pt x="15" y="5"/>
                      <a:pt x="14" y="5"/>
                      <a:pt x="13" y="5"/>
                    </a:cubicBezTo>
                    <a:cubicBezTo>
                      <a:pt x="13" y="5"/>
                      <a:pt x="12" y="5"/>
                      <a:pt x="12" y="5"/>
                    </a:cubicBezTo>
                    <a:cubicBezTo>
                      <a:pt x="11" y="4"/>
                      <a:pt x="11" y="4"/>
                      <a:pt x="10" y="4"/>
                    </a:cubicBezTo>
                    <a:cubicBezTo>
                      <a:pt x="10" y="4"/>
                      <a:pt x="9" y="5"/>
                      <a:pt x="9" y="5"/>
                    </a:cubicBezTo>
                    <a:cubicBezTo>
                      <a:pt x="8" y="5"/>
                      <a:pt x="8" y="5"/>
                      <a:pt x="7" y="5"/>
                    </a:cubicBezTo>
                    <a:cubicBezTo>
                      <a:pt x="7" y="5"/>
                      <a:pt x="7" y="6"/>
                      <a:pt x="6" y="6"/>
                    </a:cubicBezTo>
                    <a:cubicBezTo>
                      <a:pt x="6" y="6"/>
                      <a:pt x="6" y="7"/>
                      <a:pt x="6" y="7"/>
                    </a:cubicBezTo>
                    <a:cubicBezTo>
                      <a:pt x="6" y="7"/>
                      <a:pt x="6" y="8"/>
                      <a:pt x="7" y="8"/>
                    </a:cubicBezTo>
                    <a:cubicBezTo>
                      <a:pt x="7" y="8"/>
                      <a:pt x="7" y="9"/>
                      <a:pt x="7" y="9"/>
                    </a:cubicBezTo>
                    <a:cubicBezTo>
                      <a:pt x="8" y="9"/>
                      <a:pt x="8" y="10"/>
                      <a:pt x="9" y="10"/>
                    </a:cubicBezTo>
                    <a:cubicBezTo>
                      <a:pt x="10" y="10"/>
                      <a:pt x="10" y="11"/>
                      <a:pt x="11" y="11"/>
                    </a:cubicBezTo>
                    <a:cubicBezTo>
                      <a:pt x="12" y="11"/>
                      <a:pt x="13" y="12"/>
                      <a:pt x="14" y="12"/>
                    </a:cubicBezTo>
                    <a:cubicBezTo>
                      <a:pt x="14" y="13"/>
                      <a:pt x="15" y="13"/>
                      <a:pt x="16" y="14"/>
                    </a:cubicBezTo>
                    <a:cubicBezTo>
                      <a:pt x="16" y="14"/>
                      <a:pt x="17" y="15"/>
                      <a:pt x="17" y="16"/>
                    </a:cubicBezTo>
                    <a:cubicBezTo>
                      <a:pt x="17" y="17"/>
                      <a:pt x="18" y="18"/>
                      <a:pt x="18" y="19"/>
                    </a:cubicBezTo>
                    <a:cubicBezTo>
                      <a:pt x="18" y="20"/>
                      <a:pt x="17" y="21"/>
                      <a:pt x="17" y="22"/>
                    </a:cubicBezTo>
                    <a:cubicBezTo>
                      <a:pt x="16" y="23"/>
                      <a:pt x="15"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12" name="Freeform 212"/>
              <p:cNvSpPr>
                <a:spLocks/>
              </p:cNvSpPr>
              <p:nvPr/>
            </p:nvSpPr>
            <p:spPr bwMode="auto">
              <a:xfrm>
                <a:off x="7342316" y="4838700"/>
                <a:ext cx="49084" cy="63107"/>
              </a:xfrm>
              <a:custGeom>
                <a:avLst/>
                <a:gdLst>
                  <a:gd name="T0" fmla="*/ 42 w 42"/>
                  <a:gd name="T1" fmla="*/ 10 h 54"/>
                  <a:gd name="T2" fmla="*/ 27 w 42"/>
                  <a:gd name="T3" fmla="*/ 10 h 54"/>
                  <a:gd name="T4" fmla="*/ 27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nvGrpSpPr>
            <p:cNvPr id="10" name="Group 9"/>
            <p:cNvGrpSpPr/>
            <p:nvPr/>
          </p:nvGrpSpPr>
          <p:grpSpPr>
            <a:xfrm>
              <a:off x="6842418" y="4771239"/>
              <a:ext cx="293335" cy="63107"/>
              <a:chOff x="6717065" y="4599204"/>
              <a:chExt cx="293335" cy="63107"/>
            </a:xfrm>
          </p:grpSpPr>
          <p:sp>
            <p:nvSpPr>
              <p:cNvPr id="818" name="Freeform 122"/>
              <p:cNvSpPr>
                <a:spLocks/>
              </p:cNvSpPr>
              <p:nvPr/>
            </p:nvSpPr>
            <p:spPr bwMode="auto">
              <a:xfrm>
                <a:off x="6717065" y="4599204"/>
                <a:ext cx="40904" cy="63107"/>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0"/>
                      <a:pt x="10" y="11"/>
                      <a:pt x="11" y="11"/>
                    </a:cubicBezTo>
                    <a:cubicBezTo>
                      <a:pt x="12" y="12"/>
                      <a:pt x="13" y="12"/>
                      <a:pt x="13"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19" name="Freeform 123"/>
              <p:cNvSpPr>
                <a:spLocks noEditPoints="1"/>
              </p:cNvSpPr>
              <p:nvPr/>
            </p:nvSpPr>
            <p:spPr bwMode="auto">
              <a:xfrm>
                <a:off x="6766150" y="4599204"/>
                <a:ext cx="60770" cy="63107"/>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7" y="7"/>
                    </a:cubicBezTo>
                    <a:cubicBezTo>
                      <a:pt x="16" y="6"/>
                      <a:pt x="15"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20" name="Freeform 124"/>
              <p:cNvSpPr>
                <a:spLocks/>
              </p:cNvSpPr>
              <p:nvPr/>
            </p:nvSpPr>
            <p:spPr bwMode="auto">
              <a:xfrm>
                <a:off x="6839775" y="4601541"/>
                <a:ext cx="47915" cy="60770"/>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4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4"/>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21" name="Freeform 125"/>
              <p:cNvSpPr>
                <a:spLocks/>
              </p:cNvSpPr>
              <p:nvPr/>
            </p:nvSpPr>
            <p:spPr bwMode="auto">
              <a:xfrm>
                <a:off x="6898208" y="4601541"/>
                <a:ext cx="49084" cy="60770"/>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sp>
            <p:nvSpPr>
              <p:cNvPr id="822" name="Freeform 126"/>
              <p:cNvSpPr>
                <a:spLocks/>
              </p:cNvSpPr>
              <p:nvPr/>
            </p:nvSpPr>
            <p:spPr bwMode="auto">
              <a:xfrm>
                <a:off x="6956641" y="4601541"/>
                <a:ext cx="53759" cy="60770"/>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855878"/>
                <a:endParaRPr lang="en-US" sz="1264" dirty="0">
                  <a:solidFill>
                    <a:prstClr val="black"/>
                  </a:solidFill>
                </a:endParaRPr>
              </a:p>
            </p:txBody>
          </p:sp>
        </p:grpSp>
      </p:grpSp>
    </p:spTree>
    <p:extLst>
      <p:ext uri="{BB962C8B-B14F-4D97-AF65-F5344CB8AC3E}">
        <p14:creationId xmlns:p14="http://schemas.microsoft.com/office/powerpoint/2010/main" val="390458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6160"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a:xfrm>
            <a:off x="269240" y="286828"/>
            <a:ext cx="11151917" cy="1348716"/>
          </a:xfrm>
        </p:spPr>
        <p:txBody>
          <a:bodyPr/>
          <a:lstStyle/>
          <a:p>
            <a:r>
              <a:rPr lang="en-US" dirty="0" smtClean="0">
                <a:solidFill>
                  <a:srgbClr val="0072C6"/>
                </a:solidFill>
              </a:rPr>
              <a:t>Azure Compliance</a:t>
            </a:r>
            <a:r>
              <a:rPr lang="en-US" sz="3137" dirty="0">
                <a:solidFill>
                  <a:srgbClr val="0072C6"/>
                </a:solidFill>
              </a:rPr>
              <a:t/>
            </a:r>
            <a:br>
              <a:rPr lang="en-US" sz="3137" dirty="0">
                <a:solidFill>
                  <a:srgbClr val="0072C6"/>
                </a:solidFill>
              </a:rPr>
            </a:br>
            <a:r>
              <a:rPr lang="en-US" sz="3137" dirty="0">
                <a:solidFill>
                  <a:srgbClr val="0072C6"/>
                </a:solidFill>
                <a:ea typeface="Segoe UI" pitchFamily="34" charset="0"/>
                <a:cs typeface="Segoe UI Semibold" panose="020B0702040204020203" pitchFamily="34" charset="0"/>
              </a:rPr>
              <a:t>The largest compliance portfolio in the industry</a:t>
            </a:r>
          </a:p>
        </p:txBody>
      </p:sp>
      <p:grpSp>
        <p:nvGrpSpPr>
          <p:cNvPr id="8" name="Group 7"/>
          <p:cNvGrpSpPr/>
          <p:nvPr/>
        </p:nvGrpSpPr>
        <p:grpSpPr>
          <a:xfrm>
            <a:off x="269241" y="1852258"/>
            <a:ext cx="11077287" cy="4612921"/>
            <a:chOff x="2419305" y="1976585"/>
            <a:chExt cx="9578922" cy="4111003"/>
          </a:xfrm>
        </p:grpSpPr>
        <p:grpSp>
          <p:nvGrpSpPr>
            <p:cNvPr id="2" name="Group 1"/>
            <p:cNvGrpSpPr/>
            <p:nvPr/>
          </p:nvGrpSpPr>
          <p:grpSpPr>
            <a:xfrm>
              <a:off x="2483667" y="3410649"/>
              <a:ext cx="9450199" cy="1174902"/>
              <a:chOff x="2419305" y="3410649"/>
              <a:chExt cx="9450199" cy="1174902"/>
            </a:xfrm>
          </p:grpSpPr>
          <p:pic>
            <p:nvPicPr>
              <p:cNvPr id="265"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266" name="Rectangle 265"/>
              <p:cNvSpPr/>
              <p:nvPr/>
            </p:nvSpPr>
            <p:spPr>
              <a:xfrm>
                <a:off x="3628234" y="4247470"/>
                <a:ext cx="780585" cy="334552"/>
              </a:xfrm>
              <a:prstGeom prst="rect">
                <a:avLst/>
              </a:prstGeom>
            </p:spPr>
            <p:txBody>
              <a:bodyPr wrap="square">
                <a:spAutoFit/>
              </a:bodyPr>
              <a:lstStyle/>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HIPAA / HITECH</a:t>
                </a:r>
              </a:p>
            </p:txBody>
          </p:sp>
          <p:sp>
            <p:nvSpPr>
              <p:cNvPr id="267" name="Rectangle 266"/>
              <p:cNvSpPr/>
              <p:nvPr/>
            </p:nvSpPr>
            <p:spPr>
              <a:xfrm>
                <a:off x="2419305" y="4247470"/>
                <a:ext cx="968575" cy="338081"/>
              </a:xfrm>
              <a:prstGeom prst="rect">
                <a:avLst/>
              </a:prstGeom>
            </p:spPr>
            <p:txBody>
              <a:bodyPr wrap="square">
                <a:spAutoFit/>
              </a:bodyPr>
              <a:lstStyle/>
              <a:p>
                <a:pPr algn="ctr" defTabSz="570855" eaLnBrk="0" fontAlgn="ctr" hangingPunct="0">
                  <a:lnSpc>
                    <a:spcPct val="90000"/>
                  </a:lnSpc>
                  <a:spcBef>
                    <a:spcPct val="0"/>
                  </a:spcBef>
                  <a:spcAft>
                    <a:spcPct val="0"/>
                  </a:spcAft>
                  <a:defRPr/>
                </a:pPr>
                <a:r>
                  <a:rPr lang="en-US" sz="1028" dirty="0" err="1">
                    <a:solidFill>
                      <a:srgbClr val="0072C6"/>
                    </a:solidFill>
                    <a:ea typeface="MS PGothic" panose="020B0600070205080204" pitchFamily="34" charset="-128"/>
                  </a:rPr>
                  <a:t>FedRAMP</a:t>
                </a:r>
                <a:r>
                  <a:rPr lang="en-US" sz="1028" dirty="0">
                    <a:solidFill>
                      <a:srgbClr val="0072C6"/>
                    </a:solidFill>
                    <a:ea typeface="MS PGothic" panose="020B0600070205080204" pitchFamily="34" charset="-128"/>
                  </a:rPr>
                  <a:t> JAB P-ATO</a:t>
                </a:r>
              </a:p>
            </p:txBody>
          </p:sp>
          <p:pic>
            <p:nvPicPr>
              <p:cNvPr id="268"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269" name="Rectangle 268"/>
              <p:cNvSpPr/>
              <p:nvPr/>
            </p:nvSpPr>
            <p:spPr>
              <a:xfrm>
                <a:off x="4718752" y="4247470"/>
                <a:ext cx="689246" cy="211140"/>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FIPS 140-2</a:t>
                </a: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271" name="Rectangle 270"/>
              <p:cNvSpPr/>
              <p:nvPr/>
            </p:nvSpPr>
            <p:spPr>
              <a:xfrm>
                <a:off x="6706277" y="4247470"/>
                <a:ext cx="756953" cy="207610"/>
              </a:xfrm>
              <a:prstGeom prst="rect">
                <a:avLst/>
              </a:prstGeom>
            </p:spPr>
            <p:txBody>
              <a:bodyPr wrap="square">
                <a:spAutoFit/>
              </a:bodyPr>
              <a:lstStyle/>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FERPA</a:t>
                </a:r>
              </a:p>
            </p:txBody>
          </p:sp>
          <p:pic>
            <p:nvPicPr>
              <p:cNvPr id="272" name="Picture 2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273" name="Picture 2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274" name="Rectangle 273"/>
              <p:cNvSpPr/>
              <p:nvPr/>
            </p:nvSpPr>
            <p:spPr>
              <a:xfrm>
                <a:off x="7566325" y="4247470"/>
                <a:ext cx="780295" cy="207610"/>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DISA Level 2</a:t>
                </a:r>
              </a:p>
            </p:txBody>
          </p:sp>
          <p:pic>
            <p:nvPicPr>
              <p:cNvPr id="275" name="Picture 2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276" name="Picture 275" descr="http://1.bp.blogspot.com/-zsub2Ach6i8/T3qyuPps54I/AAAAAAAAAVY/2DAjv_gntto/s1600/irs-logo.jpeg.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277" name="Picture 276"/>
              <p:cNvPicPr>
                <a:picLocks noChangeAspect="1"/>
              </p:cNvPicPr>
              <p:nvPr/>
            </p:nvPicPr>
            <p:blipFill rotWithShape="1">
              <a:blip r:embed="rId14"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278" name="Picture 2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279" name="Rectangle 278"/>
              <p:cNvSpPr/>
              <p:nvPr/>
            </p:nvSpPr>
            <p:spPr>
              <a:xfrm>
                <a:off x="10224972" y="4247470"/>
                <a:ext cx="713707" cy="207610"/>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ITAR-ready</a:t>
                </a:r>
              </a:p>
            </p:txBody>
          </p:sp>
          <p:sp>
            <p:nvSpPr>
              <p:cNvPr id="280" name="Rectangle 279"/>
              <p:cNvSpPr/>
              <p:nvPr/>
            </p:nvSpPr>
            <p:spPr>
              <a:xfrm>
                <a:off x="8673590" y="4247470"/>
                <a:ext cx="359027" cy="207610"/>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CJIS</a:t>
                </a:r>
              </a:p>
            </p:txBody>
          </p:sp>
          <p:sp>
            <p:nvSpPr>
              <p:cNvPr id="281" name="Rectangle 280"/>
              <p:cNvSpPr/>
              <p:nvPr/>
            </p:nvSpPr>
            <p:spPr>
              <a:xfrm>
                <a:off x="5911061" y="4247470"/>
                <a:ext cx="509869" cy="334552"/>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21 CFR</a:t>
                </a:r>
              </a:p>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Part 11</a:t>
                </a:r>
              </a:p>
            </p:txBody>
          </p:sp>
          <p:sp>
            <p:nvSpPr>
              <p:cNvPr id="282" name="Rectangle 281"/>
              <p:cNvSpPr/>
              <p:nvPr/>
            </p:nvSpPr>
            <p:spPr>
              <a:xfrm>
                <a:off x="9421635" y="4247470"/>
                <a:ext cx="591404" cy="207610"/>
              </a:xfrm>
              <a:prstGeom prst="rect">
                <a:avLst/>
              </a:prstGeom>
            </p:spPr>
            <p:txBody>
              <a:bodyPr wrap="none">
                <a:spAutoFit/>
              </a:bodyPr>
              <a:lstStyle/>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IRS 1075</a:t>
                </a:r>
              </a:p>
            </p:txBody>
          </p:sp>
          <p:pic>
            <p:nvPicPr>
              <p:cNvPr id="283" name="Picture 6" descr="image0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Rectangle 283"/>
              <p:cNvSpPr/>
              <p:nvPr/>
            </p:nvSpPr>
            <p:spPr>
              <a:xfrm>
                <a:off x="11081392" y="4247470"/>
                <a:ext cx="788112" cy="334552"/>
              </a:xfrm>
              <a:prstGeom prst="rect">
                <a:avLst/>
              </a:prstGeom>
            </p:spPr>
            <p:txBody>
              <a:bodyPr wrap="square">
                <a:spAutoFit/>
              </a:bodyPr>
              <a:lstStyle/>
              <a:p>
                <a:pPr algn="ctr" defTabSz="570855" eaLnBrk="0" fontAlgn="ctr" hangingPunct="0">
                  <a:lnSpc>
                    <a:spcPct val="90000"/>
                  </a:lnSpc>
                  <a:spcBef>
                    <a:spcPct val="0"/>
                  </a:spcBef>
                  <a:spcAft>
                    <a:spcPct val="0"/>
                  </a:spcAft>
                  <a:defRPr/>
                </a:pPr>
                <a:r>
                  <a:rPr lang="en-US" sz="1028" dirty="0">
                    <a:solidFill>
                      <a:srgbClr val="0072C6"/>
                    </a:solidFill>
                    <a:ea typeface="MS PGothic" panose="020B0600070205080204" pitchFamily="34" charset="-128"/>
                  </a:rPr>
                  <a:t>Section 508 VPAT</a:t>
                </a:r>
              </a:p>
            </p:txBody>
          </p:sp>
        </p:grpSp>
        <p:grpSp>
          <p:nvGrpSpPr>
            <p:cNvPr id="67" name="Group 66"/>
            <p:cNvGrpSpPr/>
            <p:nvPr/>
          </p:nvGrpSpPr>
          <p:grpSpPr>
            <a:xfrm>
              <a:off x="2731445" y="1976585"/>
              <a:ext cx="8954642" cy="1085679"/>
              <a:chOff x="2519321" y="1938043"/>
              <a:chExt cx="8954642" cy="1085679"/>
            </a:xfrm>
          </p:grpSpPr>
          <p:pic>
            <p:nvPicPr>
              <p:cNvPr id="68" name="Picture 14" descr="http://www.theauditpeople.com/sites/default/files/pictures/iso-logo.pn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8"/>
              <a:stretch>
                <a:fillRect/>
              </a:stretch>
            </p:blipFill>
            <p:spPr>
              <a:xfrm>
                <a:off x="4687686" y="1938043"/>
                <a:ext cx="666748" cy="610402"/>
              </a:xfrm>
              <a:prstGeom prst="rect">
                <a:avLst/>
              </a:prstGeom>
            </p:spPr>
          </p:pic>
          <p:pic>
            <p:nvPicPr>
              <p:cNvPr id="70" name="Picture 69"/>
              <p:cNvPicPr>
                <a:picLocks noChangeAspect="1"/>
              </p:cNvPicPr>
              <p:nvPr/>
            </p:nvPicPr>
            <p:blipFill>
              <a:blip r:embed="rId19"/>
              <a:stretch>
                <a:fillRect/>
              </a:stretch>
            </p:blipFill>
            <p:spPr>
              <a:xfrm>
                <a:off x="2519321" y="1938043"/>
                <a:ext cx="609112" cy="610402"/>
              </a:xfrm>
              <a:prstGeom prst="rect">
                <a:avLst/>
              </a:prstGeom>
            </p:spPr>
          </p:pic>
          <p:pic>
            <p:nvPicPr>
              <p:cNvPr id="71" name="Picture 70"/>
              <p:cNvPicPr>
                <a:picLocks noChangeAspect="1"/>
              </p:cNvPicPr>
              <p:nvPr/>
            </p:nvPicPr>
            <p:blipFill>
              <a:blip r:embed="rId18"/>
              <a:stretch>
                <a:fillRect/>
              </a:stretch>
            </p:blipFill>
            <p:spPr>
              <a:xfrm>
                <a:off x="3593041" y="1938043"/>
                <a:ext cx="666748" cy="610402"/>
              </a:xfrm>
              <a:prstGeom prst="rect">
                <a:avLst/>
              </a:prstGeom>
            </p:spPr>
          </p:pic>
          <p:pic>
            <p:nvPicPr>
              <p:cNvPr id="72" name="Picture 71"/>
              <p:cNvPicPr>
                <a:picLocks noChangeAspect="1"/>
              </p:cNvPicPr>
              <p:nvPr/>
            </p:nvPicPr>
            <p:blipFill>
              <a:blip r:embed="rId20"/>
              <a:stretch>
                <a:fillRect/>
              </a:stretch>
            </p:blipFill>
            <p:spPr>
              <a:xfrm>
                <a:off x="5700028" y="2009248"/>
                <a:ext cx="735635" cy="467992"/>
              </a:xfrm>
              <a:prstGeom prst="rect">
                <a:avLst/>
              </a:prstGeom>
            </p:spPr>
          </p:pic>
          <p:pic>
            <p:nvPicPr>
              <p:cNvPr id="73" name="Picture 72"/>
              <p:cNvPicPr>
                <a:picLocks noChangeAspect="1"/>
              </p:cNvPicPr>
              <p:nvPr/>
            </p:nvPicPr>
            <p:blipFill>
              <a:blip r:embed="rId21"/>
              <a:stretch>
                <a:fillRect/>
              </a:stretch>
            </p:blipFill>
            <p:spPr>
              <a:xfrm>
                <a:off x="6821462" y="2071754"/>
                <a:ext cx="894482" cy="342981"/>
              </a:xfrm>
              <a:prstGeom prst="rect">
                <a:avLst/>
              </a:prstGeom>
            </p:spPr>
          </p:pic>
          <p:pic>
            <p:nvPicPr>
              <p:cNvPr id="74" name="Picture 7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75" name="Rectangle 74"/>
              <p:cNvSpPr/>
              <p:nvPr/>
            </p:nvSpPr>
            <p:spPr>
              <a:xfrm>
                <a:off x="2536491" y="2721995"/>
                <a:ext cx="567309" cy="150863"/>
              </a:xfrm>
              <a:prstGeom prst="rect">
                <a:avLst/>
              </a:prstGeom>
            </p:spPr>
            <p:txBody>
              <a:bodyPr wrap="none" lIns="0" tIns="0" rIns="0" bIns="0">
                <a:noAutofit/>
              </a:bodyPr>
              <a:lstStyle/>
              <a:p>
                <a:pPr algn="ctr" defTabSz="585383" fontAlgn="ctr">
                  <a:defRPr/>
                </a:pPr>
                <a:r>
                  <a:rPr lang="en-US" sz="1009" dirty="0">
                    <a:solidFill>
                      <a:srgbClr val="0072C6"/>
                    </a:solidFill>
                  </a:rPr>
                  <a:t>ISO 27001</a:t>
                </a:r>
              </a:p>
            </p:txBody>
          </p:sp>
          <p:sp>
            <p:nvSpPr>
              <p:cNvPr id="76" name="Rectangle 75"/>
              <p:cNvSpPr/>
              <p:nvPr/>
            </p:nvSpPr>
            <p:spPr>
              <a:xfrm>
                <a:off x="5713531" y="2721995"/>
                <a:ext cx="858035" cy="150863"/>
              </a:xfrm>
              <a:prstGeom prst="rect">
                <a:avLst/>
              </a:prstGeom>
            </p:spPr>
            <p:txBody>
              <a:bodyPr wrap="none" lIns="0" tIns="0" rIns="0" bIns="0">
                <a:noAutofit/>
              </a:bodyPr>
              <a:lstStyle/>
              <a:p>
                <a:pPr algn="ctr" defTabSz="585383" fontAlgn="ctr">
                  <a:defRPr/>
                </a:pPr>
                <a:r>
                  <a:rPr lang="en-US" sz="1009" dirty="0">
                    <a:solidFill>
                      <a:srgbClr val="0072C6"/>
                    </a:solidFill>
                  </a:rPr>
                  <a:t>PCI DSS Level 1</a:t>
                </a:r>
              </a:p>
            </p:txBody>
          </p:sp>
          <p:sp>
            <p:nvSpPr>
              <p:cNvPr id="77" name="Rectangle 76"/>
              <p:cNvSpPr/>
              <p:nvPr/>
            </p:nvSpPr>
            <p:spPr>
              <a:xfrm>
                <a:off x="3565527" y="2721995"/>
                <a:ext cx="746459" cy="150863"/>
              </a:xfrm>
              <a:prstGeom prst="rect">
                <a:avLst/>
              </a:prstGeom>
            </p:spPr>
            <p:txBody>
              <a:bodyPr wrap="none" lIns="0" tIns="0" rIns="0" bIns="0">
                <a:noAutofit/>
              </a:bodyPr>
              <a:lstStyle/>
              <a:p>
                <a:pPr algn="ctr" defTabSz="585383" fontAlgn="ctr">
                  <a:defRPr/>
                </a:pPr>
                <a:r>
                  <a:rPr lang="en-US" sz="1009" dirty="0">
                    <a:solidFill>
                      <a:srgbClr val="0072C6"/>
                    </a:solidFill>
                  </a:rPr>
                  <a:t>SOC 1 Type 2</a:t>
                </a:r>
              </a:p>
            </p:txBody>
          </p:sp>
          <p:sp>
            <p:nvSpPr>
              <p:cNvPr id="78" name="Rectangle 77"/>
              <p:cNvSpPr/>
              <p:nvPr/>
            </p:nvSpPr>
            <p:spPr>
              <a:xfrm>
                <a:off x="4657408" y="2721995"/>
                <a:ext cx="746459" cy="150863"/>
              </a:xfrm>
              <a:prstGeom prst="rect">
                <a:avLst/>
              </a:prstGeom>
            </p:spPr>
            <p:txBody>
              <a:bodyPr wrap="none" lIns="0" tIns="0" rIns="0" bIns="0">
                <a:noAutofit/>
              </a:bodyPr>
              <a:lstStyle/>
              <a:p>
                <a:pPr algn="ctr" defTabSz="585383" fontAlgn="ctr">
                  <a:defRPr/>
                </a:pPr>
                <a:r>
                  <a:rPr lang="en-US" sz="1009" dirty="0">
                    <a:solidFill>
                      <a:srgbClr val="0072C6"/>
                    </a:solidFill>
                  </a:rPr>
                  <a:t>SOC 2 Type 2</a:t>
                </a:r>
              </a:p>
            </p:txBody>
          </p:sp>
          <p:sp>
            <p:nvSpPr>
              <p:cNvPr id="79" name="Rectangle 78"/>
              <p:cNvSpPr/>
              <p:nvPr/>
            </p:nvSpPr>
            <p:spPr>
              <a:xfrm>
                <a:off x="8072065" y="2721995"/>
                <a:ext cx="567308" cy="150863"/>
              </a:xfrm>
              <a:prstGeom prst="rect">
                <a:avLst/>
              </a:prstGeom>
            </p:spPr>
            <p:txBody>
              <a:bodyPr wrap="none" lIns="0" tIns="0" rIns="0" bIns="0">
                <a:noAutofit/>
              </a:bodyPr>
              <a:lstStyle/>
              <a:p>
                <a:pPr algn="ctr" defTabSz="585383" fontAlgn="ctr">
                  <a:defRPr/>
                </a:pPr>
                <a:r>
                  <a:rPr lang="en-US" sz="1009" dirty="0">
                    <a:solidFill>
                      <a:srgbClr val="0072C6"/>
                    </a:solidFill>
                  </a:rPr>
                  <a:t>ISO 27018</a:t>
                </a:r>
              </a:p>
            </p:txBody>
          </p:sp>
          <p:sp>
            <p:nvSpPr>
              <p:cNvPr id="80" name="Rectangle 79"/>
              <p:cNvSpPr/>
              <p:nvPr/>
            </p:nvSpPr>
            <p:spPr>
              <a:xfrm>
                <a:off x="6854615" y="2721995"/>
                <a:ext cx="828176" cy="301727"/>
              </a:xfrm>
              <a:prstGeom prst="rect">
                <a:avLst/>
              </a:prstGeom>
            </p:spPr>
            <p:txBody>
              <a:bodyPr wrap="none" lIns="0" tIns="0" rIns="0" bIns="0">
                <a:noAutofit/>
              </a:bodyPr>
              <a:lstStyle/>
              <a:p>
                <a:pPr algn="ctr" defTabSz="585383" fontAlgn="ctr">
                  <a:defRPr/>
                </a:pPr>
                <a:r>
                  <a:rPr lang="en-US" sz="1009" dirty="0">
                    <a:solidFill>
                      <a:srgbClr val="0072C6"/>
                    </a:solidFill>
                  </a:rPr>
                  <a:t>Cloud Controls</a:t>
                </a:r>
                <a:br>
                  <a:rPr lang="en-US" sz="1009" dirty="0">
                    <a:solidFill>
                      <a:srgbClr val="0072C6"/>
                    </a:solidFill>
                  </a:rPr>
                </a:br>
                <a:r>
                  <a:rPr lang="en-US" sz="1009" dirty="0">
                    <a:solidFill>
                      <a:srgbClr val="0072C6"/>
                    </a:solidFill>
                  </a:rPr>
                  <a:t>Matrix</a:t>
                </a:r>
              </a:p>
            </p:txBody>
          </p:sp>
          <p:sp>
            <p:nvSpPr>
              <p:cNvPr id="81" name="Rectangle 80"/>
              <p:cNvSpPr/>
              <p:nvPr/>
            </p:nvSpPr>
            <p:spPr>
              <a:xfrm>
                <a:off x="8969774" y="2721995"/>
                <a:ext cx="1167619" cy="301727"/>
              </a:xfrm>
              <a:prstGeom prst="rect">
                <a:avLst/>
              </a:prstGeom>
            </p:spPr>
            <p:txBody>
              <a:bodyPr wrap="none" lIns="0" tIns="0" rIns="0" bIns="0">
                <a:noAutofit/>
              </a:bodyPr>
              <a:lstStyle/>
              <a:p>
                <a:pPr algn="ctr" defTabSz="585383" fontAlgn="ctr">
                  <a:defRPr/>
                </a:pPr>
                <a:r>
                  <a:rPr lang="en-US" sz="1009" dirty="0">
                    <a:solidFill>
                      <a:srgbClr val="0072C6"/>
                    </a:solidFill>
                  </a:rPr>
                  <a:t>Content Delivery and</a:t>
                </a:r>
                <a:br>
                  <a:rPr lang="en-US" sz="1009" dirty="0">
                    <a:solidFill>
                      <a:srgbClr val="0072C6"/>
                    </a:solidFill>
                  </a:rPr>
                </a:br>
                <a:r>
                  <a:rPr lang="en-US" sz="1009" dirty="0">
                    <a:solidFill>
                      <a:srgbClr val="0072C6"/>
                    </a:solidFill>
                  </a:rPr>
                  <a:t>Security Association</a:t>
                </a:r>
              </a:p>
            </p:txBody>
          </p:sp>
          <p:sp>
            <p:nvSpPr>
              <p:cNvPr id="82" name="Rectangle 81"/>
              <p:cNvSpPr/>
              <p:nvPr/>
            </p:nvSpPr>
            <p:spPr>
              <a:xfrm>
                <a:off x="10306344" y="2721995"/>
                <a:ext cx="1167619" cy="301727"/>
              </a:xfrm>
              <a:prstGeom prst="rect">
                <a:avLst/>
              </a:prstGeom>
            </p:spPr>
            <p:txBody>
              <a:bodyPr wrap="none" lIns="0" tIns="0" rIns="0" bIns="0">
                <a:noAutofit/>
              </a:bodyPr>
              <a:lstStyle/>
              <a:p>
                <a:pPr algn="ctr" defTabSz="585383" fontAlgn="ctr">
                  <a:defRPr/>
                </a:pPr>
                <a:r>
                  <a:rPr lang="en-US" sz="1009" dirty="0">
                    <a:solidFill>
                      <a:srgbClr val="0072C6"/>
                    </a:solidFill>
                  </a:rPr>
                  <a:t>Shared</a:t>
                </a:r>
              </a:p>
              <a:p>
                <a:pPr algn="ctr" defTabSz="585383" fontAlgn="ctr">
                  <a:defRPr/>
                </a:pPr>
                <a:r>
                  <a:rPr lang="en-US" sz="1009" dirty="0">
                    <a:solidFill>
                      <a:srgbClr val="0072C6"/>
                    </a:solidFill>
                  </a:rPr>
                  <a:t>Assessments</a:t>
                </a:r>
              </a:p>
            </p:txBody>
          </p:sp>
          <p:pic>
            <p:nvPicPr>
              <p:cNvPr id="83" name="Picture 8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134" name="Group 133"/>
            <p:cNvGrpSpPr/>
            <p:nvPr/>
          </p:nvGrpSpPr>
          <p:grpSpPr>
            <a:xfrm>
              <a:off x="2419305" y="4918891"/>
              <a:ext cx="9578922" cy="1168697"/>
              <a:chOff x="2197351" y="4814116"/>
              <a:chExt cx="9578922" cy="1168697"/>
            </a:xfrm>
          </p:grpSpPr>
          <p:sp>
            <p:nvSpPr>
              <p:cNvPr id="135" name="Rectangle 134"/>
              <p:cNvSpPr/>
              <p:nvPr/>
            </p:nvSpPr>
            <p:spPr>
              <a:xfrm>
                <a:off x="2197351" y="5487035"/>
                <a:ext cx="1129567" cy="357408"/>
              </a:xfrm>
              <a:prstGeom prst="rect">
                <a:avLst/>
              </a:prstGeom>
            </p:spPr>
            <p:txBody>
              <a:bodyPr wrap="square">
                <a:spAutoFit/>
              </a:bodyPr>
              <a:lstStyle/>
              <a:p>
                <a:pPr algn="ctr" defTabSz="559717" fontAlgn="ctr">
                  <a:defRPr/>
                </a:pPr>
                <a:r>
                  <a:rPr lang="en-US" sz="1009" dirty="0">
                    <a:solidFill>
                      <a:srgbClr val="0072C6"/>
                    </a:solidFill>
                  </a:rPr>
                  <a:t>European Union</a:t>
                </a:r>
              </a:p>
              <a:p>
                <a:pPr algn="ctr" defTabSz="559717" fontAlgn="ctr">
                  <a:defRPr/>
                </a:pPr>
                <a:r>
                  <a:rPr lang="en-US" sz="1009" dirty="0">
                    <a:solidFill>
                      <a:srgbClr val="0072C6"/>
                    </a:solidFill>
                  </a:rPr>
                  <a:t>Model Clauses</a:t>
                </a:r>
              </a:p>
            </p:txBody>
          </p:sp>
          <p:grpSp>
            <p:nvGrpSpPr>
              <p:cNvPr id="136" name="Group 135"/>
              <p:cNvGrpSpPr/>
              <p:nvPr/>
            </p:nvGrpSpPr>
            <p:grpSpPr>
              <a:xfrm>
                <a:off x="2358769" y="4814116"/>
                <a:ext cx="9417504" cy="1168697"/>
                <a:chOff x="2358769" y="4814116"/>
                <a:chExt cx="9417504" cy="1168697"/>
              </a:xfrm>
            </p:grpSpPr>
            <p:pic>
              <p:nvPicPr>
                <p:cNvPr id="137" name="Picture 13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138" name="Rectangle 137"/>
                <p:cNvSpPr/>
                <p:nvPr/>
              </p:nvSpPr>
              <p:spPr>
                <a:xfrm>
                  <a:off x="3784259" y="5487035"/>
                  <a:ext cx="1118712" cy="357408"/>
                </a:xfrm>
                <a:prstGeom prst="rect">
                  <a:avLst/>
                </a:prstGeom>
              </p:spPr>
              <p:txBody>
                <a:bodyPr wrap="square">
                  <a:spAutoFit/>
                </a:bodyPr>
                <a:lstStyle/>
                <a:p>
                  <a:pPr algn="ctr" defTabSz="559717" fontAlgn="ctr">
                    <a:defRPr/>
                  </a:pPr>
                  <a:r>
                    <a:rPr lang="en-US" sz="1009" dirty="0">
                      <a:solidFill>
                        <a:srgbClr val="0072C6"/>
                      </a:solidFill>
                    </a:rPr>
                    <a:t>United Kingdom </a:t>
                  </a:r>
                </a:p>
                <a:p>
                  <a:pPr algn="ctr" defTabSz="559717" fontAlgn="ctr">
                    <a:defRPr/>
                  </a:pPr>
                  <a:r>
                    <a:rPr lang="en-US" sz="1009" dirty="0">
                      <a:solidFill>
                        <a:srgbClr val="0072C6"/>
                      </a:solidFill>
                    </a:rPr>
                    <a:t>G-Cloud</a:t>
                  </a:r>
                </a:p>
              </p:txBody>
            </p:sp>
            <p:pic>
              <p:nvPicPr>
                <p:cNvPr id="139" name="Picture 13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140" name="Rectangle 139"/>
                <p:cNvSpPr/>
                <p:nvPr/>
              </p:nvSpPr>
              <p:spPr>
                <a:xfrm>
                  <a:off x="7135155" y="5487035"/>
                  <a:ext cx="1175682" cy="357408"/>
                </a:xfrm>
                <a:prstGeom prst="rect">
                  <a:avLst/>
                </a:prstGeom>
              </p:spPr>
              <p:txBody>
                <a:bodyPr wrap="square">
                  <a:spAutoFit/>
                </a:bodyPr>
                <a:lstStyle/>
                <a:p>
                  <a:pPr algn="ctr" defTabSz="559717" fontAlgn="ctr">
                    <a:defRPr/>
                  </a:pPr>
                  <a:r>
                    <a:rPr lang="en-US" sz="1009" dirty="0">
                      <a:solidFill>
                        <a:srgbClr val="0072C6"/>
                      </a:solidFill>
                    </a:rPr>
                    <a:t>Singapore</a:t>
                  </a:r>
                </a:p>
                <a:p>
                  <a:pPr algn="ctr" defTabSz="559717" fontAlgn="ctr">
                    <a:defRPr/>
                  </a:pPr>
                  <a:r>
                    <a:rPr lang="en-US" sz="1009" dirty="0">
                      <a:solidFill>
                        <a:srgbClr val="0072C6"/>
                      </a:solidFill>
                    </a:rPr>
                    <a:t>MTCS Level 3 </a:t>
                  </a:r>
                </a:p>
              </p:txBody>
            </p:sp>
            <p:pic>
              <p:nvPicPr>
                <p:cNvPr id="141" name="Picture 4" descr="image00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Rectangle 141"/>
                <p:cNvSpPr/>
                <p:nvPr/>
              </p:nvSpPr>
              <p:spPr>
                <a:xfrm>
                  <a:off x="8203215" y="5487035"/>
                  <a:ext cx="957835" cy="495778"/>
                </a:xfrm>
                <a:prstGeom prst="rect">
                  <a:avLst/>
                </a:prstGeom>
              </p:spPr>
              <p:txBody>
                <a:bodyPr wrap="square">
                  <a:spAutoFit/>
                </a:bodyPr>
                <a:lstStyle/>
                <a:p>
                  <a:pPr algn="ctr" defTabSz="559717" fontAlgn="ctr">
                    <a:defRPr/>
                  </a:pPr>
                  <a:r>
                    <a:rPr lang="en-US" sz="1009" dirty="0">
                      <a:solidFill>
                        <a:srgbClr val="0072C6"/>
                      </a:solidFill>
                    </a:rPr>
                    <a:t>Australian Signals </a:t>
                  </a:r>
                </a:p>
                <a:p>
                  <a:pPr algn="ctr" defTabSz="559717" fontAlgn="ctr">
                    <a:defRPr/>
                  </a:pPr>
                  <a:r>
                    <a:rPr lang="en-US" sz="1009" dirty="0">
                      <a:solidFill>
                        <a:srgbClr val="0072C6"/>
                      </a:solidFill>
                    </a:rPr>
                    <a:t>Directorate</a:t>
                  </a:r>
                </a:p>
              </p:txBody>
            </p:sp>
            <p:pic>
              <p:nvPicPr>
                <p:cNvPr id="143" name="Picture 1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144" name="Picture 143" descr="http://ts1.mm.bing.net/th?&amp;id=HN.607999990459468225&amp;w=300&amp;h=300&amp;c=0&amp;pid=1.9&amp;rs=0&amp;p=0"/>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145" name="Picture 144" descr="IRAP logo">
                  <a:hlinkClick r:id="rId29"/>
                </p:cNvPr>
                <p:cNvPicPr/>
                <p:nvPr/>
              </p:nvPicPr>
              <p:blipFill>
                <a:blip r:embed="rId30">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146" name="Picture 14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147" name="Picture 146" descr="FISC : The Center for Financial Industry Infomation System">
                  <a:hlinkClick r:id="rId32" tooltip="&quot;FISC HOME&quot;"/>
                </p:cNvPr>
                <p:cNvPicPr/>
                <p:nvPr/>
              </p:nvPicPr>
              <p:blipFill rotWithShape="1">
                <a:blip r:embed="rId33">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148" name="Rectangle 147"/>
                <p:cNvSpPr/>
                <p:nvPr/>
              </p:nvSpPr>
              <p:spPr>
                <a:xfrm>
                  <a:off x="9759775" y="5487035"/>
                  <a:ext cx="1152034" cy="357408"/>
                </a:xfrm>
                <a:prstGeom prst="rect">
                  <a:avLst/>
                </a:prstGeom>
              </p:spPr>
              <p:txBody>
                <a:bodyPr wrap="square">
                  <a:spAutoFit/>
                </a:bodyPr>
                <a:lstStyle/>
                <a:p>
                  <a:pPr algn="ctr" defTabSz="559717" fontAlgn="ctr">
                    <a:defRPr/>
                  </a:pPr>
                  <a:r>
                    <a:rPr lang="en-US" sz="1009" dirty="0">
                      <a:solidFill>
                        <a:srgbClr val="0072C6"/>
                      </a:solidFill>
                    </a:rPr>
                    <a:t>Japan</a:t>
                  </a:r>
                </a:p>
                <a:p>
                  <a:pPr algn="ctr" defTabSz="559717" fontAlgn="ctr">
                    <a:defRPr/>
                  </a:pPr>
                  <a:r>
                    <a:rPr lang="en-US" sz="1009" dirty="0">
                      <a:solidFill>
                        <a:srgbClr val="0072C6"/>
                      </a:solidFill>
                    </a:rPr>
                    <a:t>Financial Services</a:t>
                  </a:r>
                </a:p>
              </p:txBody>
            </p:sp>
            <p:pic>
              <p:nvPicPr>
                <p:cNvPr id="149" name="Picture 8" descr="image00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Rectangle 149"/>
                <p:cNvSpPr/>
                <p:nvPr/>
              </p:nvSpPr>
              <p:spPr>
                <a:xfrm>
                  <a:off x="4516357" y="5487035"/>
                  <a:ext cx="1320319" cy="495778"/>
                </a:xfrm>
                <a:prstGeom prst="rect">
                  <a:avLst/>
                </a:prstGeom>
              </p:spPr>
              <p:txBody>
                <a:bodyPr wrap="square">
                  <a:spAutoFit/>
                </a:bodyPr>
                <a:lstStyle/>
                <a:p>
                  <a:pPr algn="ctr" defTabSz="559717" fontAlgn="ctr">
                    <a:defRPr/>
                  </a:pPr>
                  <a:r>
                    <a:rPr lang="en-US" sz="1009" dirty="0">
                      <a:solidFill>
                        <a:srgbClr val="0072C6"/>
                      </a:solidFill>
                    </a:rPr>
                    <a:t>China Multi</a:t>
                  </a:r>
                </a:p>
                <a:p>
                  <a:pPr algn="ctr" defTabSz="559717" fontAlgn="ctr">
                    <a:defRPr/>
                  </a:pPr>
                  <a:r>
                    <a:rPr lang="en-US" sz="1009" dirty="0">
                      <a:solidFill>
                        <a:srgbClr val="0072C6"/>
                      </a:solidFill>
                    </a:rPr>
                    <a:t>Layer Protection Scheme</a:t>
                  </a:r>
                </a:p>
              </p:txBody>
            </p:sp>
            <p:sp>
              <p:nvSpPr>
                <p:cNvPr id="151" name="Rectangle 150"/>
                <p:cNvSpPr/>
                <p:nvPr/>
              </p:nvSpPr>
              <p:spPr>
                <a:xfrm>
                  <a:off x="6416230" y="5487035"/>
                  <a:ext cx="725005" cy="357408"/>
                </a:xfrm>
                <a:prstGeom prst="rect">
                  <a:avLst/>
                </a:prstGeom>
              </p:spPr>
              <p:txBody>
                <a:bodyPr wrap="square">
                  <a:spAutoFit/>
                </a:bodyPr>
                <a:lstStyle/>
                <a:p>
                  <a:pPr algn="ctr" defTabSz="559717" fontAlgn="ctr">
                    <a:defRPr/>
                  </a:pPr>
                  <a:r>
                    <a:rPr lang="en-US" sz="1009" dirty="0">
                      <a:solidFill>
                        <a:srgbClr val="0072C6"/>
                      </a:solidFill>
                    </a:rPr>
                    <a:t>China</a:t>
                  </a:r>
                </a:p>
                <a:p>
                  <a:pPr algn="ctr" defTabSz="559717" fontAlgn="ctr">
                    <a:defRPr/>
                  </a:pPr>
                  <a:r>
                    <a:rPr lang="en-US" sz="1009" dirty="0">
                      <a:solidFill>
                        <a:srgbClr val="0072C6"/>
                      </a:solidFill>
                    </a:rPr>
                    <a:t>CCCPPF</a:t>
                  </a:r>
                </a:p>
              </p:txBody>
            </p:sp>
            <p:sp>
              <p:nvSpPr>
                <p:cNvPr id="152" name="Rectangle 151"/>
                <p:cNvSpPr/>
                <p:nvPr/>
              </p:nvSpPr>
              <p:spPr>
                <a:xfrm>
                  <a:off x="8927190" y="5487035"/>
                  <a:ext cx="1102500" cy="495778"/>
                </a:xfrm>
                <a:prstGeom prst="rect">
                  <a:avLst/>
                </a:prstGeom>
              </p:spPr>
              <p:txBody>
                <a:bodyPr wrap="square">
                  <a:spAutoFit/>
                </a:bodyPr>
                <a:lstStyle/>
                <a:p>
                  <a:pPr algn="ctr" defTabSz="559717" fontAlgn="ctr">
                    <a:defRPr/>
                  </a:pPr>
                  <a:r>
                    <a:rPr lang="en-US" sz="1009" dirty="0">
                      <a:solidFill>
                        <a:srgbClr val="0072C6"/>
                      </a:solidFill>
                    </a:rPr>
                    <a:t> New </a:t>
                  </a:r>
                </a:p>
                <a:p>
                  <a:pPr algn="ctr" defTabSz="559717" fontAlgn="ctr">
                    <a:defRPr/>
                  </a:pPr>
                  <a:r>
                    <a:rPr lang="en-US" sz="1009" dirty="0">
                      <a:solidFill>
                        <a:srgbClr val="0072C6"/>
                      </a:solidFill>
                    </a:rPr>
                    <a:t>Zealand </a:t>
                  </a:r>
                </a:p>
                <a:p>
                  <a:pPr algn="ctr" defTabSz="559717" fontAlgn="ctr">
                    <a:defRPr/>
                  </a:pPr>
                  <a:r>
                    <a:rPr lang="en-US" sz="1009" dirty="0">
                      <a:solidFill>
                        <a:srgbClr val="0072C6"/>
                      </a:solidFill>
                    </a:rPr>
                    <a:t>GCIO</a:t>
                  </a:r>
                </a:p>
              </p:txBody>
            </p:sp>
            <p:sp>
              <p:nvSpPr>
                <p:cNvPr id="153" name="Rectangle 152"/>
                <p:cNvSpPr/>
                <p:nvPr/>
              </p:nvSpPr>
              <p:spPr>
                <a:xfrm>
                  <a:off x="5635812" y="5487035"/>
                  <a:ext cx="759061" cy="357408"/>
                </a:xfrm>
                <a:prstGeom prst="rect">
                  <a:avLst/>
                </a:prstGeom>
              </p:spPr>
              <p:txBody>
                <a:bodyPr wrap="square">
                  <a:spAutoFit/>
                </a:bodyPr>
                <a:lstStyle/>
                <a:p>
                  <a:pPr algn="ctr" defTabSz="559717" fontAlgn="ctr">
                    <a:defRPr/>
                  </a:pPr>
                  <a:r>
                    <a:rPr lang="en-US" sz="1009" dirty="0">
                      <a:solidFill>
                        <a:srgbClr val="0072C6"/>
                      </a:solidFill>
                    </a:rPr>
                    <a:t>China</a:t>
                  </a:r>
                </a:p>
                <a:p>
                  <a:pPr algn="ctr" defTabSz="559717" fontAlgn="ctr">
                    <a:defRPr/>
                  </a:pPr>
                  <a:r>
                    <a:rPr lang="en-US" sz="1009" dirty="0">
                      <a:solidFill>
                        <a:srgbClr val="0072C6"/>
                      </a:solidFill>
                    </a:rPr>
                    <a:t>GB 18030</a:t>
                  </a:r>
                </a:p>
              </p:txBody>
            </p:sp>
            <p:pic>
              <p:nvPicPr>
                <p:cNvPr id="154" name="Picture 15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155" name="Rectangle 154"/>
                <p:cNvSpPr/>
                <p:nvPr/>
              </p:nvSpPr>
              <p:spPr>
                <a:xfrm>
                  <a:off x="3266115" y="5487035"/>
                  <a:ext cx="720058" cy="357408"/>
                </a:xfrm>
                <a:prstGeom prst="rect">
                  <a:avLst/>
                </a:prstGeom>
              </p:spPr>
              <p:txBody>
                <a:bodyPr wrap="square">
                  <a:spAutoFit/>
                </a:bodyPr>
                <a:lstStyle/>
                <a:p>
                  <a:pPr algn="ctr" defTabSz="559717" fontAlgn="ctr">
                    <a:defRPr/>
                  </a:pPr>
                  <a:r>
                    <a:rPr lang="en-US" sz="1009" dirty="0">
                      <a:solidFill>
                        <a:srgbClr val="0072C6"/>
                      </a:solidFill>
                    </a:rPr>
                    <a:t>EU Safe Harbor</a:t>
                  </a:r>
                </a:p>
              </p:txBody>
            </p:sp>
            <p:sp>
              <p:nvSpPr>
                <p:cNvPr id="156" name="Rectangle 155"/>
                <p:cNvSpPr/>
                <p:nvPr/>
              </p:nvSpPr>
              <p:spPr>
                <a:xfrm>
                  <a:off x="10624239" y="5511527"/>
                  <a:ext cx="1152034" cy="357408"/>
                </a:xfrm>
                <a:prstGeom prst="rect">
                  <a:avLst/>
                </a:prstGeom>
              </p:spPr>
              <p:txBody>
                <a:bodyPr wrap="square">
                  <a:spAutoFit/>
                </a:bodyPr>
                <a:lstStyle/>
                <a:p>
                  <a:pPr algn="ctr" defTabSz="559717" fontAlgn="ctr">
                    <a:defRPr/>
                  </a:pPr>
                  <a:r>
                    <a:rPr lang="en-US" sz="1009" dirty="0">
                      <a:solidFill>
                        <a:srgbClr val="0072C6"/>
                      </a:solidFill>
                    </a:rPr>
                    <a:t>ENISA</a:t>
                  </a:r>
                </a:p>
                <a:p>
                  <a:pPr algn="ctr" defTabSz="559717" fontAlgn="ctr">
                    <a:defRPr/>
                  </a:pPr>
                  <a:r>
                    <a:rPr lang="en-US" sz="1009" dirty="0">
                      <a:solidFill>
                        <a:srgbClr val="0072C6"/>
                      </a:solidFill>
                    </a:rPr>
                    <a:t>IAF</a:t>
                  </a:r>
                </a:p>
              </p:txBody>
            </p:sp>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79539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976" y="74645"/>
            <a:ext cx="8257592" cy="4644348"/>
          </a:xfrm>
          <a:prstGeom prst="rect">
            <a:avLst/>
          </a:prstGeom>
          <a:noFill/>
        </p:spPr>
        <p:txBody>
          <a:bodyPr wrap="square" lIns="182880" tIns="146304" rIns="182880" bIns="146304" rtlCol="0">
            <a:spAutoFit/>
          </a:bodyPr>
          <a:lstStyle/>
          <a:p>
            <a:pPr>
              <a:lnSpc>
                <a:spcPct val="90000"/>
              </a:lnSpc>
              <a:spcAft>
                <a:spcPts val="1200"/>
              </a:spcAft>
            </a:pPr>
            <a:r>
              <a:rPr lang="en-US" sz="2400" dirty="0" smtClean="0">
                <a:gradFill>
                  <a:gsLst>
                    <a:gs pos="2917">
                      <a:schemeClr val="tx1"/>
                    </a:gs>
                    <a:gs pos="30000">
                      <a:schemeClr val="tx1"/>
                    </a:gs>
                  </a:gsLst>
                  <a:lin ang="5400000" scaled="0"/>
                </a:gradFill>
              </a:rPr>
              <a:t>Rick suggests taking customers on a Microsoft Data Center Tour</a:t>
            </a:r>
          </a:p>
          <a:p>
            <a:pPr marL="800100" lvl="1" indent="-342900">
              <a:lnSpc>
                <a:spcPct val="90000"/>
              </a:lnSpc>
              <a:spcAft>
                <a:spcPts val="1200"/>
              </a:spcAft>
              <a:buFont typeface="Arial" panose="020B0604020202020204" pitchFamily="34" charset="0"/>
              <a:buChar char="•"/>
            </a:pPr>
            <a:r>
              <a:rPr lang="en-US" sz="2400" dirty="0" smtClean="0">
                <a:gradFill>
                  <a:gsLst>
                    <a:gs pos="2917">
                      <a:schemeClr val="tx1"/>
                    </a:gs>
                    <a:gs pos="30000">
                      <a:schemeClr val="tx1"/>
                    </a:gs>
                  </a:gsLst>
                  <a:lin ang="5400000" scaled="0"/>
                </a:gradFill>
              </a:rPr>
              <a:t>Customers realize that there is a lot more there in terms of high-end computing and security than they could ever do.</a:t>
            </a:r>
          </a:p>
          <a:p>
            <a:pPr marL="800100" lvl="1" indent="-342900">
              <a:lnSpc>
                <a:spcPct val="90000"/>
              </a:lnSpc>
              <a:spcAft>
                <a:spcPts val="1200"/>
              </a:spcAft>
              <a:buFont typeface="Arial" panose="020B0604020202020204" pitchFamily="34" charset="0"/>
              <a:buChar char="•"/>
            </a:pPr>
            <a:r>
              <a:rPr lang="en-US" sz="2400" dirty="0" smtClean="0">
                <a:gradFill>
                  <a:gsLst>
                    <a:gs pos="2917">
                      <a:schemeClr val="tx1"/>
                    </a:gs>
                    <a:gs pos="30000">
                      <a:schemeClr val="tx1"/>
                    </a:gs>
                  </a:gsLst>
                  <a:lin ang="5400000" scaled="0"/>
                </a:gradFill>
              </a:rPr>
              <a:t>He’s seen deals cut in the parking lot after a tour.</a:t>
            </a:r>
          </a:p>
          <a:p>
            <a:pPr marL="800100" lvl="1"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Microsoft will help us to set up a tour with customers.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1416219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4539" y="286829"/>
            <a:ext cx="7993121" cy="6279660"/>
            <a:chOff x="-2113212" y="-566242"/>
            <a:chExt cx="8483849" cy="6405581"/>
          </a:xfrm>
        </p:grpSpPr>
        <p:sp>
          <p:nvSpPr>
            <p:cNvPr id="4" name="Rectangle 3"/>
            <p:cNvSpPr/>
            <p:nvPr/>
          </p:nvSpPr>
          <p:spPr bwMode="auto">
            <a:xfrm>
              <a:off x="-2113212" y="-566242"/>
              <a:ext cx="7294523" cy="64055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462">
                <a:defRPr/>
              </a:pPr>
              <a:r>
                <a:rPr lang="en-US" sz="1373" b="1" dirty="0">
                  <a:solidFill>
                    <a:srgbClr val="FFFFFF"/>
                  </a:solidFill>
                </a:rPr>
                <a:t>Neudesic</a:t>
              </a:r>
              <a:r>
                <a:rPr lang="en-US" sz="1373" dirty="0">
                  <a:solidFill>
                    <a:srgbClr val="FFFFFF"/>
                  </a:solidFill>
                </a:rPr>
                <a:t> partnered with one of the nation's largest utility companies that recently deployed Smart Utility Meters for power customers, nearly a million meters sending usage data every 15 minutes.</a:t>
              </a:r>
            </a:p>
            <a:p>
              <a:pPr defTabSz="914462">
                <a:defRPr/>
              </a:pPr>
              <a:r>
                <a:rPr lang="en-US" sz="1373" dirty="0">
                  <a:solidFill>
                    <a:srgbClr val="FFFFFF"/>
                  </a:solidFill>
                </a:rPr>
                <a:t> </a:t>
              </a:r>
            </a:p>
            <a:p>
              <a:pPr defTabSz="914462">
                <a:defRPr/>
              </a:pPr>
              <a:r>
                <a:rPr lang="en-US" sz="1373" b="1" dirty="0">
                  <a:solidFill>
                    <a:srgbClr val="FFFFFF"/>
                  </a:solidFill>
                </a:rPr>
                <a:t>The result: </a:t>
              </a:r>
              <a:r>
                <a:rPr lang="en-US" sz="1373" dirty="0">
                  <a:solidFill>
                    <a:srgbClr val="FFFFFF"/>
                  </a:solidFill>
                </a:rPr>
                <a:t>an Azure hybrid big data processing solution that enabled the customer to perform gap analytics: a process for identifying gaps that exist in the power usage readings, over 7x faster than their previous solution!   Billions of Smart Meter reads get processed to identify the nature and duration of the gaps to mitigate revenue losses.</a:t>
              </a:r>
            </a:p>
          </p:txBody>
        </p:sp>
        <p:sp>
          <p:nvSpPr>
            <p:cNvPr id="5" name="TextBox 4"/>
            <p:cNvSpPr txBox="1"/>
            <p:nvPr/>
          </p:nvSpPr>
          <p:spPr>
            <a:xfrm>
              <a:off x="276367" y="368184"/>
              <a:ext cx="6094270" cy="787908"/>
            </a:xfrm>
            <a:prstGeom prst="rect">
              <a:avLst/>
            </a:prstGeom>
          </p:spPr>
          <p:txBody>
            <a:bodyPr wrap="square" lIns="179285" tIns="143428" rIns="179285" bIns="143428" rtlCol="0">
              <a:spAutoFit/>
            </a:bodyPr>
            <a:lstStyle/>
            <a:p>
              <a:pPr defTabSz="914462">
                <a:defRPr/>
              </a:pPr>
              <a:r>
                <a:rPr lang="en-US" sz="1569" dirty="0">
                  <a:solidFill>
                    <a:srgbClr val="FFFFFF"/>
                  </a:solidFill>
                </a:rPr>
                <a:t/>
              </a:r>
              <a:br>
                <a:rPr lang="en-US" sz="1569" dirty="0">
                  <a:solidFill>
                    <a:srgbClr val="FFFFFF"/>
                  </a:solidFill>
                </a:rPr>
              </a:br>
              <a:endParaRPr lang="en-US" sz="1569" dirty="0">
                <a:solidFill>
                  <a:srgbClr val="FFFFFF"/>
                </a:solidFill>
              </a:endParaRPr>
            </a:p>
          </p:txBody>
        </p:sp>
      </p:grpSp>
      <p:pic>
        <p:nvPicPr>
          <p:cNvPr id="50" name="Picture 49" descr="Screen Shot 2015-03-27 at 12.57.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128" y="286829"/>
            <a:ext cx="4851996" cy="6279660"/>
          </a:xfrm>
          <a:prstGeom prst="rect">
            <a:avLst/>
          </a:prstGeom>
        </p:spPr>
      </p:pic>
      <p:pic>
        <p:nvPicPr>
          <p:cNvPr id="57" name="Picture 56"/>
          <p:cNvPicPr>
            <a:picLocks noChangeAspect="1"/>
          </p:cNvPicPr>
          <p:nvPr/>
        </p:nvPicPr>
        <p:blipFill>
          <a:blip r:embed="rId4"/>
          <a:stretch>
            <a:fillRect/>
          </a:stretch>
        </p:blipFill>
        <p:spPr>
          <a:xfrm>
            <a:off x="194537" y="2339867"/>
            <a:ext cx="6835884" cy="3862058"/>
          </a:xfrm>
          <a:prstGeom prst="rect">
            <a:avLst/>
          </a:prstGeom>
        </p:spPr>
      </p:pic>
    </p:spTree>
    <p:extLst>
      <p:ext uri="{BB962C8B-B14F-4D97-AF65-F5344CB8AC3E}">
        <p14:creationId xmlns:p14="http://schemas.microsoft.com/office/powerpoint/2010/main" val="379463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2218" t="26801" r="53048" b="14329"/>
          <a:stretch/>
        </p:blipFill>
        <p:spPr>
          <a:xfrm>
            <a:off x="6494499" y="288415"/>
            <a:ext cx="5577666" cy="6278073"/>
          </a:xfrm>
          <a:prstGeom prst="rect">
            <a:avLst/>
          </a:prstGeom>
        </p:spPr>
      </p:pic>
      <p:grpSp>
        <p:nvGrpSpPr>
          <p:cNvPr id="2" name="Group 1"/>
          <p:cNvGrpSpPr/>
          <p:nvPr/>
        </p:nvGrpSpPr>
        <p:grpSpPr>
          <a:xfrm>
            <a:off x="270935" y="286829"/>
            <a:ext cx="6124713" cy="6279660"/>
            <a:chOff x="276367" y="292082"/>
            <a:chExt cx="6247526" cy="6405581"/>
          </a:xfrm>
        </p:grpSpPr>
        <p:sp>
          <p:nvSpPr>
            <p:cNvPr id="4" name="Rectangle 3"/>
            <p:cNvSpPr/>
            <p:nvPr/>
          </p:nvSpPr>
          <p:spPr bwMode="auto">
            <a:xfrm>
              <a:off x="276367" y="292082"/>
              <a:ext cx="6247526" cy="64055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98" fontAlgn="base">
                <a:lnSpc>
                  <a:spcPct val="90000"/>
                </a:lnSpc>
                <a:spcBef>
                  <a:spcPct val="0"/>
                </a:spcBef>
                <a:spcAft>
                  <a:spcPct val="0"/>
                </a:spcAft>
                <a:defRPr/>
              </a:pPr>
              <a:r>
                <a:rPr lang="en-US" sz="1569" dirty="0">
                  <a:solidFill>
                    <a:srgbClr val="FFFFFF"/>
                  </a:solidFill>
                </a:rPr>
                <a:t>Rockwell Automation has partnered with one of the six oil and gas super majors to build unmanned internet-connected gas dispensers. Each dispenser emits real-time management metrics allowing them to detect anomalies and predict when proactive maintenance needs to occur.</a:t>
              </a:r>
              <a:endParaRPr lang="en-US" sz="1961" dirty="0">
                <a:gradFill>
                  <a:gsLst>
                    <a:gs pos="0">
                      <a:srgbClr val="FFFFFF"/>
                    </a:gs>
                    <a:gs pos="100000">
                      <a:srgbClr val="FFFFFF"/>
                    </a:gs>
                  </a:gsLst>
                  <a:lin ang="0" scaled="0"/>
                </a:gradFill>
                <a:latin typeface="Segoe UI Light"/>
              </a:endParaRPr>
            </a:p>
          </p:txBody>
        </p:sp>
        <p:sp>
          <p:nvSpPr>
            <p:cNvPr id="5" name="TextBox 4"/>
            <p:cNvSpPr txBox="1"/>
            <p:nvPr/>
          </p:nvSpPr>
          <p:spPr>
            <a:xfrm>
              <a:off x="276367" y="368184"/>
              <a:ext cx="6094270" cy="787908"/>
            </a:xfrm>
            <a:prstGeom prst="rect">
              <a:avLst/>
            </a:prstGeom>
          </p:spPr>
          <p:txBody>
            <a:bodyPr wrap="square" lIns="179285" tIns="143428" rIns="179285" bIns="143428" rtlCol="0">
              <a:spAutoFit/>
            </a:bodyPr>
            <a:lstStyle/>
            <a:p>
              <a:pPr defTabSz="914462">
                <a:defRPr/>
              </a:pPr>
              <a:r>
                <a:rPr lang="en-US" sz="1569" dirty="0">
                  <a:solidFill>
                    <a:srgbClr val="FFFFFF"/>
                  </a:solidFill>
                </a:rPr>
                <a:t/>
              </a:r>
              <a:br>
                <a:rPr lang="en-US" sz="1569" dirty="0">
                  <a:solidFill>
                    <a:srgbClr val="FFFFFF"/>
                  </a:solidFill>
                </a:rPr>
              </a:br>
              <a:endParaRPr lang="en-US" sz="1569" dirty="0">
                <a:solidFill>
                  <a:srgbClr val="FFFFFF"/>
                </a:solidFill>
              </a:endParaRPr>
            </a:p>
          </p:txBody>
        </p:sp>
        <p:cxnSp>
          <p:nvCxnSpPr>
            <p:cNvPr id="11" name="Straight Arrow Connector 10"/>
            <p:cNvCxnSpPr>
              <a:stCxn id="48" idx="0"/>
              <a:endCxn id="54" idx="2"/>
            </p:cNvCxnSpPr>
            <p:nvPr/>
          </p:nvCxnSpPr>
          <p:spPr>
            <a:xfrm rot="5400000" flipH="1" flipV="1">
              <a:off x="1611449" y="4522684"/>
              <a:ext cx="801720" cy="1036782"/>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7" idx="0"/>
              <a:endCxn id="51" idx="2"/>
            </p:cNvCxnSpPr>
            <p:nvPr/>
          </p:nvCxnSpPr>
          <p:spPr>
            <a:xfrm rot="16200000" flipV="1">
              <a:off x="2965241" y="4516168"/>
              <a:ext cx="811541" cy="1039994"/>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p:cNvCxnSpPr>
            <p:nvPr/>
          </p:nvCxnSpPr>
          <p:spPr>
            <a:xfrm flipH="1" flipV="1">
              <a:off x="2686107" y="4673802"/>
              <a:ext cx="6356" cy="768133"/>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8209" t="14527" r="24712" b="24554"/>
            <a:stretch/>
          </p:blipFill>
          <p:spPr>
            <a:xfrm>
              <a:off x="2144898" y="5441935"/>
              <a:ext cx="1095130" cy="724553"/>
            </a:xfrm>
            <a:prstGeom prst="rect">
              <a:avLst/>
            </a:prstGeom>
          </p:spPr>
        </p:pic>
        <p:grpSp>
          <p:nvGrpSpPr>
            <p:cNvPr id="15" name="Group 14"/>
            <p:cNvGrpSpPr>
              <a:grpSpLocks noChangeAspect="1"/>
            </p:cNvGrpSpPr>
            <p:nvPr/>
          </p:nvGrpSpPr>
          <p:grpSpPr>
            <a:xfrm>
              <a:off x="2600577" y="2979319"/>
              <a:ext cx="459330" cy="626459"/>
              <a:chOff x="3099921" y="1314451"/>
              <a:chExt cx="1100318" cy="1828800"/>
            </a:xfrm>
            <a:solidFill>
              <a:schemeClr val="bg1"/>
            </a:solidFill>
          </p:grpSpPr>
          <p:sp>
            <p:nvSpPr>
              <p:cNvPr id="16" name="Freeform 22"/>
              <p:cNvSpPr>
                <a:spLocks/>
              </p:cNvSpPr>
              <p:nvPr/>
            </p:nvSpPr>
            <p:spPr bwMode="auto">
              <a:xfrm>
                <a:off x="3517282" y="1314451"/>
                <a:ext cx="682957" cy="1419028"/>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000000"/>
                  </a:solidFill>
                </a:endParaRPr>
              </a:p>
            </p:txBody>
          </p:sp>
          <p:sp>
            <p:nvSpPr>
              <p:cNvPr id="17" name="Freeform 342"/>
              <p:cNvSpPr>
                <a:spLocks/>
              </p:cNvSpPr>
              <p:nvPr/>
            </p:nvSpPr>
            <p:spPr bwMode="auto">
              <a:xfrm>
                <a:off x="3304806" y="1519339"/>
                <a:ext cx="682957" cy="1419028"/>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000000"/>
                  </a:solidFill>
                </a:endParaRPr>
              </a:p>
            </p:txBody>
          </p:sp>
          <p:sp>
            <p:nvSpPr>
              <p:cNvPr id="18" name="Freeform 343"/>
              <p:cNvSpPr>
                <a:spLocks noEditPoints="1"/>
              </p:cNvSpPr>
              <p:nvPr/>
            </p:nvSpPr>
            <p:spPr bwMode="auto">
              <a:xfrm>
                <a:off x="3099921" y="1724223"/>
                <a:ext cx="690548" cy="1419028"/>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000000"/>
                  </a:solidFill>
                </a:endParaRPr>
              </a:p>
            </p:txBody>
          </p:sp>
        </p:grpSp>
        <p:cxnSp>
          <p:nvCxnSpPr>
            <p:cNvPr id="20" name="Straight Arrow Connector 19"/>
            <p:cNvCxnSpPr/>
            <p:nvPr/>
          </p:nvCxnSpPr>
          <p:spPr>
            <a:xfrm flipH="1" flipV="1">
              <a:off x="2726571" y="3762326"/>
              <a:ext cx="4801" cy="55665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58016" y="4005140"/>
              <a:ext cx="2551981" cy="520142"/>
            </a:xfrm>
            <a:prstGeom prst="rect">
              <a:avLst/>
            </a:prstGeom>
            <a:noFill/>
          </p:spPr>
          <p:txBody>
            <a:bodyPr wrap="none" lIns="0" tIns="0" rIns="0" bIns="0" rtlCol="0">
              <a:spAutoFit/>
            </a:bodyPr>
            <a:lstStyle/>
            <a:p>
              <a:pPr defTabSz="914462">
                <a:lnSpc>
                  <a:spcPct val="90000"/>
                </a:lnSpc>
                <a:spcBef>
                  <a:spcPts val="294"/>
                </a:spcBef>
                <a:defRPr/>
              </a:pPr>
              <a:r>
                <a:rPr lang="en-US" sz="1177" b="1" dirty="0">
                  <a:solidFill>
                    <a:srgbClr val="FFFFFF"/>
                  </a:solidFill>
                </a:rPr>
                <a:t>Store sensor data every 5 minutes</a:t>
              </a:r>
            </a:p>
            <a:p>
              <a:pPr marL="168090" lvl="2" indent="-168090" defTabSz="914462">
                <a:lnSpc>
                  <a:spcPct val="90000"/>
                </a:lnSpc>
                <a:spcBef>
                  <a:spcPts val="294"/>
                </a:spcBef>
                <a:buFont typeface="Wingdings" panose="05000000000000000000" pitchFamily="2" charset="2"/>
                <a:buChar char="ü"/>
                <a:defRPr/>
              </a:pPr>
              <a:r>
                <a:rPr lang="en-US" sz="981" dirty="0">
                  <a:solidFill>
                    <a:srgbClr val="FFFFFF"/>
                  </a:solidFill>
                </a:rPr>
                <a:t>Temperature, pressure, vibration, etc.</a:t>
              </a:r>
            </a:p>
            <a:p>
              <a:pPr marL="168090" lvl="2" indent="-168090" defTabSz="914462">
                <a:lnSpc>
                  <a:spcPct val="90000"/>
                </a:lnSpc>
                <a:spcBef>
                  <a:spcPts val="294"/>
                </a:spcBef>
                <a:buFont typeface="Wingdings" panose="05000000000000000000" pitchFamily="2" charset="2"/>
                <a:buChar char="ü"/>
                <a:defRPr/>
              </a:pPr>
              <a:r>
                <a:rPr lang="en-US" sz="981" dirty="0">
                  <a:solidFill>
                    <a:srgbClr val="FFFFFF"/>
                  </a:solidFill>
                </a:rPr>
                <a:t>Tens of thousands of data points / second</a:t>
              </a:r>
            </a:p>
          </p:txBody>
        </p:sp>
        <p:cxnSp>
          <p:nvCxnSpPr>
            <p:cNvPr id="24" name="Straight Arrow Connector 23"/>
            <p:cNvCxnSpPr/>
            <p:nvPr/>
          </p:nvCxnSpPr>
          <p:spPr>
            <a:xfrm flipH="1" flipV="1">
              <a:off x="2717108" y="2443815"/>
              <a:ext cx="4801" cy="55665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3612671" y="2337229"/>
              <a:ext cx="978911" cy="770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42" tIns="0" rIns="0" bIns="44821" numCol="1" rtlCol="0" anchor="b" anchorCtr="0" compatLnSpc="1">
              <a:prstTxWarp prst="textNoShape">
                <a:avLst/>
              </a:prstTxWarp>
            </a:bodyPr>
            <a:lstStyle/>
            <a:p>
              <a:pPr defTabSz="896185" fontAlgn="base">
                <a:spcBef>
                  <a:spcPct val="0"/>
                </a:spcBef>
                <a:spcAft>
                  <a:spcPct val="0"/>
                </a:spcAft>
                <a:tabLst>
                  <a:tab pos="281706" algn="l"/>
                </a:tabLst>
                <a:defRPr/>
              </a:pPr>
              <a:r>
                <a:rPr lang="en-US" sz="1177" dirty="0">
                  <a:gradFill>
                    <a:gsLst>
                      <a:gs pos="0">
                        <a:srgbClr val="FFFFFF"/>
                      </a:gs>
                      <a:gs pos="100000">
                        <a:srgbClr val="FFFFFF"/>
                      </a:gs>
                    </a:gsLst>
                    <a:lin ang="5400000" scaled="0"/>
                  </a:gradFill>
                </a:rPr>
                <a:t>Data </a:t>
              </a:r>
            </a:p>
            <a:p>
              <a:pPr defTabSz="896185" fontAlgn="base">
                <a:spcBef>
                  <a:spcPct val="0"/>
                </a:spcBef>
                <a:spcAft>
                  <a:spcPct val="0"/>
                </a:spcAft>
                <a:tabLst>
                  <a:tab pos="281706" algn="l"/>
                </a:tabLst>
                <a:defRPr/>
              </a:pPr>
              <a:r>
                <a:rPr lang="en-US" sz="1177" dirty="0">
                  <a:gradFill>
                    <a:gsLst>
                      <a:gs pos="0">
                        <a:srgbClr val="FFFFFF"/>
                      </a:gs>
                      <a:gs pos="100000">
                        <a:srgbClr val="FFFFFF"/>
                      </a:gs>
                    </a:gsLst>
                    <a:lin ang="5400000" scaled="0"/>
                  </a:gradFill>
                </a:rPr>
                <a:t>Factory</a:t>
              </a:r>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6361" y="2306927"/>
              <a:ext cx="359377" cy="359377"/>
            </a:xfrm>
            <a:prstGeom prst="rect">
              <a:avLst/>
            </a:prstGeom>
          </p:spPr>
        </p:pic>
        <p:sp>
          <p:nvSpPr>
            <p:cNvPr id="29" name="Rectangle 28"/>
            <p:cNvSpPr/>
            <p:nvPr/>
          </p:nvSpPr>
          <p:spPr bwMode="auto">
            <a:xfrm>
              <a:off x="2348672" y="2443815"/>
              <a:ext cx="1039753" cy="605689"/>
            </a:xfrm>
            <a:prstGeom prst="rect">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cxnSp>
          <p:nvCxnSpPr>
            <p:cNvPr id="30" name="Straight Arrow Connector 29"/>
            <p:cNvCxnSpPr/>
            <p:nvPr/>
          </p:nvCxnSpPr>
          <p:spPr>
            <a:xfrm>
              <a:off x="3028123" y="3312959"/>
              <a:ext cx="2084932" cy="563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69969" y="3026715"/>
              <a:ext cx="557925" cy="557925"/>
            </a:xfrm>
            <a:prstGeom prst="rect">
              <a:avLst/>
            </a:prstGeom>
            <a:noFill/>
          </p:spPr>
        </p:pic>
        <p:pic>
          <p:nvPicPr>
            <p:cNvPr id="33" name="Picture 32"/>
            <p:cNvPicPr>
              <a:picLocks noChangeAspect="1"/>
            </p:cNvPicPr>
            <p:nvPr/>
          </p:nvPicPr>
          <p:blipFill rotWithShape="1">
            <a:blip r:embed="rId8" cstate="print">
              <a:extLst>
                <a:ext uri="{28A0092B-C50C-407E-A947-70E740481C1C}">
                  <a14:useLocalDpi xmlns:a14="http://schemas.microsoft.com/office/drawing/2010/main" val="0"/>
                </a:ext>
              </a:extLst>
            </a:blip>
            <a:srcRect l="7222" t="13408" r="6188" b="9622"/>
            <a:stretch/>
          </p:blipFill>
          <p:spPr>
            <a:xfrm>
              <a:off x="5187283" y="1776755"/>
              <a:ext cx="428625" cy="381000"/>
            </a:xfrm>
            <a:prstGeom prst="rect">
              <a:avLst/>
            </a:prstGeom>
            <a:ln>
              <a:solidFill>
                <a:srgbClr val="1E7145"/>
              </a:solidFill>
            </a:ln>
          </p:spPr>
        </p:pic>
        <p:cxnSp>
          <p:nvCxnSpPr>
            <p:cNvPr id="34" name="Straight Arrow Connector 33"/>
            <p:cNvCxnSpPr/>
            <p:nvPr/>
          </p:nvCxnSpPr>
          <p:spPr>
            <a:xfrm flipH="1" flipV="1">
              <a:off x="5406301" y="2443815"/>
              <a:ext cx="4801" cy="55665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66" idx="1"/>
              <a:endCxn id="41" idx="2"/>
            </p:cNvCxnSpPr>
            <p:nvPr/>
          </p:nvCxnSpPr>
          <p:spPr>
            <a:xfrm rot="10800000">
              <a:off x="1409018" y="3868375"/>
              <a:ext cx="998115" cy="600016"/>
            </a:xfrm>
            <a:prstGeom prst="bentConnector2">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a:grpSpLocks noChangeAspect="1"/>
            </p:cNvGrpSpPr>
            <p:nvPr/>
          </p:nvGrpSpPr>
          <p:grpSpPr>
            <a:xfrm>
              <a:off x="1265837" y="3040135"/>
              <a:ext cx="459330" cy="626459"/>
              <a:chOff x="3099921" y="1314451"/>
              <a:chExt cx="1100318" cy="1828800"/>
            </a:xfrm>
            <a:solidFill>
              <a:schemeClr val="bg1"/>
            </a:solidFill>
          </p:grpSpPr>
          <p:sp>
            <p:nvSpPr>
              <p:cNvPr id="38" name="Freeform 22"/>
              <p:cNvSpPr>
                <a:spLocks/>
              </p:cNvSpPr>
              <p:nvPr/>
            </p:nvSpPr>
            <p:spPr bwMode="auto">
              <a:xfrm>
                <a:off x="3517282" y="1314451"/>
                <a:ext cx="682957" cy="1419028"/>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000000"/>
                  </a:solidFill>
                </a:endParaRPr>
              </a:p>
            </p:txBody>
          </p:sp>
          <p:sp>
            <p:nvSpPr>
              <p:cNvPr id="39" name="Freeform 342"/>
              <p:cNvSpPr>
                <a:spLocks/>
              </p:cNvSpPr>
              <p:nvPr/>
            </p:nvSpPr>
            <p:spPr bwMode="auto">
              <a:xfrm>
                <a:off x="3304806" y="1519339"/>
                <a:ext cx="682957" cy="1419028"/>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000000"/>
                  </a:solidFill>
                </a:endParaRPr>
              </a:p>
            </p:txBody>
          </p:sp>
          <p:sp>
            <p:nvSpPr>
              <p:cNvPr id="40" name="Freeform 343"/>
              <p:cNvSpPr>
                <a:spLocks noEditPoints="1"/>
              </p:cNvSpPr>
              <p:nvPr/>
            </p:nvSpPr>
            <p:spPr bwMode="auto">
              <a:xfrm>
                <a:off x="3099921" y="1724223"/>
                <a:ext cx="690548" cy="1419028"/>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defTabSz="896480">
                  <a:defRPr/>
                </a:pPr>
                <a:endParaRPr lang="en-US" sz="1765" kern="0">
                  <a:solidFill>
                    <a:srgbClr val="000000"/>
                  </a:solidFill>
                </a:endParaRPr>
              </a:p>
            </p:txBody>
          </p:sp>
        </p:grpSp>
        <p:sp>
          <p:nvSpPr>
            <p:cNvPr id="43" name="Rectangle 34"/>
            <p:cNvSpPr>
              <a:spLocks noChangeAspect="1"/>
            </p:cNvSpPr>
            <p:nvPr/>
          </p:nvSpPr>
          <p:spPr bwMode="auto">
            <a:xfrm>
              <a:off x="1189038" y="1816224"/>
              <a:ext cx="419364" cy="593683"/>
            </a:xfrm>
            <a:custGeom>
              <a:avLst/>
              <a:gdLst/>
              <a:ahLst/>
              <a:cxnLst/>
              <a:rect l="l" t="t" r="r" b="b"/>
              <a:pathLst>
                <a:path w="2722429" h="4789665">
                  <a:moveTo>
                    <a:pt x="1346561" y="4502803"/>
                  </a:moveTo>
                  <a:lnTo>
                    <a:pt x="1319494" y="4590254"/>
                  </a:lnTo>
                  <a:cubicBezTo>
                    <a:pt x="1370780" y="4623188"/>
                    <a:pt x="1392862" y="4602715"/>
                    <a:pt x="1422067" y="4598933"/>
                  </a:cubicBezTo>
                  <a:lnTo>
                    <a:pt x="1450559" y="4508144"/>
                  </a:lnTo>
                  <a:cubicBezTo>
                    <a:pt x="1378853" y="4535069"/>
                    <a:pt x="1369830" y="4510591"/>
                    <a:pt x="1346561" y="4502803"/>
                  </a:cubicBezTo>
                  <a:close/>
                  <a:moveTo>
                    <a:pt x="1291703" y="4476863"/>
                  </a:moveTo>
                  <a:cubicBezTo>
                    <a:pt x="1271500" y="4475153"/>
                    <a:pt x="1257001" y="4484037"/>
                    <a:pt x="1239895" y="4486401"/>
                  </a:cubicBezTo>
                  <a:lnTo>
                    <a:pt x="1213192" y="4577190"/>
                  </a:lnTo>
                  <a:cubicBezTo>
                    <a:pt x="1280394" y="4550265"/>
                    <a:pt x="1288850" y="4574742"/>
                    <a:pt x="1310657" y="4582531"/>
                  </a:cubicBezTo>
                  <a:lnTo>
                    <a:pt x="1336024" y="4495079"/>
                  </a:lnTo>
                  <a:cubicBezTo>
                    <a:pt x="1318000" y="4482729"/>
                    <a:pt x="1303825" y="4477889"/>
                    <a:pt x="1291703" y="4476863"/>
                  </a:cubicBezTo>
                  <a:close/>
                  <a:moveTo>
                    <a:pt x="2119608" y="4417076"/>
                  </a:moveTo>
                  <a:cubicBezTo>
                    <a:pt x="2156548" y="4417076"/>
                    <a:pt x="2186493" y="4447021"/>
                    <a:pt x="2186493" y="4483960"/>
                  </a:cubicBezTo>
                  <a:cubicBezTo>
                    <a:pt x="2186493" y="4520899"/>
                    <a:pt x="2156548" y="4550844"/>
                    <a:pt x="2119608" y="4550844"/>
                  </a:cubicBezTo>
                  <a:cubicBezTo>
                    <a:pt x="2082668" y="4550844"/>
                    <a:pt x="2052723" y="4520899"/>
                    <a:pt x="2052723" y="4483960"/>
                  </a:cubicBezTo>
                  <a:cubicBezTo>
                    <a:pt x="2052723" y="4447021"/>
                    <a:pt x="2082668" y="4417076"/>
                    <a:pt x="2119608" y="4417076"/>
                  </a:cubicBezTo>
                  <a:close/>
                  <a:moveTo>
                    <a:pt x="1375648" y="4401592"/>
                  </a:moveTo>
                  <a:lnTo>
                    <a:pt x="1348580" y="4489043"/>
                  </a:lnTo>
                  <a:cubicBezTo>
                    <a:pt x="1399866" y="4521977"/>
                    <a:pt x="1421948" y="4501504"/>
                    <a:pt x="1451153" y="4497722"/>
                  </a:cubicBezTo>
                  <a:lnTo>
                    <a:pt x="1479645" y="4406932"/>
                  </a:lnTo>
                  <a:cubicBezTo>
                    <a:pt x="1407939" y="4433858"/>
                    <a:pt x="1398917" y="4409380"/>
                    <a:pt x="1375648" y="4401592"/>
                  </a:cubicBezTo>
                  <a:close/>
                  <a:moveTo>
                    <a:pt x="2119608" y="4386401"/>
                  </a:moveTo>
                  <a:cubicBezTo>
                    <a:pt x="2065728" y="4386401"/>
                    <a:pt x="2022049" y="4430080"/>
                    <a:pt x="2022049" y="4483960"/>
                  </a:cubicBezTo>
                  <a:cubicBezTo>
                    <a:pt x="2022049" y="4502736"/>
                    <a:pt x="2027353" y="4520272"/>
                    <a:pt x="2038016" y="4534245"/>
                  </a:cubicBezTo>
                  <a:lnTo>
                    <a:pt x="1981241" y="4590925"/>
                  </a:lnTo>
                  <a:cubicBezTo>
                    <a:pt x="1972878" y="4599274"/>
                    <a:pt x="1972867" y="4612822"/>
                    <a:pt x="1981216" y="4621185"/>
                  </a:cubicBezTo>
                  <a:cubicBezTo>
                    <a:pt x="1989565" y="4629548"/>
                    <a:pt x="2003113" y="4629559"/>
                    <a:pt x="2011476" y="4621210"/>
                  </a:cubicBezTo>
                  <a:lnTo>
                    <a:pt x="2068071" y="4564708"/>
                  </a:lnTo>
                  <a:cubicBezTo>
                    <a:pt x="2082269" y="4575900"/>
                    <a:pt x="2100283" y="4581519"/>
                    <a:pt x="2119608" y="4581519"/>
                  </a:cubicBezTo>
                  <a:cubicBezTo>
                    <a:pt x="2173488" y="4581519"/>
                    <a:pt x="2217167" y="4537840"/>
                    <a:pt x="2217167" y="4483960"/>
                  </a:cubicBezTo>
                  <a:cubicBezTo>
                    <a:pt x="2217167" y="4430080"/>
                    <a:pt x="2173488" y="4386401"/>
                    <a:pt x="2119608" y="4386401"/>
                  </a:cubicBezTo>
                  <a:close/>
                  <a:moveTo>
                    <a:pt x="660244" y="4379873"/>
                  </a:moveTo>
                  <a:cubicBezTo>
                    <a:pt x="657836" y="4379386"/>
                    <a:pt x="655370" y="4379378"/>
                    <a:pt x="652928" y="4379876"/>
                  </a:cubicBezTo>
                  <a:cubicBezTo>
                    <a:pt x="649671" y="4380541"/>
                    <a:pt x="646454" y="4382106"/>
                    <a:pt x="643463" y="4384634"/>
                  </a:cubicBezTo>
                  <a:lnTo>
                    <a:pt x="550646" y="4463095"/>
                  </a:lnTo>
                  <a:cubicBezTo>
                    <a:pt x="544575" y="4468227"/>
                    <a:pt x="540603" y="4476343"/>
                    <a:pt x="539167" y="4485288"/>
                  </a:cubicBezTo>
                  <a:lnTo>
                    <a:pt x="538027" y="4487497"/>
                  </a:lnTo>
                  <a:cubicBezTo>
                    <a:pt x="532270" y="4505257"/>
                    <a:pt x="537944" y="4526152"/>
                    <a:pt x="550700" y="4534168"/>
                  </a:cubicBezTo>
                  <a:lnTo>
                    <a:pt x="657831" y="4601484"/>
                  </a:lnTo>
                  <a:cubicBezTo>
                    <a:pt x="670588" y="4609500"/>
                    <a:pt x="685596" y="4601600"/>
                    <a:pt x="691353" y="4583840"/>
                  </a:cubicBezTo>
                  <a:cubicBezTo>
                    <a:pt x="697110" y="4566080"/>
                    <a:pt x="691436" y="4545185"/>
                    <a:pt x="678680" y="4537170"/>
                  </a:cubicBezTo>
                  <a:lnTo>
                    <a:pt x="661890" y="4526620"/>
                  </a:lnTo>
                  <a:lnTo>
                    <a:pt x="704842" y="4526620"/>
                  </a:lnTo>
                  <a:cubicBezTo>
                    <a:pt x="718837" y="4526620"/>
                    <a:pt x="730182" y="4510824"/>
                    <a:pt x="730182" y="4491339"/>
                  </a:cubicBezTo>
                  <a:cubicBezTo>
                    <a:pt x="730182" y="4471854"/>
                    <a:pt x="718837" y="4456059"/>
                    <a:pt x="704842" y="4456059"/>
                  </a:cubicBezTo>
                  <a:lnTo>
                    <a:pt x="656623" y="4456059"/>
                  </a:lnTo>
                  <a:lnTo>
                    <a:pt x="669766" y="4444948"/>
                  </a:lnTo>
                  <a:cubicBezTo>
                    <a:pt x="681729" y="4434836"/>
                    <a:pt x="685539" y="4413136"/>
                    <a:pt x="678275" y="4396481"/>
                  </a:cubicBezTo>
                  <a:cubicBezTo>
                    <a:pt x="674190" y="4387112"/>
                    <a:pt x="667471" y="4381335"/>
                    <a:pt x="660244" y="4379873"/>
                  </a:cubicBezTo>
                  <a:close/>
                  <a:moveTo>
                    <a:pt x="1320789" y="4375652"/>
                  </a:moveTo>
                  <a:cubicBezTo>
                    <a:pt x="1300586" y="4373942"/>
                    <a:pt x="1286087" y="4382826"/>
                    <a:pt x="1268981" y="4385190"/>
                  </a:cubicBezTo>
                  <a:lnTo>
                    <a:pt x="1242278" y="4475979"/>
                  </a:lnTo>
                  <a:cubicBezTo>
                    <a:pt x="1309480" y="4449054"/>
                    <a:pt x="1317936" y="4473531"/>
                    <a:pt x="1339743" y="4481319"/>
                  </a:cubicBezTo>
                  <a:lnTo>
                    <a:pt x="1365111" y="4393868"/>
                  </a:lnTo>
                  <a:cubicBezTo>
                    <a:pt x="1347086" y="4381518"/>
                    <a:pt x="1332911" y="4376678"/>
                    <a:pt x="1320789" y="4375652"/>
                  </a:cubicBezTo>
                  <a:close/>
                  <a:moveTo>
                    <a:pt x="273360" y="451976"/>
                  </a:moveTo>
                  <a:lnTo>
                    <a:pt x="273360" y="4125794"/>
                  </a:lnTo>
                  <a:lnTo>
                    <a:pt x="2449071" y="4125794"/>
                  </a:lnTo>
                  <a:lnTo>
                    <a:pt x="2449071" y="451976"/>
                  </a:lnTo>
                  <a:close/>
                  <a:moveTo>
                    <a:pt x="453747" y="0"/>
                  </a:moveTo>
                  <a:lnTo>
                    <a:pt x="2268682" y="0"/>
                  </a:lnTo>
                  <a:cubicBezTo>
                    <a:pt x="2519279" y="0"/>
                    <a:pt x="2722429" y="203150"/>
                    <a:pt x="2722429" y="453747"/>
                  </a:cubicBezTo>
                  <a:lnTo>
                    <a:pt x="2722429" y="4335918"/>
                  </a:lnTo>
                  <a:cubicBezTo>
                    <a:pt x="2722429" y="4586515"/>
                    <a:pt x="2519279" y="4789665"/>
                    <a:pt x="2268682" y="4789665"/>
                  </a:cubicBezTo>
                  <a:lnTo>
                    <a:pt x="453747" y="4789665"/>
                  </a:lnTo>
                  <a:cubicBezTo>
                    <a:pt x="203150" y="4789665"/>
                    <a:pt x="0" y="4586515"/>
                    <a:pt x="0" y="4335918"/>
                  </a:cubicBezTo>
                  <a:lnTo>
                    <a:pt x="0" y="453747"/>
                  </a:lnTo>
                  <a:cubicBezTo>
                    <a:pt x="0" y="203150"/>
                    <a:pt x="203150" y="0"/>
                    <a:pt x="453747"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185" fontAlgn="base">
                <a:spcBef>
                  <a:spcPct val="0"/>
                </a:spcBef>
                <a:spcAft>
                  <a:spcPct val="0"/>
                </a:spcAft>
                <a:defRPr/>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p:cNvCxnSpPr/>
            <p:nvPr/>
          </p:nvCxnSpPr>
          <p:spPr>
            <a:xfrm flipH="1" flipV="1">
              <a:off x="1358493" y="2629470"/>
              <a:ext cx="4801" cy="55665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26138" y="2242972"/>
              <a:ext cx="5194727" cy="1625403"/>
              <a:chOff x="726138" y="2242972"/>
              <a:chExt cx="5194727" cy="1625403"/>
            </a:xfrm>
            <a:noFill/>
          </p:grpSpPr>
          <p:sp>
            <p:nvSpPr>
              <p:cNvPr id="19" name="TextBox 18"/>
              <p:cNvSpPr txBox="1"/>
              <p:nvPr/>
            </p:nvSpPr>
            <p:spPr>
              <a:xfrm>
                <a:off x="2568831" y="3621957"/>
                <a:ext cx="670055" cy="138499"/>
              </a:xfrm>
              <a:prstGeom prst="rect">
                <a:avLst/>
              </a:prstGeom>
              <a:grpFill/>
            </p:spPr>
            <p:txBody>
              <a:bodyPr wrap="none" lIns="0" tIns="0" rIns="0" bIns="0" rtlCol="0">
                <a:spAutoFit/>
              </a:bodyPr>
              <a:lstStyle/>
              <a:p>
                <a:pPr defTabSz="914462">
                  <a:lnSpc>
                    <a:spcPct val="90000"/>
                  </a:lnSpc>
                  <a:defRPr/>
                </a:pPr>
                <a:r>
                  <a:rPr lang="en-US" sz="981" dirty="0">
                    <a:solidFill>
                      <a:srgbClr val="FFFFFF"/>
                    </a:solidFill>
                  </a:rPr>
                  <a:t>Azure Blobs</a:t>
                </a:r>
              </a:p>
            </p:txBody>
          </p:sp>
          <p:sp>
            <p:nvSpPr>
              <p:cNvPr id="25" name="TextBox 24"/>
              <p:cNvSpPr txBox="1"/>
              <p:nvPr/>
            </p:nvSpPr>
            <p:spPr>
              <a:xfrm>
                <a:off x="2494975" y="2242972"/>
                <a:ext cx="923330" cy="138499"/>
              </a:xfrm>
              <a:prstGeom prst="rect">
                <a:avLst/>
              </a:prstGeom>
              <a:grpFill/>
            </p:spPr>
            <p:txBody>
              <a:bodyPr wrap="none" lIns="0" tIns="0" rIns="0" bIns="0" rtlCol="0">
                <a:spAutoFit/>
              </a:bodyPr>
              <a:lstStyle/>
              <a:p>
                <a:pPr defTabSz="914462">
                  <a:lnSpc>
                    <a:spcPct val="90000"/>
                  </a:lnSpc>
                  <a:defRPr/>
                </a:pPr>
                <a:r>
                  <a:rPr lang="en-US" sz="981" dirty="0">
                    <a:solidFill>
                      <a:srgbClr val="FFFFFF"/>
                    </a:solidFill>
                  </a:rPr>
                  <a:t>Azure HDInsight</a:t>
                </a:r>
              </a:p>
            </p:txBody>
          </p:sp>
          <p:sp>
            <p:nvSpPr>
              <p:cNvPr id="26" name="TextBox 25"/>
              <p:cNvSpPr txBox="1"/>
              <p:nvPr/>
            </p:nvSpPr>
            <p:spPr>
              <a:xfrm>
                <a:off x="2802869" y="2636549"/>
                <a:ext cx="517770" cy="138499"/>
              </a:xfrm>
              <a:prstGeom prst="rect">
                <a:avLst/>
              </a:prstGeom>
              <a:grpFill/>
            </p:spPr>
            <p:txBody>
              <a:bodyPr wrap="none" lIns="0" tIns="0" rIns="0" bIns="0" rtlCol="0">
                <a:spAutoFit/>
              </a:bodyPr>
              <a:lstStyle/>
              <a:p>
                <a:pPr defTabSz="914462">
                  <a:lnSpc>
                    <a:spcPct val="90000"/>
                  </a:lnSpc>
                  <a:defRPr/>
                </a:pPr>
                <a:r>
                  <a:rPr lang="en-US" sz="981" dirty="0">
                    <a:solidFill>
                      <a:srgbClr val="FFFFFF"/>
                    </a:solidFill>
                  </a:rPr>
                  <a:t>Hive, Pig,</a:t>
                </a:r>
              </a:p>
            </p:txBody>
          </p:sp>
          <p:sp>
            <p:nvSpPr>
              <p:cNvPr id="32" name="TextBox 31"/>
              <p:cNvSpPr txBox="1"/>
              <p:nvPr/>
            </p:nvSpPr>
            <p:spPr>
              <a:xfrm>
                <a:off x="5056195" y="3665424"/>
                <a:ext cx="785471" cy="138499"/>
              </a:xfrm>
              <a:prstGeom prst="rect">
                <a:avLst/>
              </a:prstGeom>
              <a:grpFill/>
            </p:spPr>
            <p:txBody>
              <a:bodyPr wrap="none" lIns="0" tIns="0" rIns="0" bIns="0" rtlCol="0">
                <a:spAutoFit/>
              </a:bodyPr>
              <a:lstStyle/>
              <a:p>
                <a:pPr defTabSz="914462">
                  <a:lnSpc>
                    <a:spcPct val="90000"/>
                  </a:lnSpc>
                  <a:defRPr/>
                </a:pPr>
                <a:r>
                  <a:rPr lang="en-US" sz="981" dirty="0">
                    <a:solidFill>
                      <a:srgbClr val="FFFFFF"/>
                    </a:solidFill>
                  </a:rPr>
                  <a:t>Azure SQL DB</a:t>
                </a:r>
              </a:p>
            </p:txBody>
          </p:sp>
          <p:sp>
            <p:nvSpPr>
              <p:cNvPr id="35" name="TextBox 34"/>
              <p:cNvSpPr txBox="1"/>
              <p:nvPr/>
            </p:nvSpPr>
            <p:spPr>
              <a:xfrm>
                <a:off x="4891737" y="2246378"/>
                <a:ext cx="1029128" cy="138499"/>
              </a:xfrm>
              <a:prstGeom prst="rect">
                <a:avLst/>
              </a:prstGeom>
              <a:grpFill/>
            </p:spPr>
            <p:txBody>
              <a:bodyPr wrap="none" lIns="0" tIns="0" rIns="0" bIns="0" rtlCol="0">
                <a:spAutoFit/>
              </a:bodyPr>
              <a:lstStyle/>
              <a:p>
                <a:pPr defTabSz="914462">
                  <a:lnSpc>
                    <a:spcPct val="90000"/>
                  </a:lnSpc>
                  <a:defRPr/>
                </a:pPr>
                <a:r>
                  <a:rPr lang="en-US" sz="981" dirty="0">
                    <a:solidFill>
                      <a:srgbClr val="FFFFFF"/>
                    </a:solidFill>
                  </a:rPr>
                  <a:t>Power BI for O365</a:t>
                </a:r>
              </a:p>
            </p:txBody>
          </p:sp>
          <p:sp>
            <p:nvSpPr>
              <p:cNvPr id="41" name="TextBox 40"/>
              <p:cNvSpPr txBox="1"/>
              <p:nvPr/>
            </p:nvSpPr>
            <p:spPr>
              <a:xfrm>
                <a:off x="726138" y="3729876"/>
                <a:ext cx="1365758" cy="138499"/>
              </a:xfrm>
              <a:prstGeom prst="rect">
                <a:avLst/>
              </a:prstGeom>
              <a:grpFill/>
            </p:spPr>
            <p:txBody>
              <a:bodyPr wrap="none" lIns="0" tIns="0" rIns="0" bIns="0" rtlCol="0">
                <a:spAutoFit/>
              </a:bodyPr>
              <a:lstStyle/>
              <a:p>
                <a:pPr defTabSz="914462">
                  <a:lnSpc>
                    <a:spcPct val="90000"/>
                  </a:lnSpc>
                  <a:defRPr/>
                </a:pPr>
                <a:r>
                  <a:rPr lang="en-US" sz="981" dirty="0">
                    <a:solidFill>
                      <a:srgbClr val="FFFFFF"/>
                    </a:solidFill>
                  </a:rPr>
                  <a:t>Mobile Notification Hub</a:t>
                </a:r>
              </a:p>
            </p:txBody>
          </p:sp>
          <p:sp>
            <p:nvSpPr>
              <p:cNvPr id="42" name="TextBox 41"/>
              <p:cNvSpPr txBox="1"/>
              <p:nvPr/>
            </p:nvSpPr>
            <p:spPr>
              <a:xfrm>
                <a:off x="1172875" y="2509895"/>
                <a:ext cx="804707" cy="138499"/>
              </a:xfrm>
              <a:prstGeom prst="rect">
                <a:avLst/>
              </a:prstGeom>
              <a:grpFill/>
            </p:spPr>
            <p:txBody>
              <a:bodyPr wrap="none" lIns="0" tIns="0" rIns="0" bIns="0" rtlCol="0">
                <a:spAutoFit/>
              </a:bodyPr>
              <a:lstStyle/>
              <a:p>
                <a:pPr defTabSz="914462">
                  <a:lnSpc>
                    <a:spcPct val="90000"/>
                  </a:lnSpc>
                  <a:defRPr/>
                </a:pPr>
                <a:r>
                  <a:rPr lang="en-US" sz="981" dirty="0">
                    <a:solidFill>
                      <a:srgbClr val="FFFFFF"/>
                    </a:solidFill>
                  </a:rPr>
                  <a:t>Mobile Device</a:t>
                </a:r>
              </a:p>
            </p:txBody>
          </p:sp>
          <p:sp>
            <p:nvSpPr>
              <p:cNvPr id="45" name="TextBox 44"/>
              <p:cNvSpPr txBox="1"/>
              <p:nvPr/>
            </p:nvSpPr>
            <p:spPr>
              <a:xfrm>
                <a:off x="1416196" y="2791594"/>
                <a:ext cx="1216680" cy="138499"/>
              </a:xfrm>
              <a:prstGeom prst="rect">
                <a:avLst/>
              </a:prstGeom>
              <a:solidFill>
                <a:schemeClr val="accent2"/>
              </a:solidFill>
            </p:spPr>
            <p:txBody>
              <a:bodyPr wrap="none" lIns="0" tIns="0" rIns="0" bIns="0" rtlCol="0">
                <a:spAutoFit/>
              </a:bodyPr>
              <a:lstStyle/>
              <a:p>
                <a:pPr defTabSz="914462">
                  <a:lnSpc>
                    <a:spcPct val="90000"/>
                  </a:lnSpc>
                  <a:defRPr/>
                </a:pPr>
                <a:r>
                  <a:rPr lang="en-US" sz="981" dirty="0">
                    <a:solidFill>
                      <a:srgbClr val="FFFFFF"/>
                    </a:solidFill>
                  </a:rPr>
                  <a:t>Real-time notification</a:t>
                </a:r>
              </a:p>
            </p:txBody>
          </p:sp>
        </p:grpSp>
        <p:sp>
          <p:nvSpPr>
            <p:cNvPr id="46" name="Rectangle 45"/>
            <p:cNvSpPr/>
            <p:nvPr/>
          </p:nvSpPr>
          <p:spPr bwMode="auto">
            <a:xfrm>
              <a:off x="3371132" y="3098612"/>
              <a:ext cx="1039753" cy="605689"/>
            </a:xfrm>
            <a:prstGeom prst="rect">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l="18209" t="14527" r="24712" b="24554"/>
            <a:stretch/>
          </p:blipFill>
          <p:spPr>
            <a:xfrm>
              <a:off x="3343443" y="5441935"/>
              <a:ext cx="1095130" cy="724553"/>
            </a:xfrm>
            <a:prstGeom prst="rect">
              <a:avLst/>
            </a:prstGeom>
          </p:spPr>
        </p:pic>
        <p:pic>
          <p:nvPicPr>
            <p:cNvPr id="48" name="Picture 47"/>
            <p:cNvPicPr>
              <a:picLocks noChangeAspect="1"/>
            </p:cNvPicPr>
            <p:nvPr/>
          </p:nvPicPr>
          <p:blipFill rotWithShape="1">
            <a:blip r:embed="rId4" cstate="print">
              <a:extLst>
                <a:ext uri="{28A0092B-C50C-407E-A947-70E740481C1C}">
                  <a14:useLocalDpi xmlns:a14="http://schemas.microsoft.com/office/drawing/2010/main" val="0"/>
                </a:ext>
              </a:extLst>
            </a:blip>
            <a:srcRect l="18209" t="14527" r="24712" b="24554"/>
            <a:stretch/>
          </p:blipFill>
          <p:spPr>
            <a:xfrm>
              <a:off x="946353" y="5441935"/>
              <a:ext cx="1095130" cy="724553"/>
            </a:xfrm>
            <a:prstGeom prst="rect">
              <a:avLst/>
            </a:prstGeom>
          </p:spPr>
        </p:pic>
        <p:pic>
          <p:nvPicPr>
            <p:cNvPr id="49" name="Picture 8" descr="Z:\Pictures\MICROSOFT IMAGES\CloudnEnterprise_Symbols_Public_v2.02\CloudnEnterprise_Symbols_Public_v2.02\CnE_PNGs\CnE_Cloud_PNGs\HDInsigh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49730" y="1742438"/>
              <a:ext cx="457199" cy="45720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bwMode="auto">
            <a:xfrm>
              <a:off x="2732891" y="4357494"/>
              <a:ext cx="236245" cy="2729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2412577" y="4528588"/>
              <a:ext cx="236245" cy="111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2407132" y="4412577"/>
              <a:ext cx="62195" cy="111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riginal cloud"/>
            <p:cNvSpPr>
              <a:spLocks noChangeAspect="1"/>
            </p:cNvSpPr>
            <p:nvPr/>
          </p:nvSpPr>
          <p:spPr bwMode="black">
            <a:xfrm>
              <a:off x="2237041" y="4117528"/>
              <a:ext cx="910845" cy="5226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320">
                <a:defRPr/>
              </a:pPr>
              <a:endParaRPr lang="en-US" dirty="0">
                <a:solidFill>
                  <a:srgbClr val="FFFFFF"/>
                </a:solidFill>
              </a:endParaRPr>
            </a:p>
          </p:txBody>
        </p:sp>
      </p:grpSp>
      <p:sp>
        <p:nvSpPr>
          <p:cNvPr id="70" name="Rectangle 69"/>
          <p:cNvSpPr/>
          <p:nvPr/>
        </p:nvSpPr>
        <p:spPr bwMode="auto">
          <a:xfrm>
            <a:off x="5380876" y="5821056"/>
            <a:ext cx="2128395" cy="7454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10" cstate="print">
            <a:extLst>
              <a:ext uri="{28A0092B-C50C-407E-A947-70E740481C1C}">
                <a14:useLocalDpi xmlns:a14="http://schemas.microsoft.com/office/drawing/2010/main" val="0"/>
              </a:ext>
            </a:extLst>
          </a:blip>
          <a:srcRect t="38333" b="36667"/>
          <a:stretch/>
        </p:blipFill>
        <p:spPr>
          <a:xfrm>
            <a:off x="5494897" y="5974173"/>
            <a:ext cx="1801500" cy="450375"/>
          </a:xfrm>
          <a:prstGeom prst="rect">
            <a:avLst/>
          </a:prstGeom>
        </p:spPr>
      </p:pic>
    </p:spTree>
    <p:extLst>
      <p:ext uri="{BB962C8B-B14F-4D97-AF65-F5344CB8AC3E}">
        <p14:creationId xmlns:p14="http://schemas.microsoft.com/office/powerpoint/2010/main" val="2397662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90456" y="150607"/>
            <a:ext cx="5852160" cy="654064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668265" y="324296"/>
            <a:ext cx="4040702" cy="6216354"/>
          </a:xfrm>
          <a:prstGeom prst="rect">
            <a:avLst/>
          </a:prstGeom>
        </p:spPr>
      </p:pic>
      <p:pic>
        <p:nvPicPr>
          <p:cNvPr id="7" name="Picture 6"/>
          <p:cNvPicPr>
            <a:picLocks noChangeAspect="1"/>
          </p:cNvPicPr>
          <p:nvPr/>
        </p:nvPicPr>
        <p:blipFill>
          <a:blip r:embed="rId4"/>
          <a:stretch>
            <a:fillRect/>
          </a:stretch>
        </p:blipFill>
        <p:spPr>
          <a:xfrm>
            <a:off x="835128" y="5344453"/>
            <a:ext cx="1713361" cy="862709"/>
          </a:xfrm>
          <a:prstGeom prst="rect">
            <a:avLst/>
          </a:prstGeom>
        </p:spPr>
      </p:pic>
      <p:sp>
        <p:nvSpPr>
          <p:cNvPr id="9" name="Rectangle 8"/>
          <p:cNvSpPr/>
          <p:nvPr/>
        </p:nvSpPr>
        <p:spPr bwMode="auto">
          <a:xfrm>
            <a:off x="6309479" y="150606"/>
            <a:ext cx="5778665" cy="6540649"/>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5"/>
          <a:stretch>
            <a:fillRect/>
          </a:stretch>
        </p:blipFill>
        <p:spPr>
          <a:xfrm>
            <a:off x="6653235" y="748396"/>
            <a:ext cx="5100245" cy="5458766"/>
          </a:xfrm>
          <a:prstGeom prst="rect">
            <a:avLst/>
          </a:prstGeom>
        </p:spPr>
      </p:pic>
    </p:spTree>
    <p:extLst>
      <p:ext uri="{BB962C8B-B14F-4D97-AF65-F5344CB8AC3E}">
        <p14:creationId xmlns:p14="http://schemas.microsoft.com/office/powerpoint/2010/main" val="985813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58"/>
            <a:ext cx="11655841" cy="899652"/>
          </a:xfrm>
        </p:spPr>
        <p:txBody>
          <a:bodyPr/>
          <a:lstStyle/>
          <a:p>
            <a:r>
              <a:rPr lang="en-US" dirty="0"/>
              <a:t>Microsoft Data solution Overview (CIS)</a:t>
            </a:r>
          </a:p>
        </p:txBody>
      </p:sp>
      <p:grpSp>
        <p:nvGrpSpPr>
          <p:cNvPr id="13" name="Group 12"/>
          <p:cNvGrpSpPr/>
          <p:nvPr/>
        </p:nvGrpSpPr>
        <p:grpSpPr>
          <a:xfrm>
            <a:off x="9588219" y="1666445"/>
            <a:ext cx="2162572" cy="4198574"/>
            <a:chOff x="9779235" y="1699593"/>
            <a:chExt cx="2205654" cy="4282217"/>
          </a:xfrm>
        </p:grpSpPr>
        <p:sp>
          <p:nvSpPr>
            <p:cNvPr id="158" name="Freeform 157"/>
            <p:cNvSpPr/>
            <p:nvPr/>
          </p:nvSpPr>
          <p:spPr bwMode="auto">
            <a:xfrm flipH="1">
              <a:off x="9779235" y="1699593"/>
              <a:ext cx="126307" cy="4282217"/>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14320">
                <a:defRPr/>
              </a:pPr>
              <a:endParaRPr lang="en-US" kern="0" dirty="0">
                <a:solidFill>
                  <a:srgbClr val="FFFFFF"/>
                </a:solidFill>
              </a:endParaRPr>
            </a:p>
          </p:txBody>
        </p:sp>
        <p:sp>
          <p:nvSpPr>
            <p:cNvPr id="160" name="TextBox 159"/>
            <p:cNvSpPr txBox="1"/>
            <p:nvPr/>
          </p:nvSpPr>
          <p:spPr>
            <a:xfrm>
              <a:off x="10587853" y="2018360"/>
              <a:ext cx="1111616" cy="470752"/>
            </a:xfrm>
            <a:prstGeom prst="rect">
              <a:avLst/>
            </a:prstGeom>
            <a:noFill/>
          </p:spPr>
          <p:txBody>
            <a:bodyPr wrap="square" lIns="182828" tIns="146262" rIns="182828" bIns="146262" rtlCol="0">
              <a:spAutoFit/>
            </a:bodyPr>
            <a:lstStyle/>
            <a:p>
              <a:pPr defTabSz="932481">
                <a:lnSpc>
                  <a:spcPct val="90000"/>
                </a:lnSpc>
                <a:spcBef>
                  <a:spcPct val="0"/>
                </a:spcBef>
                <a:spcAft>
                  <a:spcPts val="600"/>
                </a:spcAft>
              </a:pPr>
              <a:r>
                <a:rPr lang="en-US" sz="1200" kern="0" spc="-30" dirty="0">
                  <a:solidFill>
                    <a:srgbClr val="002050"/>
                  </a:solidFill>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861959" y="5307705"/>
              <a:ext cx="885443" cy="339021"/>
            </a:xfrm>
            <a:prstGeom prst="rect">
              <a:avLst/>
            </a:prstGeom>
            <a:noFill/>
          </p:spPr>
          <p:txBody>
            <a:bodyPr wrap="square" lIns="0" tIns="0" rIns="0" bIns="0" rtlCol="0">
              <a:spAutoFit/>
            </a:bodyPr>
            <a:lstStyle/>
            <a:p>
              <a:pPr defTabSz="932481">
                <a:lnSpc>
                  <a:spcPct val="90000"/>
                </a:lnSpc>
                <a:spcBef>
                  <a:spcPct val="0"/>
                </a:spcBef>
                <a:spcAft>
                  <a:spcPts val="600"/>
                </a:spcAft>
              </a:pPr>
              <a:r>
                <a:rPr lang="en-US" sz="1200" kern="0" spc="-30" dirty="0">
                  <a:solidFill>
                    <a:srgbClr val="002050"/>
                  </a:solidFill>
                  <a:latin typeface="Segoe UI Semilight" panose="020B0402040204020203" pitchFamily="34" charset="0"/>
                  <a:cs typeface="Segoe UI Semilight" panose="020B0402040204020203" pitchFamily="34" charset="0"/>
                </a:rPr>
                <a:t>Automated </a:t>
              </a:r>
              <a:br>
                <a:rPr lang="en-US" sz="1200" kern="0" spc="-30" dirty="0">
                  <a:solidFill>
                    <a:srgbClr val="002050"/>
                  </a:solidFill>
                  <a:latin typeface="Segoe UI Semilight" panose="020B0402040204020203" pitchFamily="34" charset="0"/>
                  <a:cs typeface="Segoe UI Semilight" panose="020B0402040204020203" pitchFamily="34" charset="0"/>
                </a:rPr>
              </a:br>
              <a:r>
                <a:rPr lang="en-US" sz="1200" kern="0" spc="-30" dirty="0">
                  <a:solidFill>
                    <a:srgbClr val="002050"/>
                  </a:solidFill>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10182460" y="2057255"/>
              <a:ext cx="384687" cy="392961"/>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grpSp>
        <p:grpSp>
          <p:nvGrpSpPr>
            <p:cNvPr id="167" name="Group 166"/>
            <p:cNvGrpSpPr/>
            <p:nvPr/>
          </p:nvGrpSpPr>
          <p:grpSpPr>
            <a:xfrm>
              <a:off x="10233629" y="5231329"/>
              <a:ext cx="393380" cy="491724"/>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grpSp>
        <p:grpSp>
          <p:nvGrpSpPr>
            <p:cNvPr id="170" name="Group 169"/>
            <p:cNvGrpSpPr/>
            <p:nvPr/>
          </p:nvGrpSpPr>
          <p:grpSpPr>
            <a:xfrm>
              <a:off x="10068838" y="3121904"/>
              <a:ext cx="1916051" cy="1573292"/>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2828" tIns="146262" rIns="182828" bIns="146262" rtlCol="0">
                <a:spAutoFit/>
              </a:bodyPr>
              <a:lstStyle/>
              <a:p>
                <a:pPr defTabSz="932481">
                  <a:lnSpc>
                    <a:spcPct val="90000"/>
                  </a:lnSpc>
                  <a:spcBef>
                    <a:spcPct val="0"/>
                  </a:spcBef>
                  <a:spcAft>
                    <a:spcPts val="600"/>
                  </a:spcAft>
                  <a:defRPr/>
                </a:pPr>
                <a:r>
                  <a:rPr lang="en-US" sz="1200" kern="0" spc="-30" dirty="0">
                    <a:solidFill>
                      <a:srgbClr val="002050"/>
                    </a:solidFill>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20">
                    <a:defRPr/>
                  </a:pPr>
                  <a:endParaRPr lang="en-US" kern="0" dirty="0">
                    <a:solidFill>
                      <a:srgbClr val="FFFFFF"/>
                    </a:solidFill>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320">
                    <a:defRPr/>
                  </a:pPr>
                  <a:endParaRPr lang="en-US" kern="0" dirty="0">
                    <a:solidFill>
                      <a:srgbClr val="FFFFFF"/>
                    </a:solidFill>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11212738" y="3022354"/>
                  <a:ext cx="473389" cy="161606"/>
                </a:xfrm>
                <a:prstGeom prst="rect">
                  <a:avLst/>
                </a:prstGeom>
                <a:noFill/>
              </p:spPr>
              <p:txBody>
                <a:bodyPr wrap="square" lIns="0" tIns="0" rIns="0" bIns="0" rtlCol="0">
                  <a:spAutoFit/>
                </a:bodyPr>
                <a:lstStyle/>
                <a:p>
                  <a:pPr defTabSz="932481">
                    <a:spcBef>
                      <a:spcPct val="0"/>
                    </a:spcBef>
                    <a:spcAft>
                      <a:spcPts val="600"/>
                    </a:spcAft>
                    <a:defRPr/>
                  </a:pPr>
                  <a:r>
                    <a:rPr lang="en-US" sz="1050" kern="0" dirty="0">
                      <a:solidFill>
                        <a:srgbClr val="505050"/>
                      </a:solidFill>
                      <a:cs typeface="Segoe UI Semilight" panose="020B0402040204020203" pitchFamily="34" charset="0"/>
                    </a:rPr>
                    <a:t>Web</a:t>
                  </a:r>
                </a:p>
              </p:txBody>
            </p:sp>
            <p:sp>
              <p:nvSpPr>
                <p:cNvPr id="176" name="TextBox 175"/>
                <p:cNvSpPr txBox="1"/>
                <p:nvPr/>
              </p:nvSpPr>
              <p:spPr>
                <a:xfrm>
                  <a:off x="11212738" y="3571986"/>
                  <a:ext cx="473389" cy="161606"/>
                </a:xfrm>
                <a:prstGeom prst="rect">
                  <a:avLst/>
                </a:prstGeom>
                <a:noFill/>
              </p:spPr>
              <p:txBody>
                <a:bodyPr wrap="square" lIns="0" tIns="0" rIns="0" bIns="0" rtlCol="0">
                  <a:spAutoFit/>
                </a:bodyPr>
                <a:lstStyle/>
                <a:p>
                  <a:pPr defTabSz="932481">
                    <a:spcBef>
                      <a:spcPct val="0"/>
                    </a:spcBef>
                    <a:spcAft>
                      <a:spcPts val="600"/>
                    </a:spcAft>
                    <a:defRPr/>
                  </a:pPr>
                  <a:r>
                    <a:rPr lang="en-US" sz="1050" kern="0" dirty="0">
                      <a:solidFill>
                        <a:srgbClr val="505050"/>
                      </a:solidFill>
                      <a:cs typeface="Segoe UI Semilight" panose="020B0402040204020203" pitchFamily="34" charset="0"/>
                    </a:rPr>
                    <a:t>Mobile</a:t>
                  </a:r>
                </a:p>
              </p:txBody>
            </p:sp>
            <p:sp>
              <p:nvSpPr>
                <p:cNvPr id="177" name="TextBox 176"/>
                <p:cNvSpPr txBox="1"/>
                <p:nvPr/>
              </p:nvSpPr>
              <p:spPr>
                <a:xfrm>
                  <a:off x="11212738" y="4160203"/>
                  <a:ext cx="473389" cy="161606"/>
                </a:xfrm>
                <a:prstGeom prst="rect">
                  <a:avLst/>
                </a:prstGeom>
                <a:noFill/>
              </p:spPr>
              <p:txBody>
                <a:bodyPr wrap="square" lIns="0" tIns="0" rIns="0" bIns="0" rtlCol="0">
                  <a:spAutoFit/>
                </a:bodyPr>
                <a:lstStyle/>
                <a:p>
                  <a:pPr defTabSz="932481">
                    <a:spcBef>
                      <a:spcPct val="0"/>
                    </a:spcBef>
                    <a:spcAft>
                      <a:spcPts val="600"/>
                    </a:spcAft>
                    <a:defRPr/>
                  </a:pPr>
                  <a:r>
                    <a:rPr lang="en-US" sz="1050" kern="0" dirty="0">
                      <a:solidFill>
                        <a:srgbClr val="505050"/>
                      </a:solidFill>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defTabSz="914320">
                    <a:defRPr/>
                  </a:pPr>
                  <a:endParaRPr lang="en-US" kern="0" dirty="0">
                    <a:solidFill>
                      <a:srgbClr val="FFFFFF"/>
                    </a:solidFill>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defTabSz="914320">
                    <a:defRPr/>
                  </a:pPr>
                  <a:endParaRPr lang="en-US" kern="0" dirty="0">
                    <a:solidFill>
                      <a:srgbClr val="FFFFFF"/>
                    </a:solidFill>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 name="Group 14"/>
          <p:cNvGrpSpPr/>
          <p:nvPr/>
        </p:nvGrpSpPr>
        <p:grpSpPr>
          <a:xfrm>
            <a:off x="7759080" y="1657300"/>
            <a:ext cx="2137568" cy="4186802"/>
            <a:chOff x="7913656" y="1690266"/>
            <a:chExt cx="2180152" cy="4270211"/>
          </a:xfrm>
        </p:grpSpPr>
        <p:sp>
          <p:nvSpPr>
            <p:cNvPr id="129" name="Rectangle 128"/>
            <p:cNvSpPr/>
            <p:nvPr/>
          </p:nvSpPr>
          <p:spPr bwMode="auto">
            <a:xfrm>
              <a:off x="7913656" y="1690266"/>
              <a:ext cx="1771720" cy="2788306"/>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94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Intelligence Capabilities</a:t>
              </a:r>
            </a:p>
          </p:txBody>
        </p:sp>
        <p:sp>
          <p:nvSpPr>
            <p:cNvPr id="130" name="Rectangle 129"/>
            <p:cNvSpPr/>
            <p:nvPr/>
          </p:nvSpPr>
          <p:spPr bwMode="auto">
            <a:xfrm>
              <a:off x="7913656" y="4580759"/>
              <a:ext cx="1771720" cy="1379718"/>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94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34" name="Rectangle 133"/>
            <p:cNvSpPr/>
            <p:nvPr/>
          </p:nvSpPr>
          <p:spPr>
            <a:xfrm>
              <a:off x="8446755" y="3798748"/>
              <a:ext cx="1293965" cy="270250"/>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Cortana</a:t>
              </a:r>
            </a:p>
          </p:txBody>
        </p:sp>
        <p:grpSp>
          <p:nvGrpSpPr>
            <p:cNvPr id="135" name="Group 134"/>
            <p:cNvGrpSpPr/>
            <p:nvPr/>
          </p:nvGrpSpPr>
          <p:grpSpPr>
            <a:xfrm>
              <a:off x="8042947" y="3769249"/>
              <a:ext cx="322004" cy="322004"/>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spcBef>
                    <a:spcPct val="0"/>
                  </a:spcBef>
                  <a:spcAft>
                    <a:spcPct val="0"/>
                  </a:spcAft>
                  <a:defRPr/>
                </a:pPr>
                <a:endParaRPr lang="en-US" sz="3600" kern="0" dirty="0">
                  <a:solidFill>
                    <a:srgbClr val="FFFFFF"/>
                  </a:solidFill>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spcBef>
                    <a:spcPct val="0"/>
                  </a:spcBef>
                  <a:spcAft>
                    <a:spcPct val="0"/>
                  </a:spcAft>
                  <a:defRPr/>
                </a:pPr>
                <a:endParaRPr lang="en-US" sz="3600" kern="0" dirty="0">
                  <a:solidFill>
                    <a:srgbClr val="FFFFFF"/>
                  </a:solidFill>
                  <a:ea typeface="Segoe UI" pitchFamily="34" charset="0"/>
                  <a:cs typeface="Segoe UI" pitchFamily="34" charset="0"/>
                </a:endParaRPr>
              </a:p>
            </p:txBody>
          </p:sp>
        </p:grpSp>
        <p:cxnSp>
          <p:nvCxnSpPr>
            <p:cNvPr id="159" name="Straight Connector 158"/>
            <p:cNvCxnSpPr/>
            <p:nvPr/>
          </p:nvCxnSpPr>
          <p:spPr>
            <a:xfrm flipH="1">
              <a:off x="9779235" y="3840700"/>
              <a:ext cx="314573"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46755" y="3113358"/>
              <a:ext cx="1293965" cy="446340"/>
            </a:xfrm>
            <a:prstGeom prst="rect">
              <a:avLst/>
            </a:prstGeom>
          </p:spPr>
          <p:txBody>
            <a:bodyPr wrap="square" anchor="ctr">
              <a:spAutoFit/>
            </a:bodyPr>
            <a:lstStyle/>
            <a:p>
              <a:pPr defTabSz="914320"/>
              <a:r>
                <a:rPr lang="en-US" sz="1100" kern="0" dirty="0">
                  <a:solidFill>
                    <a:srgbClr val="FFFFFF"/>
                  </a:solidFill>
                  <a:cs typeface="Segoe UI Semilight" panose="020B0402040204020203" pitchFamily="34" charset="0"/>
                </a:rPr>
                <a:t>Bot </a:t>
              </a:r>
              <a:br>
                <a:rPr lang="en-US" sz="1100" kern="0" dirty="0">
                  <a:solidFill>
                    <a:srgbClr val="FFFFFF"/>
                  </a:solidFill>
                  <a:cs typeface="Segoe UI Semilight" panose="020B0402040204020203" pitchFamily="34" charset="0"/>
                </a:rPr>
              </a:br>
              <a:r>
                <a:rPr lang="en-US" sz="1100" kern="0" dirty="0">
                  <a:solidFill>
                    <a:srgbClr val="FFFFFF"/>
                  </a:solidFill>
                  <a:cs typeface="Segoe UI Semilight" panose="020B0402040204020203" pitchFamily="34" charset="0"/>
                </a:rPr>
                <a:t>Framework</a:t>
              </a:r>
            </a:p>
          </p:txBody>
        </p:sp>
        <p:sp>
          <p:nvSpPr>
            <p:cNvPr id="220" name="Rectangle 219"/>
            <p:cNvSpPr/>
            <p:nvPr/>
          </p:nvSpPr>
          <p:spPr>
            <a:xfrm>
              <a:off x="8446755" y="2492362"/>
              <a:ext cx="1293965" cy="446340"/>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Cognitive Services</a:t>
              </a:r>
            </a:p>
          </p:txBody>
        </p:sp>
        <p:grpSp>
          <p:nvGrpSpPr>
            <p:cNvPr id="221" name="Group 220"/>
            <p:cNvGrpSpPr/>
            <p:nvPr/>
          </p:nvGrpSpPr>
          <p:grpSpPr>
            <a:xfrm>
              <a:off x="7986007" y="2572318"/>
              <a:ext cx="435884" cy="27949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27" tIns="45713" rIns="91427" bIns="45713" numCol="1" anchor="t" anchorCtr="0" compatLnSpc="1">
                <a:prstTxWarp prst="textNoShape">
                  <a:avLst/>
                </a:prstTxWarp>
                <a:noAutofit/>
              </a:bodyPr>
              <a:lstStyle/>
              <a:p>
                <a:pPr defTabSz="914320">
                  <a:defRPr/>
                </a:pPr>
                <a:endParaRPr lang="en-US" kern="0" dirty="0">
                  <a:solidFill>
                    <a:srgbClr val="FFFFFF"/>
                  </a:solidFill>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grpSp>
        <p:sp>
          <p:nvSpPr>
            <p:cNvPr id="224" name="Rectangle 223"/>
            <p:cNvSpPr/>
            <p:nvPr/>
          </p:nvSpPr>
          <p:spPr>
            <a:xfrm>
              <a:off x="8405703" y="5402375"/>
              <a:ext cx="1296153" cy="270250"/>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Power BI</a:t>
              </a:r>
            </a:p>
          </p:txBody>
        </p:sp>
        <p:grpSp>
          <p:nvGrpSpPr>
            <p:cNvPr id="225" name="Group 224"/>
            <p:cNvGrpSpPr/>
            <p:nvPr/>
          </p:nvGrpSpPr>
          <p:grpSpPr>
            <a:xfrm>
              <a:off x="8040865" y="5429882"/>
              <a:ext cx="331331" cy="211770"/>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29" tIns="44814" rIns="89629" bIns="44814" numCol="1" anchor="t" anchorCtr="0" compatLnSpc="1">
                <a:prstTxWarp prst="textNoShape">
                  <a:avLst/>
                </a:prstTxWarp>
              </a:bodyPr>
              <a:lstStyle/>
              <a:p>
                <a:pPr defTabSz="914320">
                  <a:defRPr/>
                </a:pPr>
                <a:endParaRPr lang="en-US" sz="1765" kern="0" dirty="0">
                  <a:solidFill>
                    <a:srgbClr val="FFFFFF"/>
                  </a:solidFill>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29" tIns="44814" rIns="89629" bIns="44814" numCol="1" anchor="t" anchorCtr="0" compatLnSpc="1">
                <a:prstTxWarp prst="textNoShape">
                  <a:avLst/>
                </a:prstTxWarp>
              </a:bodyPr>
              <a:lstStyle/>
              <a:p>
                <a:pPr defTabSz="914320">
                  <a:defRPr/>
                </a:pPr>
                <a:endParaRPr lang="en-US" sz="1765" kern="0" dirty="0">
                  <a:solidFill>
                    <a:srgbClr val="FFFFFF"/>
                  </a:solidFill>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29" tIns="44814" rIns="89629" bIns="44814" numCol="1" anchor="t" anchorCtr="0" compatLnSpc="1">
                <a:prstTxWarp prst="textNoShape">
                  <a:avLst/>
                </a:prstTxWarp>
              </a:bodyPr>
              <a:lstStyle/>
              <a:p>
                <a:pPr defTabSz="914320">
                  <a:defRPr/>
                </a:pPr>
                <a:endParaRPr lang="en-US" sz="1765" kern="0" dirty="0">
                  <a:solidFill>
                    <a:srgbClr val="FFFFFF"/>
                  </a:solidFill>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29" tIns="44814" rIns="89629" bIns="44814" numCol="1" anchor="t" anchorCtr="0" compatLnSpc="1">
                <a:prstTxWarp prst="textNoShape">
                  <a:avLst/>
                </a:prstTxWarp>
              </a:bodyPr>
              <a:lstStyle/>
              <a:p>
                <a:pPr defTabSz="914320">
                  <a:defRPr/>
                </a:pPr>
                <a:endParaRPr lang="en-US" sz="1765" kern="0" dirty="0">
                  <a:solidFill>
                    <a:srgbClr val="FFFFFF"/>
                  </a:solidFill>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29" tIns="44814" rIns="89629" bIns="44814" numCol="1" anchor="t" anchorCtr="0" compatLnSpc="1">
                <a:prstTxWarp prst="textNoShape">
                  <a:avLst/>
                </a:prstTxWarp>
              </a:bodyPr>
              <a:lstStyle/>
              <a:p>
                <a:pPr defTabSz="914320">
                  <a:defRPr/>
                </a:pPr>
                <a:endParaRPr lang="en-US" sz="1765" kern="0" dirty="0">
                  <a:solidFill>
                    <a:srgbClr val="FFFFFF"/>
                  </a:solidFill>
                </a:endParaRPr>
              </a:p>
            </p:txBody>
          </p:sp>
        </p:grpSp>
        <p:sp>
          <p:nvSpPr>
            <p:cNvPr id="231" name="Freeform 230"/>
            <p:cNvSpPr/>
            <p:nvPr/>
          </p:nvSpPr>
          <p:spPr bwMode="auto">
            <a:xfrm>
              <a:off x="8013577" y="3202876"/>
              <a:ext cx="380742" cy="258815"/>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0"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grpSp>
      <p:grpSp>
        <p:nvGrpSpPr>
          <p:cNvPr id="16" name="Group 15"/>
          <p:cNvGrpSpPr/>
          <p:nvPr/>
        </p:nvGrpSpPr>
        <p:grpSpPr>
          <a:xfrm>
            <a:off x="497488" y="1666445"/>
            <a:ext cx="1854474" cy="4198574"/>
            <a:chOff x="507398" y="1699593"/>
            <a:chExt cx="1891419" cy="4282217"/>
          </a:xfrm>
        </p:grpSpPr>
        <p:sp>
          <p:nvSpPr>
            <p:cNvPr id="141" name="TextBox 140"/>
            <p:cNvSpPr txBox="1"/>
            <p:nvPr/>
          </p:nvSpPr>
          <p:spPr>
            <a:xfrm>
              <a:off x="1287199" y="1966541"/>
              <a:ext cx="1111618" cy="574390"/>
            </a:xfrm>
            <a:prstGeom prst="rect">
              <a:avLst/>
            </a:prstGeom>
            <a:noFill/>
          </p:spPr>
          <p:txBody>
            <a:bodyPr wrap="square" lIns="0" tIns="146262" rIns="182828" bIns="146262" rtlCol="0">
              <a:noAutofit/>
            </a:bodyPr>
            <a:lstStyle/>
            <a:p>
              <a:pPr defTabSz="932481">
                <a:lnSpc>
                  <a:spcPct val="90000"/>
                </a:lnSpc>
                <a:spcAft>
                  <a:spcPts val="600"/>
                </a:spcAft>
              </a:pPr>
              <a:r>
                <a:rPr lang="en-US" sz="1200" kern="0" spc="-30" dirty="0">
                  <a:solidFill>
                    <a:srgbClr val="002050"/>
                  </a:solidFill>
                  <a:latin typeface="Segoe UI Semilight" panose="020B0402040204020203" pitchFamily="34" charset="0"/>
                  <a:cs typeface="Segoe UI Semilight" panose="020B0402040204020203" pitchFamily="34" charset="0"/>
                </a:rPr>
                <a:t>Data </a:t>
              </a:r>
              <a:br>
                <a:rPr lang="en-US" sz="1200" kern="0" spc="-30" dirty="0">
                  <a:solidFill>
                    <a:srgbClr val="002050"/>
                  </a:solidFill>
                  <a:latin typeface="Segoe UI Semilight" panose="020B0402040204020203" pitchFamily="34" charset="0"/>
                  <a:cs typeface="Segoe UI Semilight" panose="020B0402040204020203" pitchFamily="34" charset="0"/>
                </a:rPr>
              </a:br>
              <a:r>
                <a:rPr lang="en-US" sz="1200" kern="0" spc="-30" dirty="0">
                  <a:solidFill>
                    <a:srgbClr val="002050"/>
                  </a:solidFill>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39133" y="3599899"/>
              <a:ext cx="1111618" cy="590686"/>
            </a:xfrm>
            <a:prstGeom prst="rect">
              <a:avLst/>
            </a:prstGeom>
            <a:noFill/>
          </p:spPr>
          <p:txBody>
            <a:bodyPr wrap="square" lIns="0" tIns="146262" rIns="182828" bIns="146262" rtlCol="0">
              <a:noAutofit/>
            </a:bodyPr>
            <a:lstStyle/>
            <a:p>
              <a:pPr defTabSz="932481">
                <a:lnSpc>
                  <a:spcPct val="90000"/>
                </a:lnSpc>
                <a:spcBef>
                  <a:spcPct val="0"/>
                </a:spcBef>
                <a:spcAft>
                  <a:spcPts val="600"/>
                </a:spcAft>
              </a:pPr>
              <a:r>
                <a:rPr lang="en-US" sz="1200" kern="0" spc="-30" dirty="0">
                  <a:solidFill>
                    <a:srgbClr val="002050"/>
                  </a:solidFill>
                  <a:latin typeface="Segoe UI Semilight" panose="020B0402040204020203" pitchFamily="34" charset="0"/>
                  <a:cs typeface="Segoe UI Semilight" panose="020B0402040204020203" pitchFamily="34" charset="0"/>
                </a:rPr>
                <a:t>Apps</a:t>
              </a:r>
            </a:p>
          </p:txBody>
        </p:sp>
        <p:grpSp>
          <p:nvGrpSpPr>
            <p:cNvPr id="12" name="Group 11"/>
            <p:cNvGrpSpPr/>
            <p:nvPr/>
          </p:nvGrpSpPr>
          <p:grpSpPr>
            <a:xfrm>
              <a:off x="507398" y="1699593"/>
              <a:ext cx="1774047" cy="4282217"/>
              <a:chOff x="507398" y="1699593"/>
              <a:chExt cx="1774047" cy="4282217"/>
            </a:xfrm>
          </p:grpSpPr>
          <p:sp>
            <p:nvSpPr>
              <p:cNvPr id="143" name="TextBox 142"/>
              <p:cNvSpPr txBox="1"/>
              <p:nvPr/>
            </p:nvSpPr>
            <p:spPr>
              <a:xfrm>
                <a:off x="1287199" y="5094329"/>
                <a:ext cx="994246" cy="628724"/>
              </a:xfrm>
              <a:prstGeom prst="rect">
                <a:avLst/>
              </a:prstGeom>
              <a:noFill/>
            </p:spPr>
            <p:txBody>
              <a:bodyPr wrap="square" lIns="0" tIns="146262" rIns="182828" bIns="146262" rtlCol="0">
                <a:noAutofit/>
              </a:bodyPr>
              <a:lstStyle/>
              <a:p>
                <a:pPr defTabSz="932481">
                  <a:lnSpc>
                    <a:spcPct val="90000"/>
                  </a:lnSpc>
                  <a:spcBef>
                    <a:spcPct val="0"/>
                  </a:spcBef>
                  <a:spcAft>
                    <a:spcPts val="600"/>
                  </a:spcAft>
                </a:pPr>
                <a:r>
                  <a:rPr lang="en-US" sz="1200" kern="0" spc="-30" dirty="0">
                    <a:solidFill>
                      <a:srgbClr val="002050"/>
                    </a:solidFill>
                    <a:latin typeface="Segoe UI Semilight" panose="020B0402040204020203" pitchFamily="34" charset="0"/>
                    <a:cs typeface="Segoe UI Semilight" panose="020B0402040204020203" pitchFamily="34" charset="0"/>
                  </a:rPr>
                  <a:t>Sensors </a:t>
                </a:r>
                <a:br>
                  <a:rPr lang="en-US" sz="1200" kern="0" spc="-30" dirty="0">
                    <a:solidFill>
                      <a:srgbClr val="002050"/>
                    </a:solidFill>
                    <a:latin typeface="Segoe UI Semilight" panose="020B0402040204020203" pitchFamily="34" charset="0"/>
                    <a:cs typeface="Segoe UI Semilight" panose="020B0402040204020203" pitchFamily="34" charset="0"/>
                  </a:rPr>
                </a:br>
                <a:r>
                  <a:rPr lang="en-US" sz="1200" kern="0" spc="-30" dirty="0">
                    <a:solidFill>
                      <a:srgbClr val="002050"/>
                    </a:solidFill>
                    <a:latin typeface="Segoe UI Semilight" panose="020B0402040204020203" pitchFamily="34" charset="0"/>
                    <a:cs typeface="Segoe UI Semilight" panose="020B0402040204020203" pitchFamily="34" charset="0"/>
                  </a:rPr>
                  <a:t>and </a:t>
                </a:r>
                <a:br>
                  <a:rPr lang="en-US" sz="1200" kern="0" spc="-30" dirty="0">
                    <a:solidFill>
                      <a:srgbClr val="002050"/>
                    </a:solidFill>
                    <a:latin typeface="Segoe UI Semilight" panose="020B0402040204020203" pitchFamily="34" charset="0"/>
                    <a:cs typeface="Segoe UI Semilight" panose="020B0402040204020203" pitchFamily="34" charset="0"/>
                  </a:rPr>
                </a:br>
                <a:r>
                  <a:rPr lang="en-US" sz="1200" kern="0" spc="-30" dirty="0">
                    <a:solidFill>
                      <a:srgbClr val="002050"/>
                    </a:solidFill>
                    <a:latin typeface="Segoe UI Semilight" panose="020B0402040204020203" pitchFamily="34" charset="0"/>
                    <a:cs typeface="Segoe UI Semilight" panose="020B0402040204020203" pitchFamily="34" charset="0"/>
                  </a:rPr>
                  <a:t>devices</a:t>
                </a:r>
              </a:p>
            </p:txBody>
          </p:sp>
          <p:grpSp>
            <p:nvGrpSpPr>
              <p:cNvPr id="155" name="Group 154"/>
              <p:cNvGrpSpPr/>
              <p:nvPr/>
            </p:nvGrpSpPr>
            <p:grpSpPr>
              <a:xfrm>
                <a:off x="1825284" y="1699593"/>
                <a:ext cx="314573" cy="4282217"/>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14320">
                    <a:defRPr/>
                  </a:pPr>
                  <a:endParaRPr lang="en-US" kern="0" dirty="0">
                    <a:solidFill>
                      <a:srgbClr val="FFFFFF"/>
                    </a:solidFill>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507398" y="2091428"/>
                <a:ext cx="540841" cy="42786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14" tIns="45706" rIns="91414" bIns="45706" numCol="1" anchor="t" anchorCtr="0" compatLnSpc="1">
                <a:prstTxWarp prst="textNoShape">
                  <a:avLst/>
                </a:prstTxWarp>
              </a:bodyPr>
              <a:lstStyle/>
              <a:p>
                <a:pPr defTabSz="932481">
                  <a:defRPr/>
                </a:pPr>
                <a:endParaRPr lang="en-US" kern="0">
                  <a:solidFill>
                    <a:srgbClr val="333333"/>
                  </a:solidFill>
                </a:endParaRPr>
              </a:p>
            </p:txBody>
          </p:sp>
          <p:grpSp>
            <p:nvGrpSpPr>
              <p:cNvPr id="245" name="Group 244"/>
              <p:cNvGrpSpPr/>
              <p:nvPr/>
            </p:nvGrpSpPr>
            <p:grpSpPr>
              <a:xfrm>
                <a:off x="543934" y="3699563"/>
                <a:ext cx="532365" cy="544099"/>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grpSp>
          <p:sp>
            <p:nvSpPr>
              <p:cNvPr id="257" name="Freeform 256"/>
              <p:cNvSpPr>
                <a:spLocks noChangeAspect="1"/>
              </p:cNvSpPr>
              <p:nvPr/>
            </p:nvSpPr>
            <p:spPr bwMode="auto">
              <a:xfrm>
                <a:off x="606708" y="5268704"/>
                <a:ext cx="274972" cy="466242"/>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noAutofit/>
              </a:bodyPr>
              <a:lstStyle/>
              <a:p>
                <a:pPr defTabSz="914320">
                  <a:defRPr/>
                </a:pPr>
                <a:endParaRPr lang="en-US" sz="1600" kern="0" dirty="0">
                  <a:solidFill>
                    <a:srgbClr val="FFFFFF"/>
                  </a:solidFill>
                </a:endParaRPr>
              </a:p>
            </p:txBody>
          </p:sp>
        </p:grpSp>
      </p:grpSp>
      <p:grpSp>
        <p:nvGrpSpPr>
          <p:cNvPr id="17" name="Group 16"/>
          <p:cNvGrpSpPr/>
          <p:nvPr/>
        </p:nvGrpSpPr>
        <p:grpSpPr>
          <a:xfrm>
            <a:off x="5901578" y="1657301"/>
            <a:ext cx="1737113" cy="4186802"/>
            <a:chOff x="6019149" y="1690267"/>
            <a:chExt cx="1771720" cy="4270211"/>
          </a:xfrm>
        </p:grpSpPr>
        <p:sp>
          <p:nvSpPr>
            <p:cNvPr id="133" name="Rectangle 132"/>
            <p:cNvSpPr/>
            <p:nvPr/>
          </p:nvSpPr>
          <p:spPr bwMode="auto">
            <a:xfrm>
              <a:off x="6019149" y="1690267"/>
              <a:ext cx="1771720" cy="4270211"/>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94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39" name="Rectangle 138"/>
            <p:cNvSpPr/>
            <p:nvPr/>
          </p:nvSpPr>
          <p:spPr>
            <a:xfrm>
              <a:off x="6466799" y="3626123"/>
              <a:ext cx="1293965" cy="622432"/>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HDInsight </a:t>
              </a:r>
            </a:p>
            <a:p>
              <a:pPr defTabSz="914320"/>
              <a:r>
                <a:rPr lang="en-US" sz="1100" kern="0" dirty="0">
                  <a:solidFill>
                    <a:srgbClr val="FFFFFF"/>
                  </a:solidFill>
                  <a:cs typeface="Segoe UI Semilight" panose="020B0402040204020203" pitchFamily="34" charset="0"/>
                </a:rPr>
                <a:t>(Hadoop and Spark)</a:t>
              </a:r>
            </a:p>
          </p:txBody>
        </p:sp>
        <p:sp>
          <p:nvSpPr>
            <p:cNvPr id="140" name="Rectangle 139"/>
            <p:cNvSpPr/>
            <p:nvPr/>
          </p:nvSpPr>
          <p:spPr>
            <a:xfrm>
              <a:off x="6466799" y="4368771"/>
              <a:ext cx="1293965" cy="270250"/>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Stream Analytics</a:t>
              </a:r>
            </a:p>
          </p:txBody>
        </p:sp>
        <p:sp>
          <p:nvSpPr>
            <p:cNvPr id="192" name="Rectangle 191"/>
            <p:cNvSpPr/>
            <p:nvPr/>
          </p:nvSpPr>
          <p:spPr>
            <a:xfrm>
              <a:off x="6466799" y="3116823"/>
              <a:ext cx="1293965" cy="446340"/>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Data Lake Analytics</a:t>
              </a:r>
            </a:p>
          </p:txBody>
        </p:sp>
        <p:sp>
          <p:nvSpPr>
            <p:cNvPr id="199" name="Rectangle 198"/>
            <p:cNvSpPr/>
            <p:nvPr/>
          </p:nvSpPr>
          <p:spPr>
            <a:xfrm>
              <a:off x="6466799" y="2492363"/>
              <a:ext cx="1293965" cy="439471"/>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Machine Learning</a:t>
              </a:r>
            </a:p>
          </p:txBody>
        </p:sp>
        <p:grpSp>
          <p:nvGrpSpPr>
            <p:cNvPr id="232" name="Group 231"/>
            <p:cNvGrpSpPr/>
            <p:nvPr/>
          </p:nvGrpSpPr>
          <p:grpSpPr>
            <a:xfrm>
              <a:off x="6101910" y="4371137"/>
              <a:ext cx="359629" cy="276263"/>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20">
                  <a:defRPr/>
                </a:pPr>
                <a:endParaRPr lang="en-US" dirty="0">
                  <a:solidFill>
                    <a:srgbClr val="FFFFFF"/>
                  </a:solidFill>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20">
                  <a:defRPr/>
                </a:pPr>
                <a:endParaRPr lang="en-US" dirty="0">
                  <a:solidFill>
                    <a:srgbClr val="FFFFFF"/>
                  </a:solidFill>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20">
                  <a:defRPr/>
                </a:pPr>
                <a:endParaRPr lang="en-US" dirty="0">
                  <a:solidFill>
                    <a:srgbClr val="FFFFFF"/>
                  </a:solidFill>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20">
                  <a:defRPr/>
                </a:pPr>
                <a:endParaRPr lang="en-US" dirty="0">
                  <a:solidFill>
                    <a:srgbClr val="FFFFFF"/>
                  </a:solidFill>
                </a:endParaRPr>
              </a:p>
            </p:txBody>
          </p:sp>
        </p:grpSp>
        <p:sp>
          <p:nvSpPr>
            <p:cNvPr id="237" name="Freeform 236"/>
            <p:cNvSpPr>
              <a:spLocks/>
            </p:cNvSpPr>
            <p:nvPr/>
          </p:nvSpPr>
          <p:spPr bwMode="auto">
            <a:xfrm>
              <a:off x="6103252" y="3790883"/>
              <a:ext cx="373626" cy="28274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27" tIns="45713" rIns="91427" bIns="45713" numCol="1" anchor="t" anchorCtr="0" compatLnSpc="1">
              <a:prstTxWarp prst="textNoShape">
                <a:avLst/>
              </a:prstTxWarp>
            </a:bodyPr>
            <a:lstStyle/>
            <a:p>
              <a:pPr defTabSz="914320">
                <a:defRPr/>
              </a:pPr>
              <a:endParaRPr lang="en-US" sz="1600" kern="0" dirty="0">
                <a:solidFill>
                  <a:srgbClr val="FFFFFF"/>
                </a:solidFill>
              </a:endParaRPr>
            </a:p>
          </p:txBody>
        </p:sp>
        <p:sp>
          <p:nvSpPr>
            <p:cNvPr id="240" name="Freeform 239"/>
            <p:cNvSpPr/>
            <p:nvPr/>
          </p:nvSpPr>
          <p:spPr bwMode="auto">
            <a:xfrm flipH="1">
              <a:off x="6147356" y="2572145"/>
              <a:ext cx="272537" cy="2884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0"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grpSp>
          <p:nvGrpSpPr>
            <p:cNvPr id="191" name="Group 190"/>
            <p:cNvGrpSpPr>
              <a:grpSpLocks noChangeAspect="1"/>
            </p:cNvGrpSpPr>
            <p:nvPr/>
          </p:nvGrpSpPr>
          <p:grpSpPr>
            <a:xfrm>
              <a:off x="6128244" y="3201514"/>
              <a:ext cx="299867" cy="298395"/>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320"/>
                <a:endParaRPr lang="en-US" kern="0">
                  <a:solidFill>
                    <a:sysClr val="windowText" lastClr="000000"/>
                  </a:solidFill>
                </a:endParaRPr>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320"/>
                <a:endParaRPr lang="en-US" kern="0">
                  <a:solidFill>
                    <a:sysClr val="windowText" lastClr="000000"/>
                  </a:solidFill>
                </a:endParaRPr>
              </a:p>
            </p:txBody>
          </p:sp>
        </p:grpSp>
      </p:grpSp>
      <p:grpSp>
        <p:nvGrpSpPr>
          <p:cNvPr id="18" name="Group 17"/>
          <p:cNvGrpSpPr/>
          <p:nvPr/>
        </p:nvGrpSpPr>
        <p:grpSpPr>
          <a:xfrm>
            <a:off x="814640" y="5932479"/>
            <a:ext cx="11014300" cy="369332"/>
            <a:chOff x="830869" y="6050620"/>
            <a:chExt cx="11233726" cy="376690"/>
          </a:xfrm>
        </p:grpSpPr>
        <p:sp>
          <p:nvSpPr>
            <p:cNvPr id="154" name="Rectangle 153"/>
            <p:cNvSpPr/>
            <p:nvPr/>
          </p:nvSpPr>
          <p:spPr>
            <a:xfrm>
              <a:off x="10534311" y="6071767"/>
              <a:ext cx="1530284" cy="334397"/>
            </a:xfrm>
            <a:prstGeom prst="rect">
              <a:avLst/>
            </a:prstGeom>
          </p:spPr>
          <p:txBody>
            <a:bodyPr wrap="none" lIns="0" tIns="0" rIns="0" bIns="0" anchor="ctr">
              <a:noAutofit/>
            </a:bodyPr>
            <a:lstStyle/>
            <a:p>
              <a:pPr defTabSz="914320">
                <a:lnSpc>
                  <a:spcPct val="90000"/>
                </a:lnSpc>
              </a:pPr>
              <a:r>
                <a:rPr lang="en-US" sz="2400" kern="0" dirty="0">
                  <a:solidFill>
                    <a:srgbClr val="002050"/>
                  </a:solidFill>
                  <a:latin typeface="Segoe UI Light"/>
                </a:rPr>
                <a:t>Action</a:t>
              </a:r>
            </a:p>
          </p:txBody>
        </p:sp>
        <p:cxnSp>
          <p:nvCxnSpPr>
            <p:cNvPr id="150" name="Straight Connector 149"/>
            <p:cNvCxnSpPr/>
            <p:nvPr/>
          </p:nvCxnSpPr>
          <p:spPr>
            <a:xfrm>
              <a:off x="7475294" y="6239588"/>
              <a:ext cx="2424460" cy="0"/>
            </a:xfrm>
            <a:prstGeom prst="line">
              <a:avLst/>
            </a:prstGeom>
            <a:solidFill>
              <a:srgbClr val="FFFFFF">
                <a:lumMod val="85000"/>
              </a:srgbClr>
            </a:solidFill>
            <a:ln w="28575" cap="flat" cmpd="sng" algn="ctr">
              <a:solidFill>
                <a:srgbClr val="002050"/>
              </a:solidFill>
              <a:prstDash val="solid"/>
              <a:headEnd type="none"/>
              <a:tailEnd type="arrow" w="lg" len="lg"/>
            </a:ln>
            <a:effectLst/>
          </p:spPr>
        </p:cxnSp>
        <p:sp>
          <p:nvSpPr>
            <p:cNvPr id="144" name="Rectangle 143"/>
            <p:cNvSpPr/>
            <p:nvPr/>
          </p:nvSpPr>
          <p:spPr>
            <a:xfrm>
              <a:off x="830869" y="6075218"/>
              <a:ext cx="952061" cy="327495"/>
            </a:xfrm>
            <a:prstGeom prst="rect">
              <a:avLst/>
            </a:prstGeom>
          </p:spPr>
          <p:txBody>
            <a:bodyPr wrap="none" lIns="0" tIns="0" rIns="0" bIns="0" anchor="ctr">
              <a:noAutofit/>
            </a:bodyPr>
            <a:lstStyle/>
            <a:p>
              <a:pPr defTabSz="914320">
                <a:lnSpc>
                  <a:spcPct val="90000"/>
                </a:lnSpc>
              </a:pPr>
              <a:r>
                <a:rPr lang="en-US" sz="2400" kern="0" dirty="0">
                  <a:solidFill>
                    <a:srgbClr val="002050"/>
                  </a:solidFill>
                  <a:latin typeface="Segoe UI Light"/>
                </a:rPr>
                <a:t>Data</a:t>
              </a:r>
            </a:p>
          </p:txBody>
        </p:sp>
        <p:sp>
          <p:nvSpPr>
            <p:cNvPr id="145" name="Rectangle 144"/>
            <p:cNvSpPr/>
            <p:nvPr/>
          </p:nvSpPr>
          <p:spPr>
            <a:xfrm>
              <a:off x="5225167" y="6050620"/>
              <a:ext cx="1484525" cy="376690"/>
            </a:xfrm>
            <a:prstGeom prst="rect">
              <a:avLst/>
            </a:prstGeom>
          </p:spPr>
          <p:txBody>
            <a:bodyPr wrap="none" lIns="0" tIns="0" rIns="0" bIns="0" anchor="ctr">
              <a:spAutoFit/>
            </a:bodyPr>
            <a:lstStyle/>
            <a:p>
              <a:pPr algn="ctr" defTabSz="724948">
                <a:spcBef>
                  <a:spcPct val="0"/>
                </a:spcBef>
                <a:spcAft>
                  <a:spcPct val="35000"/>
                </a:spcAft>
              </a:pPr>
              <a:r>
                <a:rPr lang="en-US" sz="2400" kern="0" dirty="0">
                  <a:solidFill>
                    <a:srgbClr val="002050"/>
                  </a:solidFill>
                  <a:latin typeface="Segoe UI Light"/>
                </a:rPr>
                <a:t>Intelligence</a:t>
              </a:r>
              <a:endParaRPr lang="en-US" b="1" kern="0" spc="-30" dirty="0">
                <a:solidFill>
                  <a:srgbClr val="002050"/>
                </a:solidFill>
                <a:latin typeface="Segoe UI Semilight" panose="020B0402040204020203" pitchFamily="34" charset="0"/>
                <a:cs typeface="Segoe UI Semilight" panose="020B0402040204020203" pitchFamily="34" charset="0"/>
              </a:endParaRPr>
            </a:p>
          </p:txBody>
        </p:sp>
        <p:cxnSp>
          <p:nvCxnSpPr>
            <p:cNvPr id="146" name="Straight Connector 145"/>
            <p:cNvCxnSpPr/>
            <p:nvPr/>
          </p:nvCxnSpPr>
          <p:spPr>
            <a:xfrm>
              <a:off x="2060188" y="6239588"/>
              <a:ext cx="2424459" cy="0"/>
            </a:xfrm>
            <a:prstGeom prst="line">
              <a:avLst/>
            </a:prstGeom>
            <a:solidFill>
              <a:srgbClr val="FFFFFF">
                <a:lumMod val="85000"/>
              </a:srgbClr>
            </a:solidFill>
            <a:ln w="28575" cap="flat" cmpd="sng" algn="ctr">
              <a:solidFill>
                <a:srgbClr val="002050"/>
              </a:solidFill>
              <a:prstDash val="solid"/>
              <a:headEnd type="none"/>
              <a:tailEnd type="arrow" w="lg" len="lg"/>
            </a:ln>
            <a:effectLst/>
          </p:spPr>
        </p:cxnSp>
      </p:grpSp>
      <p:grpSp>
        <p:nvGrpSpPr>
          <p:cNvPr id="10" name="Group 9"/>
          <p:cNvGrpSpPr/>
          <p:nvPr/>
        </p:nvGrpSpPr>
        <p:grpSpPr>
          <a:xfrm>
            <a:off x="2186574" y="1657300"/>
            <a:ext cx="1737457" cy="4186801"/>
            <a:chOff x="2230135" y="1690266"/>
            <a:chExt cx="1772070" cy="4270210"/>
          </a:xfrm>
        </p:grpSpPr>
        <p:sp>
          <p:nvSpPr>
            <p:cNvPr id="131" name="Rectangle 130"/>
            <p:cNvSpPr/>
            <p:nvPr/>
          </p:nvSpPr>
          <p:spPr bwMode="auto">
            <a:xfrm>
              <a:off x="2230135" y="1690266"/>
              <a:ext cx="1771720" cy="4270210"/>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94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138" name="Rectangle 137"/>
            <p:cNvSpPr/>
            <p:nvPr/>
          </p:nvSpPr>
          <p:spPr>
            <a:xfrm>
              <a:off x="2706052" y="3798748"/>
              <a:ext cx="1296153" cy="270250"/>
            </a:xfrm>
            <a:prstGeom prst="rect">
              <a:avLst/>
            </a:prstGeom>
          </p:spPr>
          <p:txBody>
            <a:bodyPr wrap="square">
              <a:spAutoFit/>
            </a:bodyPr>
            <a:lstStyle/>
            <a:p>
              <a:pPr defTabSz="914320">
                <a:defRPr/>
              </a:pPr>
              <a:r>
                <a:rPr lang="en-US" sz="1100" kern="0" dirty="0">
                  <a:solidFill>
                    <a:srgbClr val="FFFFFF"/>
                  </a:solidFill>
                  <a:cs typeface="Segoe UI Semilight" panose="020B0402040204020203" pitchFamily="34" charset="0"/>
                </a:rPr>
                <a:t>Event Hubs</a:t>
              </a:r>
              <a:endParaRPr lang="en-US" sz="1100" kern="0" dirty="0">
                <a:solidFill>
                  <a:srgbClr val="FFFFFF"/>
                </a:solidFill>
              </a:endParaRPr>
            </a:p>
          </p:txBody>
        </p:sp>
        <p:sp>
          <p:nvSpPr>
            <p:cNvPr id="186" name="Rectangle 185"/>
            <p:cNvSpPr/>
            <p:nvPr/>
          </p:nvSpPr>
          <p:spPr>
            <a:xfrm>
              <a:off x="2706052" y="3224778"/>
              <a:ext cx="1296153" cy="270250"/>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Data Catalog</a:t>
              </a:r>
            </a:p>
          </p:txBody>
        </p:sp>
        <p:grpSp>
          <p:nvGrpSpPr>
            <p:cNvPr id="187" name="Group 186"/>
            <p:cNvGrpSpPr/>
            <p:nvPr/>
          </p:nvGrpSpPr>
          <p:grpSpPr>
            <a:xfrm>
              <a:off x="2384916" y="3181493"/>
              <a:ext cx="280436" cy="298312"/>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grpSp>
        <p:sp>
          <p:nvSpPr>
            <p:cNvPr id="198" name="Rectangle 197"/>
            <p:cNvSpPr/>
            <p:nvPr/>
          </p:nvSpPr>
          <p:spPr>
            <a:xfrm>
              <a:off x="2706052" y="2578674"/>
              <a:ext cx="1296153" cy="270250"/>
            </a:xfrm>
            <a:prstGeom prst="rect">
              <a:avLst/>
            </a:prstGeom>
          </p:spPr>
          <p:txBody>
            <a:bodyPr wrap="square">
              <a:spAutoFit/>
            </a:bodyPr>
            <a:lstStyle/>
            <a:p>
              <a:pPr defTabSz="914320">
                <a:defRPr/>
              </a:pPr>
              <a:r>
                <a:rPr lang="en-US" sz="1100" kern="0" dirty="0">
                  <a:solidFill>
                    <a:srgbClr val="FFFFFF"/>
                  </a:solidFill>
                  <a:cs typeface="Segoe UI Semilight" panose="020B0402040204020203" pitchFamily="34" charset="0"/>
                </a:rPr>
                <a:t>Data Factory </a:t>
              </a:r>
              <a:endParaRPr lang="en-US" sz="1100" kern="0" dirty="0">
                <a:solidFill>
                  <a:srgbClr val="FFFFFF"/>
                </a:solidFill>
              </a:endParaRPr>
            </a:p>
          </p:txBody>
        </p:sp>
        <p:sp>
          <p:nvSpPr>
            <p:cNvPr id="238" name="Freeform 237"/>
            <p:cNvSpPr/>
            <p:nvPr/>
          </p:nvSpPr>
          <p:spPr bwMode="auto">
            <a:xfrm>
              <a:off x="2380830" y="2516199"/>
              <a:ext cx="292125" cy="30698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0"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239" name="Freeform 238"/>
            <p:cNvSpPr/>
            <p:nvPr/>
          </p:nvSpPr>
          <p:spPr bwMode="auto">
            <a:xfrm>
              <a:off x="2401554" y="3803770"/>
              <a:ext cx="236154" cy="24712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0"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grpSp>
      <p:grpSp>
        <p:nvGrpSpPr>
          <p:cNvPr id="11" name="Group 10"/>
          <p:cNvGrpSpPr/>
          <p:nvPr/>
        </p:nvGrpSpPr>
        <p:grpSpPr>
          <a:xfrm>
            <a:off x="4044076" y="1657301"/>
            <a:ext cx="1737113" cy="4186802"/>
            <a:chOff x="4124642" y="1690267"/>
            <a:chExt cx="1771720" cy="4270211"/>
          </a:xfrm>
        </p:grpSpPr>
        <p:sp>
          <p:nvSpPr>
            <p:cNvPr id="132" name="Rectangle 131"/>
            <p:cNvSpPr/>
            <p:nvPr/>
          </p:nvSpPr>
          <p:spPr bwMode="auto">
            <a:xfrm>
              <a:off x="4124642" y="1690267"/>
              <a:ext cx="1771720" cy="4270211"/>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94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185" name="Rectangle 184"/>
            <p:cNvSpPr/>
            <p:nvPr/>
          </p:nvSpPr>
          <p:spPr>
            <a:xfrm>
              <a:off x="4598744" y="3116823"/>
              <a:ext cx="1296154" cy="446340"/>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SQL Data </a:t>
              </a:r>
            </a:p>
            <a:p>
              <a:pPr defTabSz="914320"/>
              <a:r>
                <a:rPr lang="en-US" sz="1100" kern="0" dirty="0">
                  <a:solidFill>
                    <a:srgbClr val="FFFFFF"/>
                  </a:solidFill>
                  <a:cs typeface="Segoe UI Semilight" panose="020B0402040204020203" pitchFamily="34" charset="0"/>
                </a:rPr>
                <a:t>Warehouse</a:t>
              </a:r>
            </a:p>
          </p:txBody>
        </p:sp>
        <p:sp>
          <p:nvSpPr>
            <p:cNvPr id="200" name="Rectangle 199"/>
            <p:cNvSpPr/>
            <p:nvPr/>
          </p:nvSpPr>
          <p:spPr>
            <a:xfrm>
              <a:off x="4584654" y="2578675"/>
              <a:ext cx="1296154" cy="270250"/>
            </a:xfrm>
            <a:prstGeom prst="rect">
              <a:avLst/>
            </a:prstGeom>
          </p:spPr>
          <p:txBody>
            <a:bodyPr wrap="square">
              <a:spAutoFit/>
            </a:bodyPr>
            <a:lstStyle/>
            <a:p>
              <a:pPr defTabSz="914320"/>
              <a:r>
                <a:rPr lang="en-US" sz="1100" kern="0" dirty="0">
                  <a:solidFill>
                    <a:srgbClr val="FFFFFF"/>
                  </a:solidFill>
                  <a:cs typeface="Segoe UI Semilight" panose="020B0402040204020203" pitchFamily="34" charset="0"/>
                </a:rPr>
                <a:t>Data Lake Store</a:t>
              </a:r>
            </a:p>
          </p:txBody>
        </p:sp>
        <p:grpSp>
          <p:nvGrpSpPr>
            <p:cNvPr id="241" name="Group 240"/>
            <p:cNvGrpSpPr/>
            <p:nvPr/>
          </p:nvGrpSpPr>
          <p:grpSpPr>
            <a:xfrm>
              <a:off x="4270677" y="3181494"/>
              <a:ext cx="253166" cy="310068"/>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FFFFFF"/>
                  </a:solidFill>
                </a:endParaRPr>
              </a:p>
            </p:txBody>
          </p:sp>
        </p:grpSp>
        <p:grpSp>
          <p:nvGrpSpPr>
            <p:cNvPr id="261" name="Group 260"/>
            <p:cNvGrpSpPr>
              <a:grpSpLocks noChangeAspect="1"/>
            </p:cNvGrpSpPr>
            <p:nvPr/>
          </p:nvGrpSpPr>
          <p:grpSpPr>
            <a:xfrm>
              <a:off x="4248838" y="2572144"/>
              <a:ext cx="298395" cy="233927"/>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320"/>
                <a:endParaRPr lang="en-US" kern="0">
                  <a:solidFill>
                    <a:sysClr val="windowText" lastClr="000000"/>
                  </a:solidFill>
                </a:endParaRPr>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320"/>
                <a:endParaRPr lang="en-US" kern="0">
                  <a:solidFill>
                    <a:sysClr val="windowText" lastClr="000000"/>
                  </a:solidFill>
                </a:endParaRPr>
              </a:p>
            </p:txBody>
          </p:sp>
        </p:grpSp>
      </p:grpSp>
    </p:spTree>
    <p:extLst>
      <p:ext uri="{BB962C8B-B14F-4D97-AF65-F5344CB8AC3E}">
        <p14:creationId xmlns:p14="http://schemas.microsoft.com/office/powerpoint/2010/main" val="1807437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p:cNvGrpSpPr/>
          <p:nvPr/>
        </p:nvGrpSpPr>
        <p:grpSpPr>
          <a:xfrm>
            <a:off x="568128" y="1260695"/>
            <a:ext cx="5170235" cy="4770911"/>
            <a:chOff x="375952" y="1337383"/>
            <a:chExt cx="6066374" cy="5375275"/>
          </a:xfrm>
        </p:grpSpPr>
        <p:sp>
          <p:nvSpPr>
            <p:cNvPr id="191" name="Rectangle 190"/>
            <p:cNvSpPr/>
            <p:nvPr/>
          </p:nvSpPr>
          <p:spPr>
            <a:xfrm>
              <a:off x="375952" y="1337383"/>
              <a:ext cx="6066374" cy="5375275"/>
            </a:xfrm>
            <a:prstGeom prst="rect">
              <a:avLst/>
            </a:prstGeom>
            <a:solidFill>
              <a:srgbClr val="0D1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745" b="1" dirty="0">
                  <a:solidFill>
                    <a:srgbClr val="FFFFFF"/>
                  </a:solidFill>
                </a:rPr>
                <a:t>Microsoft Azure Data Lake</a:t>
              </a:r>
            </a:p>
          </p:txBody>
        </p:sp>
        <p:sp>
          <p:nvSpPr>
            <p:cNvPr id="192" name="Rectangle 191"/>
            <p:cNvSpPr>
              <a:spLocks/>
            </p:cNvSpPr>
            <p:nvPr/>
          </p:nvSpPr>
          <p:spPr>
            <a:xfrm>
              <a:off x="676332" y="3942289"/>
              <a:ext cx="5367740" cy="586831"/>
            </a:xfrm>
            <a:prstGeom prst="rect">
              <a:avLst/>
            </a:prstGeom>
            <a:solidFill>
              <a:srgbClr val="000000"/>
            </a:solidFill>
            <a:ln w="22225" cmpd="sng">
              <a:solidFill>
                <a:srgbClr val="CDAC5B"/>
              </a:solidFill>
            </a:ln>
            <a:effectLst/>
          </p:spPr>
          <p:style>
            <a:lnRef idx="1">
              <a:schemeClr val="accent1"/>
            </a:lnRef>
            <a:fillRef idx="3">
              <a:schemeClr val="accent1"/>
            </a:fillRef>
            <a:effectRef idx="2">
              <a:schemeClr val="accent1"/>
            </a:effectRef>
            <a:fontRef idx="minor">
              <a:schemeClr val="lt1"/>
            </a:fontRef>
          </p:style>
          <p:txBody>
            <a:bodyPr lIns="179282" tIns="134462" rIns="179282" bIns="358565"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3529" dirty="0">
                <a:gradFill>
                  <a:gsLst>
                    <a:gs pos="2917">
                      <a:srgbClr val="FFFFFF"/>
                    </a:gs>
                    <a:gs pos="100000">
                      <a:srgbClr val="FFFFFF"/>
                    </a:gs>
                  </a:gsLst>
                  <a:lin ang="5400000" scaled="0"/>
                </a:gradFill>
                <a:cs typeface="Arial"/>
              </a:endParaRPr>
            </a:p>
            <a:p>
              <a:pPr algn="ctr"/>
              <a:r>
                <a:rPr lang="en-US" sz="1372" b="1" dirty="0">
                  <a:solidFill>
                    <a:srgbClr val="CDAC5B"/>
                  </a:solidFill>
                  <a:cs typeface="Arial"/>
                </a:rPr>
                <a:t>YARN</a:t>
              </a:r>
            </a:p>
          </p:txBody>
        </p:sp>
        <p:sp>
          <p:nvSpPr>
            <p:cNvPr id="193" name="Freeform 192"/>
            <p:cNvSpPr/>
            <p:nvPr/>
          </p:nvSpPr>
          <p:spPr bwMode="auto">
            <a:xfrm rot="10800000">
              <a:off x="652885" y="2065783"/>
              <a:ext cx="5411644" cy="2142433"/>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50B3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1" tIns="44820" rIns="44820" bIns="89641"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96102"/>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4" name="Picture 19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03351" y="3105337"/>
              <a:ext cx="470739" cy="511903"/>
            </a:xfrm>
            <a:prstGeom prst="rect">
              <a:avLst/>
            </a:prstGeom>
            <a:ln>
              <a:noFill/>
            </a:ln>
          </p:spPr>
        </p:pic>
        <p:pic>
          <p:nvPicPr>
            <p:cNvPr id="195" name="Picture 19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9840" y="3195285"/>
              <a:ext cx="636798" cy="315417"/>
            </a:xfrm>
            <a:prstGeom prst="rect">
              <a:avLst/>
            </a:prstGeom>
            <a:noFill/>
            <a:ln>
              <a:noFill/>
            </a:ln>
          </p:spPr>
        </p:pic>
        <p:sp>
          <p:nvSpPr>
            <p:cNvPr id="196" name="TextBox 12"/>
            <p:cNvSpPr txBox="1"/>
            <p:nvPr/>
          </p:nvSpPr>
          <p:spPr>
            <a:xfrm>
              <a:off x="886371" y="3202408"/>
              <a:ext cx="929502" cy="381291"/>
            </a:xfrm>
            <a:prstGeom prst="rect">
              <a:avLst/>
            </a:prstGeom>
            <a:noFill/>
          </p:spPr>
          <p:txBody>
            <a:bodyPr wrap="non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rgbClr val="FFFFFF"/>
                  </a:solidFill>
                </a:rPr>
                <a:t>U-SQL</a:t>
              </a:r>
            </a:p>
          </p:txBody>
        </p:sp>
        <p:sp>
          <p:nvSpPr>
            <p:cNvPr id="197" name="TextBox 13"/>
            <p:cNvSpPr txBox="1"/>
            <p:nvPr/>
          </p:nvSpPr>
          <p:spPr>
            <a:xfrm>
              <a:off x="652884" y="2121629"/>
              <a:ext cx="3032680" cy="509987"/>
            </a:xfrm>
            <a:prstGeom prst="rect">
              <a:avLst/>
            </a:prstGeom>
            <a:noFill/>
          </p:spPr>
          <p:txBody>
            <a:bodyPr wrap="squar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2353" b="1" dirty="0">
                  <a:solidFill>
                    <a:srgbClr val="505050"/>
                  </a:solidFill>
                </a:rPr>
                <a:t>Analytics Service</a:t>
              </a:r>
            </a:p>
          </p:txBody>
        </p:sp>
        <p:sp>
          <p:nvSpPr>
            <p:cNvPr id="198" name="TextBox 14"/>
            <p:cNvSpPr txBox="1"/>
            <p:nvPr/>
          </p:nvSpPr>
          <p:spPr>
            <a:xfrm>
              <a:off x="3500082" y="2141980"/>
              <a:ext cx="2481594" cy="520140"/>
            </a:xfrm>
            <a:prstGeom prst="rect">
              <a:avLst/>
            </a:prstGeom>
            <a:noFill/>
          </p:spPr>
          <p:txBody>
            <a:bodyPr wrap="square" rtlCol="0">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lvl="1" algn="r"/>
              <a:r>
                <a:rPr lang="en-US" sz="2353" b="1" dirty="0">
                  <a:solidFill>
                    <a:srgbClr val="505050"/>
                  </a:solidFill>
                </a:rPr>
                <a:t>HDInsight</a:t>
              </a:r>
              <a:endParaRPr lang="en-US" sz="1961" b="1" dirty="0">
                <a:solidFill>
                  <a:srgbClr val="505050"/>
                </a:solidFill>
              </a:endParaRPr>
            </a:p>
          </p:txBody>
        </p:sp>
        <p:pic>
          <p:nvPicPr>
            <p:cNvPr id="199" name="Picture 19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722386" y="3225616"/>
              <a:ext cx="880058" cy="321221"/>
            </a:xfrm>
            <a:prstGeom prst="rect">
              <a:avLst/>
            </a:prstGeom>
          </p:spPr>
        </p:pic>
        <p:sp>
          <p:nvSpPr>
            <p:cNvPr id="200" name="Rectangle 199"/>
            <p:cNvSpPr/>
            <p:nvPr/>
          </p:nvSpPr>
          <p:spPr>
            <a:xfrm>
              <a:off x="652885" y="4598096"/>
              <a:ext cx="5391186" cy="1915271"/>
            </a:xfrm>
            <a:prstGeom prst="rect">
              <a:avLst/>
            </a:prstGeom>
            <a:solidFill>
              <a:srgbClr val="A5A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961" dirty="0">
                <a:solidFill>
                  <a:srgbClr val="FFFFFF"/>
                </a:solidFill>
              </a:endParaRPr>
            </a:p>
          </p:txBody>
        </p:sp>
        <p:sp>
          <p:nvSpPr>
            <p:cNvPr id="201" name="Rounded Rectangle 200"/>
            <p:cNvSpPr>
              <a:spLocks/>
            </p:cNvSpPr>
            <p:nvPr/>
          </p:nvSpPr>
          <p:spPr>
            <a:xfrm>
              <a:off x="90040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2" name="Freeform 201"/>
            <p:cNvSpPr>
              <a:spLocks noEditPoints="1"/>
            </p:cNvSpPr>
            <p:nvPr/>
          </p:nvSpPr>
          <p:spPr bwMode="auto">
            <a:xfrm>
              <a:off x="1103510" y="5252948"/>
              <a:ext cx="378502" cy="339947"/>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0D163D"/>
            </a:solidFill>
            <a:ln>
              <a:noFill/>
            </a:ln>
          </p:spPr>
          <p:txBody>
            <a:bodyPr vert="horz" wrap="square" lIns="43940" tIns="43940" rIns="0" bIns="43940"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endParaRPr lang="en-US" sz="480">
                <a:solidFill>
                  <a:srgbClr val="505050"/>
                </a:solidFill>
              </a:endParaRPr>
            </a:p>
          </p:txBody>
        </p:sp>
        <p:sp>
          <p:nvSpPr>
            <p:cNvPr id="203" name="Rounded Rectangle 202"/>
            <p:cNvSpPr>
              <a:spLocks/>
            </p:cNvSpPr>
            <p:nvPr/>
          </p:nvSpPr>
          <p:spPr>
            <a:xfrm>
              <a:off x="912125"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4" name="Rounded Rectangle 203"/>
            <p:cNvSpPr>
              <a:spLocks/>
            </p:cNvSpPr>
            <p:nvPr/>
          </p:nvSpPr>
          <p:spPr>
            <a:xfrm>
              <a:off x="1732857" y="5115992"/>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grpSp>
          <p:nvGrpSpPr>
            <p:cNvPr id="205" name="Group 204"/>
            <p:cNvGrpSpPr/>
            <p:nvPr/>
          </p:nvGrpSpPr>
          <p:grpSpPr>
            <a:xfrm>
              <a:off x="1837075" y="5244833"/>
              <a:ext cx="631038" cy="377193"/>
              <a:chOff x="2769908" y="1409697"/>
              <a:chExt cx="1965320" cy="1055586"/>
            </a:xfrm>
            <a:solidFill>
              <a:srgbClr val="0D163D"/>
            </a:solidFill>
          </p:grpSpPr>
          <p:sp>
            <p:nvSpPr>
              <p:cNvPr id="24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38">
                  <a:defRPr/>
                </a:pPr>
                <a:endParaRPr lang="en-US" sz="480" kern="0">
                  <a:solidFill>
                    <a:srgbClr val="008272"/>
                  </a:solidFill>
                  <a:latin typeface="Segoe"/>
                </a:endParaRPr>
              </a:p>
            </p:txBody>
          </p:sp>
          <p:sp>
            <p:nvSpPr>
              <p:cNvPr id="25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7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49"/>
                <a:endParaRPr lang="en-US" sz="480" spc="-48"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58"/>
                <a:endParaRPr lang="en-US" sz="480" spc="-129" dirty="0">
                  <a:gradFill>
                    <a:gsLst>
                      <a:gs pos="0">
                        <a:srgbClr val="FFFFFF"/>
                      </a:gs>
                      <a:gs pos="100000">
                        <a:srgbClr val="FFFFFF"/>
                      </a:gs>
                    </a:gsLst>
                    <a:lin ang="5400000" scaled="0"/>
                  </a:gradFill>
                  <a:latin typeface="Segoe Light" pitchFamily="34" charset="0"/>
                </a:endParaRPr>
              </a:p>
            </p:txBody>
          </p:sp>
        </p:grpSp>
        <p:sp>
          <p:nvSpPr>
            <p:cNvPr id="206" name="Rounded Rectangle 205"/>
            <p:cNvSpPr>
              <a:spLocks/>
            </p:cNvSpPr>
            <p:nvPr/>
          </p:nvSpPr>
          <p:spPr>
            <a:xfrm>
              <a:off x="1738632"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7" name="Rounded Rectangle 206"/>
            <p:cNvSpPr>
              <a:spLocks/>
            </p:cNvSpPr>
            <p:nvPr/>
          </p:nvSpPr>
          <p:spPr>
            <a:xfrm>
              <a:off x="256864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8" name="Rounded Rectangle 207"/>
            <p:cNvSpPr>
              <a:spLocks/>
            </p:cNvSpPr>
            <p:nvPr/>
          </p:nvSpPr>
          <p:spPr>
            <a:xfrm>
              <a:off x="2580365"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09" name="Rounded Rectangle 208"/>
            <p:cNvSpPr>
              <a:spLocks/>
            </p:cNvSpPr>
            <p:nvPr/>
          </p:nvSpPr>
          <p:spPr>
            <a:xfrm>
              <a:off x="3406872"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0" name="Rounded Rectangle 209"/>
            <p:cNvSpPr>
              <a:spLocks/>
            </p:cNvSpPr>
            <p:nvPr/>
          </p:nvSpPr>
          <p:spPr>
            <a:xfrm>
              <a:off x="4228321"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1" name="Rounded Rectangle 210"/>
            <p:cNvSpPr>
              <a:spLocks/>
            </p:cNvSpPr>
            <p:nvPr/>
          </p:nvSpPr>
          <p:spPr>
            <a:xfrm>
              <a:off x="4240044" y="5746993"/>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2" name="Rounded Rectangle 211"/>
            <p:cNvSpPr>
              <a:spLocks/>
            </p:cNvSpPr>
            <p:nvPr/>
          </p:nvSpPr>
          <p:spPr>
            <a:xfrm>
              <a:off x="5060776" y="5115992"/>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3" name="Rounded Rectangle 212"/>
            <p:cNvSpPr>
              <a:spLocks/>
            </p:cNvSpPr>
            <p:nvPr/>
          </p:nvSpPr>
          <p:spPr>
            <a:xfrm>
              <a:off x="5066551" y="5738195"/>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4" name="Rounded Rectangle 213"/>
            <p:cNvSpPr>
              <a:spLocks/>
            </p:cNvSpPr>
            <p:nvPr/>
          </p:nvSpPr>
          <p:spPr>
            <a:xfrm>
              <a:off x="3406872" y="5123640"/>
              <a:ext cx="790128" cy="582879"/>
            </a:xfrm>
            <a:prstGeom prst="roundRect">
              <a:avLst>
                <a:gd name="adj" fmla="val 5758"/>
              </a:avLst>
            </a:prstGeom>
            <a:solidFill>
              <a:srgbClr val="50B347"/>
            </a:solid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686" dirty="0">
                  <a:noFill/>
                  <a:cs typeface="Arial"/>
                </a:rPr>
                <a:t>1</a:t>
              </a:r>
            </a:p>
          </p:txBody>
        </p:sp>
        <p:sp>
          <p:nvSpPr>
            <p:cNvPr id="215" name="Rounded Rectangle 18"/>
            <p:cNvSpPr/>
            <p:nvPr/>
          </p:nvSpPr>
          <p:spPr bwMode="auto">
            <a:xfrm>
              <a:off x="2748922" y="5232777"/>
              <a:ext cx="412749" cy="407566"/>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7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49"/>
              <a:endParaRPr lang="en-US" sz="480" spc="-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215"/>
            <p:cNvSpPr>
              <a:spLocks noChangeAspect="1"/>
            </p:cNvSpPr>
            <p:nvPr/>
          </p:nvSpPr>
          <p:spPr bwMode="auto">
            <a:xfrm>
              <a:off x="3612479" y="5225877"/>
              <a:ext cx="351707" cy="37953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140607" rIns="0" bIns="140607"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6104">
                <a:lnSpc>
                  <a:spcPct val="90000"/>
                </a:lnSpc>
              </a:pPr>
              <a:endParaRPr lang="en-US" sz="48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Freeform 216"/>
            <p:cNvSpPr/>
            <p:nvPr/>
          </p:nvSpPr>
          <p:spPr>
            <a:xfrm>
              <a:off x="4482030" y="5270906"/>
              <a:ext cx="240356" cy="283238"/>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0D163D"/>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69">
                <a:defRPr/>
              </a:pPr>
              <a:endParaRPr lang="en-US" sz="480" kern="0">
                <a:solidFill>
                  <a:srgbClr val="442359"/>
                </a:solidFill>
                <a:latin typeface="Calibri" panose="020F0502020204030204"/>
              </a:endParaRPr>
            </a:p>
          </p:txBody>
        </p:sp>
        <p:sp>
          <p:nvSpPr>
            <p:cNvPr id="218" name="Oval 217"/>
            <p:cNvSpPr/>
            <p:nvPr/>
          </p:nvSpPr>
          <p:spPr>
            <a:xfrm>
              <a:off x="4501958" y="5284262"/>
              <a:ext cx="195148" cy="56309"/>
            </a:xfrm>
            <a:prstGeom prst="ellipse">
              <a:avLst/>
            </a:prstGeom>
            <a:solidFill>
              <a:srgbClr val="50B347"/>
            </a:solidFill>
            <a:ln w="12700" cap="flat" cmpd="sng" algn="ctr">
              <a:noFill/>
              <a:prstDash val="solid"/>
              <a:miter lim="800000"/>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5969">
                <a:defRPr/>
              </a:pPr>
              <a:endParaRPr lang="en-US" sz="480" kern="0">
                <a:solidFill>
                  <a:srgbClr val="442359"/>
                </a:solidFill>
                <a:latin typeface="Calibri" panose="020F0502020204030204"/>
              </a:endParaRPr>
            </a:p>
          </p:txBody>
        </p:sp>
        <p:sp>
          <p:nvSpPr>
            <p:cNvPr id="219" name="Freeform 218"/>
            <p:cNvSpPr>
              <a:spLocks noEditPoints="1"/>
            </p:cNvSpPr>
            <p:nvPr/>
          </p:nvSpPr>
          <p:spPr bwMode="auto">
            <a:xfrm>
              <a:off x="1994435" y="5854971"/>
              <a:ext cx="278863" cy="32077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58"/>
              <a:endParaRPr lang="en-US" sz="480" spc="-129" dirty="0">
                <a:solidFill>
                  <a:srgbClr val="008272"/>
                </a:solidFill>
                <a:latin typeface="Segoe Light" pitchFamily="34" charset="0"/>
              </a:endParaRPr>
            </a:p>
          </p:txBody>
        </p:sp>
        <p:sp>
          <p:nvSpPr>
            <p:cNvPr id="220" name="Frame 5"/>
            <p:cNvSpPr>
              <a:spLocks noChangeAspect="1"/>
            </p:cNvSpPr>
            <p:nvPr/>
          </p:nvSpPr>
          <p:spPr bwMode="auto">
            <a:xfrm>
              <a:off x="3692273" y="5858861"/>
              <a:ext cx="271913" cy="29103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4" rIns="0" bIns="103367"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73">
                <a:defRPr/>
              </a:pPr>
              <a:endParaRPr lang="en-US" sz="480" kern="0" spc="-57"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Freeform 220"/>
            <p:cNvSpPr>
              <a:spLocks noEditPoints="1"/>
            </p:cNvSpPr>
            <p:nvPr/>
          </p:nvSpPr>
          <p:spPr bwMode="auto">
            <a:xfrm>
              <a:off x="1035899" y="5835827"/>
              <a:ext cx="446113" cy="411262"/>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D163D"/>
            </a:solidFill>
            <a:ln>
              <a:noFill/>
            </a:ln>
          </p:spPr>
          <p:txBody>
            <a:bodyPr vert="horz" wrap="square" lIns="89616" tIns="44807" rIns="89616" bIns="44807"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27"/>
              <a:endParaRPr lang="en-US" sz="1765">
                <a:solidFill>
                  <a:srgbClr val="333333"/>
                </a:solidFill>
              </a:endParaRPr>
            </a:p>
          </p:txBody>
        </p:sp>
        <p:sp>
          <p:nvSpPr>
            <p:cNvPr id="222" name="Freeform 221"/>
            <p:cNvSpPr>
              <a:spLocks noEditPoints="1"/>
            </p:cNvSpPr>
            <p:nvPr/>
          </p:nvSpPr>
          <p:spPr bwMode="auto">
            <a:xfrm>
              <a:off x="2814160" y="5784680"/>
              <a:ext cx="359897" cy="482295"/>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D163D"/>
            </a:solidFill>
            <a:ln>
              <a:noFill/>
            </a:ln>
          </p:spPr>
          <p:txBody>
            <a:bodyPr vert="horz" wrap="square" lIns="89616" tIns="44807" rIns="89616" bIns="44807"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27"/>
              <a:endParaRPr lang="en-US" sz="1765">
                <a:solidFill>
                  <a:srgbClr val="333333"/>
                </a:solidFill>
              </a:endParaRPr>
            </a:p>
          </p:txBody>
        </p:sp>
        <p:sp>
          <p:nvSpPr>
            <p:cNvPr id="223" name="Freeform 222"/>
            <p:cNvSpPr>
              <a:spLocks noChangeAspect="1" noEditPoints="1"/>
            </p:cNvSpPr>
            <p:nvPr/>
          </p:nvSpPr>
          <p:spPr bwMode="auto">
            <a:xfrm>
              <a:off x="5239965" y="5259508"/>
              <a:ext cx="431750" cy="39699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D163D"/>
            </a:solidFill>
            <a:ln>
              <a:noFill/>
            </a:ln>
            <a:extLst/>
          </p:spPr>
          <p:txBody>
            <a:bodyPr vert="horz" wrap="square" lIns="89616" tIns="44807" rIns="89616" bIns="44807"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27"/>
              <a:endParaRPr lang="en-US" sz="1765">
                <a:solidFill>
                  <a:srgbClr val="333333"/>
                </a:solidFill>
              </a:endParaRPr>
            </a:p>
          </p:txBody>
        </p:sp>
        <p:grpSp>
          <p:nvGrpSpPr>
            <p:cNvPr id="224" name="Group 223"/>
            <p:cNvGrpSpPr/>
            <p:nvPr/>
          </p:nvGrpSpPr>
          <p:grpSpPr>
            <a:xfrm>
              <a:off x="4462839" y="5812383"/>
              <a:ext cx="278064" cy="430657"/>
              <a:chOff x="8597110" y="4718972"/>
              <a:chExt cx="361215" cy="561776"/>
            </a:xfrm>
            <a:solidFill>
              <a:srgbClr val="0D163D"/>
            </a:solidFill>
          </p:grpSpPr>
          <p:sp>
            <p:nvSpPr>
              <p:cNvPr id="246" name="Freeform 245"/>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89616" tIns="44807" rIns="89616" bIns="44807"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27"/>
                <a:endParaRPr lang="en-US" sz="1765">
                  <a:solidFill>
                    <a:srgbClr val="333333"/>
                  </a:solidFill>
                </a:endParaRPr>
              </a:p>
            </p:txBody>
          </p:sp>
          <p:sp>
            <p:nvSpPr>
              <p:cNvPr id="247" name="Freeform 246"/>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89616" tIns="44807" rIns="89616" bIns="44807"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27"/>
                <a:endParaRPr lang="en-US" sz="1765">
                  <a:solidFill>
                    <a:srgbClr val="333333"/>
                  </a:solidFill>
                </a:endParaRPr>
              </a:p>
            </p:txBody>
          </p:sp>
          <p:sp>
            <p:nvSpPr>
              <p:cNvPr id="248" name="Freeform 247"/>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89616" tIns="44807" rIns="89616" bIns="44807"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914027"/>
                <a:endParaRPr lang="en-US" sz="1765">
                  <a:solidFill>
                    <a:srgbClr val="333333"/>
                  </a:solidFill>
                </a:endParaRPr>
              </a:p>
            </p:txBody>
          </p:sp>
        </p:grpSp>
        <p:grpSp>
          <p:nvGrpSpPr>
            <p:cNvPr id="225" name="Group 224"/>
            <p:cNvGrpSpPr/>
            <p:nvPr/>
          </p:nvGrpSpPr>
          <p:grpSpPr>
            <a:xfrm>
              <a:off x="5215826" y="5831526"/>
              <a:ext cx="545711" cy="386356"/>
              <a:chOff x="4746173" y="1443591"/>
              <a:chExt cx="4626426" cy="3905623"/>
            </a:xfrm>
            <a:solidFill>
              <a:srgbClr val="0D163D"/>
            </a:solidFill>
          </p:grpSpPr>
          <p:grpSp>
            <p:nvGrpSpPr>
              <p:cNvPr id="232" name="Group 231"/>
              <p:cNvGrpSpPr>
                <a:grpSpLocks noChangeAspect="1"/>
              </p:cNvGrpSpPr>
              <p:nvPr/>
            </p:nvGrpSpPr>
            <p:grpSpPr bwMode="auto">
              <a:xfrm>
                <a:off x="4746173" y="2973315"/>
                <a:ext cx="1414640" cy="2318441"/>
                <a:chOff x="-1261" y="1888"/>
                <a:chExt cx="576" cy="944"/>
              </a:xfrm>
              <a:grpFill/>
            </p:grpSpPr>
            <p:sp>
              <p:nvSpPr>
                <p:cNvPr id="243" name="Freeform 242"/>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89"/>
                  <a:endParaRPr lang="en-US" sz="1667">
                    <a:solidFill>
                      <a:srgbClr val="FFFFFF"/>
                    </a:solidFill>
                  </a:endParaRPr>
                </a:p>
              </p:txBody>
            </p:sp>
            <p:sp>
              <p:nvSpPr>
                <p:cNvPr id="244" name="Freeform 243"/>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89"/>
                  <a:endParaRPr lang="en-US" sz="1667">
                    <a:solidFill>
                      <a:srgbClr val="FFFFFF"/>
                    </a:solidFill>
                  </a:endParaRPr>
                </a:p>
              </p:txBody>
            </p:sp>
            <p:sp>
              <p:nvSpPr>
                <p:cNvPr id="245" name="Freeform 244"/>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189"/>
                  <a:endParaRPr lang="en-US" sz="1667">
                    <a:solidFill>
                      <a:srgbClr val="FFFFFF"/>
                    </a:solidFill>
                  </a:endParaRPr>
                </a:p>
              </p:txBody>
            </p:sp>
          </p:grpSp>
          <p:grpSp>
            <p:nvGrpSpPr>
              <p:cNvPr id="233" name="Group 232"/>
              <p:cNvGrpSpPr/>
              <p:nvPr/>
            </p:nvGrpSpPr>
            <p:grpSpPr>
              <a:xfrm>
                <a:off x="5345480" y="1443592"/>
                <a:ext cx="1381394" cy="1269128"/>
                <a:chOff x="5345480" y="1443592"/>
                <a:chExt cx="1381394" cy="1269128"/>
              </a:xfrm>
              <a:grpFill/>
            </p:grpSpPr>
            <p:sp>
              <p:nvSpPr>
                <p:cNvPr id="241" name="Bent Arrow 240"/>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7" tIns="143405" rIns="179257" bIns="143405"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38">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Isosceles Triangle 241"/>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7" tIns="143405" rIns="179257" bIns="143405"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38">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rot="10800000">
                <a:off x="7049745" y="4080086"/>
                <a:ext cx="1381394" cy="1269128"/>
                <a:chOff x="5345480" y="1443592"/>
                <a:chExt cx="1381394" cy="1269128"/>
              </a:xfrm>
              <a:grpFill/>
            </p:grpSpPr>
            <p:sp>
              <p:nvSpPr>
                <p:cNvPr id="239" name="Bent Arrow 238"/>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7" tIns="143405" rIns="179257" bIns="143405"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38">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Isosceles Triangle 239"/>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7" tIns="143405" rIns="179257" bIns="143405"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38">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5" name="Freeform 234"/>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7" tIns="143405" rIns="179257" bIns="143405"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38">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7" tIns="143405" rIns="179257" bIns="143405"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38">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7" tIns="143405" rIns="179257" bIns="143405"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38">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7" tIns="143405" rIns="179257" bIns="143405"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3938">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6" name="Rectangle 225"/>
            <p:cNvSpPr/>
            <p:nvPr/>
          </p:nvSpPr>
          <p:spPr>
            <a:xfrm>
              <a:off x="790514" y="5085697"/>
              <a:ext cx="5152428" cy="1338894"/>
            </a:xfrm>
            <a:prstGeom prst="rect">
              <a:avLst/>
            </a:prstGeom>
            <a:solidFill>
              <a:srgbClr val="50B3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353" b="1" dirty="0">
                  <a:solidFill>
                    <a:srgbClr val="FFFFFF"/>
                  </a:solidFill>
                </a:rPr>
                <a:t>Store</a:t>
              </a:r>
              <a:endParaRPr lang="en-US" sz="1961" b="1" dirty="0">
                <a:solidFill>
                  <a:srgbClr val="FFFFFF"/>
                </a:solidFill>
              </a:endParaRPr>
            </a:p>
          </p:txBody>
        </p:sp>
        <p:sp>
          <p:nvSpPr>
            <p:cNvPr id="227" name="Rectangle 226"/>
            <p:cNvSpPr>
              <a:spLocks/>
            </p:cNvSpPr>
            <p:nvPr/>
          </p:nvSpPr>
          <p:spPr>
            <a:xfrm>
              <a:off x="668927" y="4627256"/>
              <a:ext cx="5395602" cy="369667"/>
            </a:xfrm>
            <a:prstGeom prst="rect">
              <a:avLst/>
            </a:prstGeom>
            <a:solidFill>
              <a:srgbClr val="000000"/>
            </a:solidFill>
            <a:ln w="9525" cmpd="sng">
              <a:noFill/>
            </a:ln>
            <a:effectLst/>
          </p:spPr>
          <p:style>
            <a:lnRef idx="1">
              <a:schemeClr val="accent1"/>
            </a:lnRef>
            <a:fillRef idx="3">
              <a:schemeClr val="accent1"/>
            </a:fillRef>
            <a:effectRef idx="2">
              <a:schemeClr val="accent1"/>
            </a:effectRef>
            <a:fontRef idx="minor">
              <a:schemeClr val="lt1"/>
            </a:fontRef>
          </p:style>
          <p:txBody>
            <a:bodyPr lIns="179282" tIns="0" rIns="179282" bIns="0" rtlCol="0" anchor="ctr"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372" b="1" dirty="0">
                  <a:solidFill>
                    <a:srgbClr val="CDAC5B"/>
                  </a:solidFill>
                  <a:cs typeface="Arial"/>
                </a:rPr>
                <a:t>HDFS</a:t>
              </a:r>
              <a:endParaRPr lang="en-US" sz="1568" b="1" dirty="0">
                <a:solidFill>
                  <a:srgbClr val="CDAC5B"/>
                </a:solidFill>
                <a:cs typeface="Arial"/>
              </a:endParaRPr>
            </a:p>
          </p:txBody>
        </p:sp>
        <p:cxnSp>
          <p:nvCxnSpPr>
            <p:cNvPr id="228" name="Straight Connector 227"/>
            <p:cNvCxnSpPr/>
            <p:nvPr/>
          </p:nvCxnSpPr>
          <p:spPr>
            <a:xfrm>
              <a:off x="668927" y="4616286"/>
              <a:ext cx="5395602" cy="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668927" y="4616286"/>
              <a:ext cx="11723" cy="380637"/>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a:off x="6044071" y="4627256"/>
              <a:ext cx="0" cy="38139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68927" y="4996923"/>
              <a:ext cx="5395602" cy="0"/>
            </a:xfrm>
            <a:prstGeom prst="line">
              <a:avLst/>
            </a:prstGeom>
            <a:ln w="22225">
              <a:solidFill>
                <a:srgbClr val="CDAC5B"/>
              </a:solidFill>
            </a:ln>
          </p:spPr>
          <p:style>
            <a:lnRef idx="1">
              <a:schemeClr val="accent1"/>
            </a:lnRef>
            <a:fillRef idx="0">
              <a:schemeClr val="accent1"/>
            </a:fillRef>
            <a:effectRef idx="0">
              <a:schemeClr val="accent1"/>
            </a:effectRef>
            <a:fontRef idx="minor">
              <a:schemeClr val="tx1"/>
            </a:fontRef>
          </p:style>
        </p:cxnSp>
      </p:grpSp>
      <p:sp>
        <p:nvSpPr>
          <p:cNvPr id="126" name="Title 1"/>
          <p:cNvSpPr txBox="1">
            <a:spLocks/>
          </p:cNvSpPr>
          <p:nvPr/>
        </p:nvSpPr>
        <p:spPr>
          <a:xfrm>
            <a:off x="322393" y="172686"/>
            <a:ext cx="11869522" cy="1069753"/>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705">
              <a:solidFill>
                <a:srgbClr val="FFFFFF"/>
              </a:solidFill>
            </a:endParaRPr>
          </a:p>
        </p:txBody>
      </p:sp>
      <p:sp>
        <p:nvSpPr>
          <p:cNvPr id="4" name="Title 3"/>
          <p:cNvSpPr>
            <a:spLocks noGrp="1"/>
          </p:cNvSpPr>
          <p:nvPr>
            <p:ph type="title"/>
          </p:nvPr>
        </p:nvSpPr>
        <p:spPr>
          <a:xfrm>
            <a:off x="159015" y="235012"/>
            <a:ext cx="10972644" cy="817264"/>
          </a:xfrm>
        </p:spPr>
        <p:txBody>
          <a:bodyPr/>
          <a:lstStyle/>
          <a:p>
            <a:r>
              <a:rPr lang="en-US" sz="4000" dirty="0"/>
              <a:t>Azure Data Lake Analytics Service</a:t>
            </a:r>
          </a:p>
        </p:txBody>
      </p:sp>
      <p:sp>
        <p:nvSpPr>
          <p:cNvPr id="5" name="Text Placeholder 4"/>
          <p:cNvSpPr>
            <a:spLocks noGrp="1"/>
          </p:cNvSpPr>
          <p:nvPr>
            <p:ph type="body" sz="quarter" idx="10"/>
          </p:nvPr>
        </p:nvSpPr>
        <p:spPr>
          <a:xfrm>
            <a:off x="5913665" y="1242439"/>
            <a:ext cx="6278249" cy="4580790"/>
          </a:xfrm>
        </p:spPr>
        <p:txBody>
          <a:bodyPr/>
          <a:lstStyle/>
          <a:p>
            <a:pPr lvl="0"/>
            <a:r>
              <a:rPr lang="en-US" dirty="0">
                <a:solidFill>
                  <a:schemeClr val="tx1"/>
                </a:solidFill>
              </a:rPr>
              <a:t>Significantly reduce learning burden for Big Data adoption</a:t>
            </a:r>
          </a:p>
          <a:p>
            <a:pPr lvl="1"/>
            <a:r>
              <a:rPr lang="en-US" sz="1569" dirty="0">
                <a:solidFill>
                  <a:schemeClr val="tx1"/>
                </a:solidFill>
              </a:rPr>
              <a:t>Resonates with enterprise customers starting big data journey</a:t>
            </a:r>
          </a:p>
          <a:p>
            <a:pPr lvl="0"/>
            <a:r>
              <a:rPr lang="en-US" dirty="0">
                <a:solidFill>
                  <a:schemeClr val="tx1"/>
                </a:solidFill>
              </a:rPr>
              <a:t>Based heavily on our Cosmos Experience</a:t>
            </a:r>
          </a:p>
          <a:p>
            <a:pPr lvl="1"/>
            <a:r>
              <a:rPr lang="en-US" sz="1569" dirty="0">
                <a:solidFill>
                  <a:schemeClr val="tx1"/>
                </a:solidFill>
              </a:rPr>
              <a:t>Technology that already supports massive use cases</a:t>
            </a:r>
          </a:p>
          <a:p>
            <a:pPr lvl="1"/>
            <a:r>
              <a:rPr lang="en-US" sz="1569" dirty="0">
                <a:solidFill>
                  <a:schemeClr val="tx1"/>
                </a:solidFill>
              </a:rPr>
              <a:t>Ongoing transfer of lessons learned from Cosmos ecosystem</a:t>
            </a:r>
            <a:endParaRPr lang="en-US" sz="2745" dirty="0">
              <a:solidFill>
                <a:schemeClr val="tx1"/>
              </a:solidFill>
            </a:endParaRPr>
          </a:p>
          <a:p>
            <a:r>
              <a:rPr lang="en-US" dirty="0">
                <a:solidFill>
                  <a:schemeClr val="tx1"/>
                </a:solidFill>
              </a:rPr>
              <a:t>Productive day one </a:t>
            </a:r>
          </a:p>
          <a:p>
            <a:pPr lvl="1"/>
            <a:r>
              <a:rPr lang="en-US" sz="1569" dirty="0">
                <a:solidFill>
                  <a:schemeClr val="tx1"/>
                </a:solidFill>
              </a:rPr>
              <a:t>Industry leading development tools (for novices &amp; experts)</a:t>
            </a:r>
          </a:p>
          <a:p>
            <a:pPr lvl="1"/>
            <a:r>
              <a:rPr lang="en-US" sz="1569" dirty="0">
                <a:solidFill>
                  <a:schemeClr val="tx1"/>
                </a:solidFill>
              </a:rPr>
              <a:t>U-SQL: simple and familiar, easily extensible</a:t>
            </a:r>
          </a:p>
          <a:p>
            <a:pPr lvl="0"/>
            <a:r>
              <a:rPr lang="en-US" dirty="0">
                <a:solidFill>
                  <a:schemeClr val="tx1"/>
                </a:solidFill>
              </a:rPr>
              <a:t>Platform that enables future workloads</a:t>
            </a:r>
          </a:p>
          <a:p>
            <a:pPr lvl="1"/>
            <a:r>
              <a:rPr lang="en-US" sz="1569" dirty="0">
                <a:solidFill>
                  <a:schemeClr val="tx1"/>
                </a:solidFill>
              </a:rPr>
              <a:t>Hive coming soon</a:t>
            </a:r>
          </a:p>
        </p:txBody>
      </p:sp>
    </p:spTree>
    <p:extLst>
      <p:ext uri="{BB962C8B-B14F-4D97-AF65-F5344CB8AC3E}">
        <p14:creationId xmlns:p14="http://schemas.microsoft.com/office/powerpoint/2010/main" val="14402777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U-SQL</a:t>
            </a:r>
          </a:p>
        </p:txBody>
      </p:sp>
      <p:sp>
        <p:nvSpPr>
          <p:cNvPr id="5" name="Text Placeholder 4"/>
          <p:cNvSpPr>
            <a:spLocks noGrp="1"/>
          </p:cNvSpPr>
          <p:nvPr>
            <p:ph sz="quarter" idx="10"/>
          </p:nvPr>
        </p:nvSpPr>
        <p:spPr>
          <a:xfrm>
            <a:off x="575734" y="1492280"/>
            <a:ext cx="11015134" cy="2064890"/>
          </a:xfrm>
        </p:spPr>
        <p:txBody>
          <a:bodyPr/>
          <a:lstStyle/>
          <a:p>
            <a:r>
              <a:rPr lang="en-US" dirty="0"/>
              <a:t>Simple and familiar, easily extensible</a:t>
            </a:r>
          </a:p>
          <a:p>
            <a:r>
              <a:rPr lang="en-US" dirty="0"/>
              <a:t>Unifies declarative nature of SQL with expressive power of C#</a:t>
            </a:r>
          </a:p>
          <a:p>
            <a:r>
              <a:rPr lang="en-US" dirty="0"/>
              <a:t>Distributed query support for rapid experimentation over all different shape and sources of data </a:t>
            </a:r>
          </a:p>
          <a:p>
            <a:r>
              <a:rPr lang="en-US" dirty="0"/>
              <a:t>Familiar syntax to millions of .NET developers</a:t>
            </a:r>
          </a:p>
        </p:txBody>
      </p:sp>
      <p:pic>
        <p:nvPicPr>
          <p:cNvPr id="6" name="Picture 5"/>
          <p:cNvPicPr>
            <a:picLocks noChangeAspect="1"/>
          </p:cNvPicPr>
          <p:nvPr/>
        </p:nvPicPr>
        <p:blipFill>
          <a:blip r:embed="rId3"/>
          <a:stretch>
            <a:fillRect/>
          </a:stretch>
        </p:blipFill>
        <p:spPr>
          <a:xfrm>
            <a:off x="7582021" y="3363871"/>
            <a:ext cx="4167939" cy="283369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575735" y="3931594"/>
            <a:ext cx="7038218" cy="2426190"/>
          </a:xfrm>
          <a:prstGeom prst="rect">
            <a:avLst/>
          </a:prstGeom>
          <a:noFill/>
        </p:spPr>
        <p:txBody>
          <a:bodyPr wrap="square" lIns="179308" tIns="143446" rIns="179308" bIns="143446" rtlCol="0">
            <a:spAutoFit/>
          </a:bodyPr>
          <a:lstStyle/>
          <a:p>
            <a:pPr defTabSz="914554"/>
            <a:r>
              <a:rPr lang="en-US" sz="2353" dirty="0">
                <a:solidFill>
                  <a:srgbClr val="505050"/>
                </a:solidFill>
              </a:rPr>
              <a:t>EXTRACT statement:</a:t>
            </a:r>
          </a:p>
          <a:p>
            <a:pPr defTabSz="914554"/>
            <a:r>
              <a:rPr lang="en-US" sz="2353" dirty="0">
                <a:solidFill>
                  <a:srgbClr val="505050"/>
                </a:solidFill>
              </a:rPr>
              <a:t>Schema on read that is powerful and simple</a:t>
            </a:r>
          </a:p>
          <a:p>
            <a:pPr defTabSz="914554"/>
            <a:endParaRPr lang="en-US" sz="2353" dirty="0">
              <a:solidFill>
                <a:srgbClr val="505050"/>
              </a:solidFill>
            </a:endParaRPr>
          </a:p>
          <a:p>
            <a:pPr defTabSz="914554"/>
            <a:r>
              <a:rPr lang="en-US" sz="2353" dirty="0">
                <a:solidFill>
                  <a:srgbClr val="505050"/>
                </a:solidFill>
              </a:rPr>
              <a:t>TABLES:</a:t>
            </a:r>
          </a:p>
          <a:p>
            <a:pPr defTabSz="914554"/>
            <a:r>
              <a:rPr lang="en-US" sz="2353" dirty="0">
                <a:solidFill>
                  <a:srgbClr val="505050"/>
                </a:solidFill>
              </a:rPr>
              <a:t>Structured big data with partitioning control</a:t>
            </a:r>
          </a:p>
          <a:p>
            <a:pPr defTabSz="914554">
              <a:lnSpc>
                <a:spcPct val="90000"/>
              </a:lnSpc>
              <a:spcAft>
                <a:spcPts val="588"/>
              </a:spcAft>
            </a:pPr>
            <a:endParaRPr lang="en-US" sz="2353" dirty="0" err="1">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23656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Going Beyond Business Intelligence</a:t>
            </a:r>
            <a:r>
              <a:rPr lang="en-US" sz="3921" dirty="0"/>
              <a:t/>
            </a:r>
            <a:br>
              <a:rPr lang="en-US" sz="3921" dirty="0"/>
            </a:br>
            <a:r>
              <a:rPr lang="en-US" sz="3921" dirty="0"/>
              <a:t> </a:t>
            </a:r>
          </a:p>
        </p:txBody>
      </p:sp>
      <p:sp>
        <p:nvSpPr>
          <p:cNvPr id="7" name="Text Placeholder 5"/>
          <p:cNvSpPr txBox="1">
            <a:spLocks/>
          </p:cNvSpPr>
          <p:nvPr/>
        </p:nvSpPr>
        <p:spPr>
          <a:xfrm>
            <a:off x="299645" y="6312701"/>
            <a:ext cx="3368014" cy="33039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prstClr val="black"/>
              </a:buClr>
            </a:pPr>
            <a:r>
              <a:rPr lang="en-US" sz="1078" dirty="0">
                <a:gradFill>
                  <a:gsLst>
                    <a:gs pos="2920">
                      <a:prstClr val="black"/>
                    </a:gs>
                    <a:gs pos="100000">
                      <a:prstClr val="black"/>
                    </a:gs>
                  </a:gsLst>
                  <a:lin ang="5400000" scaled="0"/>
                </a:gradFill>
              </a:rPr>
              <a:t>Source: </a:t>
            </a:r>
            <a:r>
              <a:rPr lang="en-US" sz="1078" b="1" dirty="0">
                <a:gradFill>
                  <a:gsLst>
                    <a:gs pos="2920">
                      <a:prstClr val="black"/>
                    </a:gs>
                    <a:gs pos="100000">
                      <a:prstClr val="black"/>
                    </a:gs>
                  </a:gsLst>
                  <a:lin ang="5400000" scaled="0"/>
                </a:gradFill>
              </a:rPr>
              <a:t>Gartner</a:t>
            </a:r>
            <a:endParaRPr lang="en-US" sz="1078" dirty="0">
              <a:gradFill>
                <a:gsLst>
                  <a:gs pos="2920">
                    <a:prstClr val="black"/>
                  </a:gs>
                  <a:gs pos="100000">
                    <a:prstClr val="black"/>
                  </a:gs>
                </a:gsLst>
                <a:lin ang="5400000" scaled="0"/>
              </a:gradFill>
            </a:endParaRPr>
          </a:p>
        </p:txBody>
      </p:sp>
      <p:sp>
        <p:nvSpPr>
          <p:cNvPr id="36" name="Rectangle 35"/>
          <p:cNvSpPr/>
          <p:nvPr/>
        </p:nvSpPr>
        <p:spPr bwMode="auto">
          <a:xfrm>
            <a:off x="5826363" y="1805016"/>
            <a:ext cx="5011015" cy="4385010"/>
          </a:xfrm>
          <a:prstGeom prst="rect">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5" name="Rectangle 34"/>
          <p:cNvSpPr/>
          <p:nvPr/>
        </p:nvSpPr>
        <p:spPr bwMode="auto">
          <a:xfrm>
            <a:off x="826413" y="1805015"/>
            <a:ext cx="5011639" cy="4393150"/>
          </a:xfrm>
          <a:prstGeom prst="rect">
            <a:avLst/>
          </a:prstGeom>
          <a:solidFill>
            <a:schemeClr val="accent1">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4" name="Freeform 33"/>
          <p:cNvSpPr/>
          <p:nvPr/>
        </p:nvSpPr>
        <p:spPr bwMode="auto">
          <a:xfrm>
            <a:off x="5832208" y="1842366"/>
            <a:ext cx="44820" cy="4347660"/>
          </a:xfrm>
          <a:custGeom>
            <a:avLst/>
            <a:gdLst>
              <a:gd name="connsiteX0" fmla="*/ 0 w 0"/>
              <a:gd name="connsiteY0" fmla="*/ 4366260 h 4366260"/>
              <a:gd name="connsiteX1" fmla="*/ 0 w 0"/>
              <a:gd name="connsiteY1" fmla="*/ 0 h 4366260"/>
            </a:gdLst>
            <a:ahLst/>
            <a:cxnLst>
              <a:cxn ang="0">
                <a:pos x="connsiteX0" y="connsiteY0"/>
              </a:cxn>
              <a:cxn ang="0">
                <a:pos x="connsiteX1" y="connsiteY1"/>
              </a:cxn>
            </a:cxnLst>
            <a:rect l="l" t="t" r="r" b="b"/>
            <a:pathLst>
              <a:path h="4366260">
                <a:moveTo>
                  <a:pt x="0" y="4366260"/>
                </a:moveTo>
                <a:lnTo>
                  <a:pt x="0" y="0"/>
                </a:lnTo>
              </a:path>
            </a:pathLst>
          </a:custGeom>
          <a:noFill/>
          <a:ln w="31750" cap="rnd">
            <a:solidFill>
              <a:schemeClr val="tx1"/>
            </a:solidFill>
            <a:prstDash val="solid"/>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endParaRPr lang="en-US" sz="1765" dirty="0">
              <a:solidFill>
                <a:prstClr val="white"/>
              </a:solidFill>
            </a:endParaRPr>
          </a:p>
        </p:txBody>
      </p:sp>
      <p:sp>
        <p:nvSpPr>
          <p:cNvPr id="5" name="Freeform 4"/>
          <p:cNvSpPr/>
          <p:nvPr/>
        </p:nvSpPr>
        <p:spPr bwMode="auto">
          <a:xfrm>
            <a:off x="826412" y="1838878"/>
            <a:ext cx="10010966" cy="4359287"/>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31750">
            <a:solidFill>
              <a:schemeClr val="tx2"/>
            </a:solidFill>
            <a:headEnd type="triangl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endParaRPr lang="en-US" sz="1961" dirty="0">
              <a:solidFill>
                <a:prstClr val="white"/>
              </a:solidFill>
            </a:endParaRPr>
          </a:p>
        </p:txBody>
      </p:sp>
      <p:sp>
        <p:nvSpPr>
          <p:cNvPr id="9" name="TextBox 8"/>
          <p:cNvSpPr txBox="1"/>
          <p:nvPr/>
        </p:nvSpPr>
        <p:spPr>
          <a:xfrm rot="16200000">
            <a:off x="32228" y="3751482"/>
            <a:ext cx="1054312" cy="534083"/>
          </a:xfrm>
          <a:prstGeom prst="rect">
            <a:avLst/>
          </a:prstGeom>
          <a:noFill/>
        </p:spPr>
        <p:txBody>
          <a:bodyPr wrap="none" lIns="179285" tIns="143428" rIns="179285" bIns="143428" rtlCol="0">
            <a:spAutoFit/>
          </a:bodyPr>
          <a:lstStyle/>
          <a:p>
            <a:pPr defTabSz="914367">
              <a:lnSpc>
                <a:spcPct val="90000"/>
              </a:lnSpc>
              <a:spcAft>
                <a:spcPts val="588"/>
              </a:spcAft>
            </a:pPr>
            <a:r>
              <a:rPr lang="en-US" sz="1765" b="1" dirty="0">
                <a:gradFill>
                  <a:gsLst>
                    <a:gs pos="2917">
                      <a:prstClr val="black"/>
                    </a:gs>
                    <a:gs pos="30000">
                      <a:prstClr val="black"/>
                    </a:gs>
                  </a:gsLst>
                  <a:lin ang="5400000" scaled="0"/>
                </a:gradFill>
              </a:rPr>
              <a:t>VALUE</a:t>
            </a:r>
          </a:p>
        </p:txBody>
      </p:sp>
      <p:sp>
        <p:nvSpPr>
          <p:cNvPr id="12" name="TextBox 11"/>
          <p:cNvSpPr txBox="1"/>
          <p:nvPr/>
        </p:nvSpPr>
        <p:spPr>
          <a:xfrm>
            <a:off x="5037663" y="6233251"/>
            <a:ext cx="1587600" cy="534083"/>
          </a:xfrm>
          <a:prstGeom prst="rect">
            <a:avLst/>
          </a:prstGeom>
          <a:noFill/>
        </p:spPr>
        <p:txBody>
          <a:bodyPr wrap="none" lIns="179285" tIns="143428" rIns="179285" bIns="143428" rtlCol="0">
            <a:spAutoFit/>
          </a:bodyPr>
          <a:lstStyle/>
          <a:p>
            <a:pPr defTabSz="914367">
              <a:lnSpc>
                <a:spcPct val="90000"/>
              </a:lnSpc>
              <a:spcAft>
                <a:spcPts val="588"/>
              </a:spcAft>
            </a:pPr>
            <a:r>
              <a:rPr lang="en-US" sz="1765" b="1" dirty="0">
                <a:gradFill>
                  <a:gsLst>
                    <a:gs pos="2917">
                      <a:prstClr val="black"/>
                    </a:gs>
                    <a:gs pos="30000">
                      <a:prstClr val="black"/>
                    </a:gs>
                  </a:gsLst>
                  <a:lin ang="5400000" scaled="0"/>
                </a:gradFill>
              </a:rPr>
              <a:t>DIFFICULTY</a:t>
            </a:r>
          </a:p>
        </p:txBody>
      </p:sp>
      <p:sp>
        <p:nvSpPr>
          <p:cNvPr id="13" name="TextBox 12"/>
          <p:cNvSpPr txBox="1"/>
          <p:nvPr/>
        </p:nvSpPr>
        <p:spPr>
          <a:xfrm rot="20485642">
            <a:off x="2905632" y="5160003"/>
            <a:ext cx="1479402"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C0504D"/>
                    </a:gs>
                    <a:gs pos="100000">
                      <a:srgbClr val="C0504D"/>
                    </a:gs>
                  </a:gsLst>
                  <a:lin ang="5400000" scaled="0"/>
                </a:gradFill>
              </a:rPr>
              <a:t>HINDSIGHT</a:t>
            </a:r>
          </a:p>
        </p:txBody>
      </p:sp>
      <p:sp>
        <p:nvSpPr>
          <p:cNvPr id="14" name="TextBox 13"/>
          <p:cNvSpPr txBox="1"/>
          <p:nvPr/>
        </p:nvSpPr>
        <p:spPr>
          <a:xfrm rot="20477651">
            <a:off x="6132558" y="4122113"/>
            <a:ext cx="1177676"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C0504D"/>
                    </a:gs>
                    <a:gs pos="100000">
                      <a:srgbClr val="C0504D"/>
                    </a:gs>
                  </a:gsLst>
                  <a:lin ang="5400000" scaled="0"/>
                </a:gradFill>
              </a:rPr>
              <a:t>INSIGHT</a:t>
            </a:r>
          </a:p>
        </p:txBody>
      </p:sp>
      <p:sp>
        <p:nvSpPr>
          <p:cNvPr id="15" name="TextBox 14"/>
          <p:cNvSpPr txBox="1"/>
          <p:nvPr/>
        </p:nvSpPr>
        <p:spPr>
          <a:xfrm rot="20461641">
            <a:off x="8680617" y="3238696"/>
            <a:ext cx="1451115"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C0504D"/>
                    </a:gs>
                    <a:gs pos="100000">
                      <a:srgbClr val="C0504D"/>
                    </a:gs>
                  </a:gsLst>
                  <a:lin ang="5400000" scaled="0"/>
                </a:gradFill>
              </a:rPr>
              <a:t>FORESIGHT</a:t>
            </a:r>
          </a:p>
        </p:txBody>
      </p:sp>
      <p:sp>
        <p:nvSpPr>
          <p:cNvPr id="16" name="Rectangle 15"/>
          <p:cNvSpPr/>
          <p:nvPr/>
        </p:nvSpPr>
        <p:spPr bwMode="auto">
          <a:xfrm flipV="1">
            <a:off x="981217" y="4820002"/>
            <a:ext cx="1625563" cy="493034"/>
          </a:xfrm>
          <a:prstGeom prst="rect">
            <a:avLst/>
          </a:prstGeom>
          <a:solidFill>
            <a:schemeClr val="tx2">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
        <p:nvSpPr>
          <p:cNvPr id="20" name="Rectangle 19"/>
          <p:cNvSpPr/>
          <p:nvPr/>
        </p:nvSpPr>
        <p:spPr bwMode="auto">
          <a:xfrm flipV="1">
            <a:off x="3450555" y="3994724"/>
            <a:ext cx="1625563" cy="493034"/>
          </a:xfrm>
          <a:prstGeom prst="rect">
            <a:avLst/>
          </a:prstGeom>
          <a:solidFill>
            <a:schemeClr val="tx2">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
        <p:nvSpPr>
          <p:cNvPr id="21" name="Rectangle 20"/>
          <p:cNvSpPr/>
          <p:nvPr/>
        </p:nvSpPr>
        <p:spPr bwMode="auto">
          <a:xfrm flipV="1">
            <a:off x="5919894" y="3144088"/>
            <a:ext cx="1625563" cy="493034"/>
          </a:xfrm>
          <a:prstGeom prst="rect">
            <a:avLst/>
          </a:prstGeom>
          <a:solidFill>
            <a:schemeClr val="tx2">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
        <p:nvSpPr>
          <p:cNvPr id="22" name="Rectangle 21"/>
          <p:cNvSpPr/>
          <p:nvPr/>
        </p:nvSpPr>
        <p:spPr bwMode="auto">
          <a:xfrm flipV="1">
            <a:off x="8389234" y="2313560"/>
            <a:ext cx="1626537" cy="490647"/>
          </a:xfrm>
          <a:prstGeom prst="rect">
            <a:avLst/>
          </a:prstGeom>
          <a:solidFill>
            <a:schemeClr val="tx2">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
        <p:nvSpPr>
          <p:cNvPr id="23" name="TextBox 22"/>
          <p:cNvSpPr txBox="1"/>
          <p:nvPr/>
        </p:nvSpPr>
        <p:spPr>
          <a:xfrm>
            <a:off x="897431" y="4749562"/>
            <a:ext cx="1332466" cy="669761"/>
          </a:xfrm>
          <a:prstGeom prst="rect">
            <a:avLst/>
          </a:prstGeom>
          <a:noFill/>
        </p:spPr>
        <p:txBody>
          <a:bodyPr wrap="none" lIns="179285" tIns="143428" rIns="179285" bIns="143428" rtlCol="0">
            <a:spAutoFit/>
          </a:bodyPr>
          <a:lstStyle/>
          <a:p>
            <a:pPr defTabSz="914367">
              <a:lnSpc>
                <a:spcPct val="90000"/>
              </a:lnSpc>
            </a:pPr>
            <a:r>
              <a:rPr lang="en-US" sz="1372" b="1" dirty="0">
                <a:gradFill>
                  <a:gsLst>
                    <a:gs pos="2917">
                      <a:srgbClr val="EEECE1"/>
                    </a:gs>
                    <a:gs pos="100000">
                      <a:srgbClr val="EEECE1"/>
                    </a:gs>
                  </a:gsLst>
                  <a:lin ang="5400000" scaled="0"/>
                </a:gradFill>
              </a:rPr>
              <a:t>Descriptive </a:t>
            </a:r>
            <a:br>
              <a:rPr lang="en-US" sz="1372" b="1" dirty="0">
                <a:gradFill>
                  <a:gsLst>
                    <a:gs pos="2917">
                      <a:srgbClr val="EEECE1"/>
                    </a:gs>
                    <a:gs pos="100000">
                      <a:srgbClr val="EEECE1"/>
                    </a:gs>
                  </a:gsLst>
                  <a:lin ang="5400000" scaled="0"/>
                </a:gradFill>
              </a:rPr>
            </a:br>
            <a:r>
              <a:rPr lang="en-US" sz="1372" b="1" dirty="0">
                <a:gradFill>
                  <a:gsLst>
                    <a:gs pos="2917">
                      <a:srgbClr val="EEECE1"/>
                    </a:gs>
                    <a:gs pos="100000">
                      <a:srgbClr val="EEECE1"/>
                    </a:gs>
                  </a:gsLst>
                  <a:lin ang="5400000" scaled="0"/>
                </a:gradFill>
              </a:rPr>
              <a:t>Analytics</a:t>
            </a:r>
          </a:p>
        </p:txBody>
      </p:sp>
      <p:sp>
        <p:nvSpPr>
          <p:cNvPr id="24" name="TextBox 23"/>
          <p:cNvSpPr txBox="1"/>
          <p:nvPr/>
        </p:nvSpPr>
        <p:spPr>
          <a:xfrm>
            <a:off x="3366950" y="3921149"/>
            <a:ext cx="1238915" cy="669761"/>
          </a:xfrm>
          <a:prstGeom prst="rect">
            <a:avLst/>
          </a:prstGeom>
          <a:noFill/>
        </p:spPr>
        <p:txBody>
          <a:bodyPr wrap="none" lIns="179285" tIns="143428" rIns="179285" bIns="143428" rtlCol="0">
            <a:spAutoFit/>
          </a:bodyPr>
          <a:lstStyle/>
          <a:p>
            <a:pPr defTabSz="914367">
              <a:lnSpc>
                <a:spcPct val="90000"/>
              </a:lnSpc>
            </a:pPr>
            <a:r>
              <a:rPr lang="en-US" sz="1372" b="1" dirty="0">
                <a:gradFill>
                  <a:gsLst>
                    <a:gs pos="2917">
                      <a:srgbClr val="EEECE1"/>
                    </a:gs>
                    <a:gs pos="100000">
                      <a:srgbClr val="EEECE1"/>
                    </a:gs>
                  </a:gsLst>
                  <a:lin ang="5400000" scaled="0"/>
                </a:gradFill>
              </a:rPr>
              <a:t>Diagnostic</a:t>
            </a:r>
            <a:br>
              <a:rPr lang="en-US" sz="1372" b="1" dirty="0">
                <a:gradFill>
                  <a:gsLst>
                    <a:gs pos="2917">
                      <a:srgbClr val="EEECE1"/>
                    </a:gs>
                    <a:gs pos="100000">
                      <a:srgbClr val="EEECE1"/>
                    </a:gs>
                  </a:gsLst>
                  <a:lin ang="5400000" scaled="0"/>
                </a:gradFill>
              </a:rPr>
            </a:br>
            <a:r>
              <a:rPr lang="en-US" sz="1372" b="1" dirty="0">
                <a:gradFill>
                  <a:gsLst>
                    <a:gs pos="2917">
                      <a:srgbClr val="EEECE1"/>
                    </a:gs>
                    <a:gs pos="100000">
                      <a:srgbClr val="EEECE1"/>
                    </a:gs>
                  </a:gsLst>
                  <a:lin ang="5400000" scaled="0"/>
                </a:gradFill>
              </a:rPr>
              <a:t>Analytics</a:t>
            </a:r>
          </a:p>
        </p:txBody>
      </p:sp>
      <p:sp>
        <p:nvSpPr>
          <p:cNvPr id="25" name="TextBox 24"/>
          <p:cNvSpPr txBox="1"/>
          <p:nvPr/>
        </p:nvSpPr>
        <p:spPr>
          <a:xfrm>
            <a:off x="5835854" y="3078468"/>
            <a:ext cx="1231669" cy="669761"/>
          </a:xfrm>
          <a:prstGeom prst="rect">
            <a:avLst/>
          </a:prstGeom>
          <a:noFill/>
        </p:spPr>
        <p:txBody>
          <a:bodyPr wrap="none" lIns="179285" tIns="143428" rIns="179285" bIns="143428" rtlCol="0">
            <a:spAutoFit/>
          </a:bodyPr>
          <a:lstStyle/>
          <a:p>
            <a:pPr defTabSz="914367">
              <a:lnSpc>
                <a:spcPct val="90000"/>
              </a:lnSpc>
            </a:pPr>
            <a:r>
              <a:rPr lang="en-US" sz="1372" b="1" dirty="0">
                <a:gradFill>
                  <a:gsLst>
                    <a:gs pos="2917">
                      <a:srgbClr val="EEECE1"/>
                    </a:gs>
                    <a:gs pos="100000">
                      <a:srgbClr val="EEECE1"/>
                    </a:gs>
                  </a:gsLst>
                  <a:lin ang="5400000" scaled="0"/>
                </a:gradFill>
              </a:rPr>
              <a:t>Predictive </a:t>
            </a:r>
            <a:br>
              <a:rPr lang="en-US" sz="1372" b="1" dirty="0">
                <a:gradFill>
                  <a:gsLst>
                    <a:gs pos="2917">
                      <a:srgbClr val="EEECE1"/>
                    </a:gs>
                    <a:gs pos="100000">
                      <a:srgbClr val="EEECE1"/>
                    </a:gs>
                  </a:gsLst>
                  <a:lin ang="5400000" scaled="0"/>
                </a:gradFill>
              </a:rPr>
            </a:br>
            <a:r>
              <a:rPr lang="en-US" sz="1372" b="1" dirty="0">
                <a:gradFill>
                  <a:gsLst>
                    <a:gs pos="2917">
                      <a:srgbClr val="EEECE1"/>
                    </a:gs>
                    <a:gs pos="100000">
                      <a:srgbClr val="EEECE1"/>
                    </a:gs>
                  </a:gsLst>
                  <a:lin ang="5400000" scaled="0"/>
                </a:gradFill>
              </a:rPr>
              <a:t>Analytics</a:t>
            </a:r>
          </a:p>
        </p:txBody>
      </p:sp>
      <p:sp>
        <p:nvSpPr>
          <p:cNvPr id="26" name="TextBox 25"/>
          <p:cNvSpPr txBox="1"/>
          <p:nvPr/>
        </p:nvSpPr>
        <p:spPr>
          <a:xfrm>
            <a:off x="8311984" y="2231324"/>
            <a:ext cx="1379851" cy="669761"/>
          </a:xfrm>
          <a:prstGeom prst="rect">
            <a:avLst/>
          </a:prstGeom>
          <a:noFill/>
        </p:spPr>
        <p:txBody>
          <a:bodyPr wrap="none" lIns="179285" tIns="143428" rIns="179285" bIns="143428" rtlCol="0">
            <a:spAutoFit/>
          </a:bodyPr>
          <a:lstStyle/>
          <a:p>
            <a:pPr defTabSz="914367">
              <a:lnSpc>
                <a:spcPct val="90000"/>
              </a:lnSpc>
            </a:pPr>
            <a:r>
              <a:rPr lang="en-US" sz="1372" b="1" dirty="0">
                <a:gradFill>
                  <a:gsLst>
                    <a:gs pos="2917">
                      <a:srgbClr val="EEECE1"/>
                    </a:gs>
                    <a:gs pos="100000">
                      <a:srgbClr val="EEECE1"/>
                    </a:gs>
                  </a:gsLst>
                  <a:lin ang="5400000" scaled="0"/>
                </a:gradFill>
              </a:rPr>
              <a:t>Prescriptive </a:t>
            </a:r>
            <a:br>
              <a:rPr lang="en-US" sz="1372" b="1" dirty="0">
                <a:gradFill>
                  <a:gsLst>
                    <a:gs pos="2917">
                      <a:srgbClr val="EEECE1"/>
                    </a:gs>
                    <a:gs pos="100000">
                      <a:srgbClr val="EEECE1"/>
                    </a:gs>
                  </a:gsLst>
                  <a:lin ang="5400000" scaled="0"/>
                </a:gradFill>
              </a:rPr>
            </a:br>
            <a:r>
              <a:rPr lang="en-US" sz="1372" b="1" dirty="0">
                <a:gradFill>
                  <a:gsLst>
                    <a:gs pos="2917">
                      <a:srgbClr val="EEECE1"/>
                    </a:gs>
                    <a:gs pos="100000">
                      <a:srgbClr val="EEECE1"/>
                    </a:gs>
                  </a:gsLst>
                  <a:lin ang="5400000" scaled="0"/>
                </a:gradFill>
              </a:rPr>
              <a:t>Analytics</a:t>
            </a:r>
          </a:p>
        </p:txBody>
      </p:sp>
      <p:sp>
        <p:nvSpPr>
          <p:cNvPr id="27" name="TextBox 26"/>
          <p:cNvSpPr txBox="1"/>
          <p:nvPr/>
        </p:nvSpPr>
        <p:spPr>
          <a:xfrm>
            <a:off x="810979" y="4017595"/>
            <a:ext cx="1876403" cy="778454"/>
          </a:xfrm>
          <a:prstGeom prst="rect">
            <a:avLst/>
          </a:prstGeom>
          <a:noFill/>
        </p:spPr>
        <p:txBody>
          <a:bodyPr wrap="square" lIns="179285" tIns="143428" rIns="179285" bIns="143428" rtlCol="0">
            <a:spAutoFit/>
          </a:bodyPr>
          <a:lstStyle/>
          <a:p>
            <a:pPr defTabSz="914367">
              <a:lnSpc>
                <a:spcPct val="90000"/>
              </a:lnSpc>
              <a:spcAft>
                <a:spcPts val="588"/>
              </a:spcAft>
            </a:pPr>
            <a:r>
              <a:rPr lang="en-US" sz="1765" dirty="0">
                <a:gradFill>
                  <a:gsLst>
                    <a:gs pos="2917">
                      <a:prstClr val="black"/>
                    </a:gs>
                    <a:gs pos="100000">
                      <a:prstClr val="black"/>
                    </a:gs>
                  </a:gsLst>
                  <a:lin ang="5400000" scaled="0"/>
                </a:gradFill>
              </a:rPr>
              <a:t>What </a:t>
            </a:r>
            <a:br>
              <a:rPr lang="en-US" sz="1765" dirty="0">
                <a:gradFill>
                  <a:gsLst>
                    <a:gs pos="2917">
                      <a:prstClr val="black"/>
                    </a:gs>
                    <a:gs pos="100000">
                      <a:prstClr val="black"/>
                    </a:gs>
                  </a:gsLst>
                  <a:lin ang="5400000" scaled="0"/>
                </a:gradFill>
              </a:rPr>
            </a:br>
            <a:r>
              <a:rPr lang="en-US" sz="1765" dirty="0">
                <a:gradFill>
                  <a:gsLst>
                    <a:gs pos="2917">
                      <a:prstClr val="black"/>
                    </a:gs>
                    <a:gs pos="100000">
                      <a:prstClr val="black"/>
                    </a:gs>
                  </a:gsLst>
                  <a:lin ang="5400000" scaled="0"/>
                </a:gradFill>
              </a:rPr>
              <a:t>happened?</a:t>
            </a:r>
          </a:p>
        </p:txBody>
      </p:sp>
      <p:sp>
        <p:nvSpPr>
          <p:cNvPr id="28" name="TextBox 27"/>
          <p:cNvSpPr txBox="1"/>
          <p:nvPr/>
        </p:nvSpPr>
        <p:spPr>
          <a:xfrm>
            <a:off x="3281303" y="3231276"/>
            <a:ext cx="1411828" cy="778454"/>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gradFill>
                  <a:gsLst>
                    <a:gs pos="2917">
                      <a:prstClr val="black"/>
                    </a:gs>
                    <a:gs pos="100000">
                      <a:prstClr val="black"/>
                    </a:gs>
                  </a:gsLst>
                  <a:lin ang="5400000" scaled="0"/>
                </a:gradFill>
              </a:rPr>
              <a:t>Why did </a:t>
            </a:r>
            <a:br>
              <a:rPr lang="en-US" sz="1765" dirty="0">
                <a:gradFill>
                  <a:gsLst>
                    <a:gs pos="2917">
                      <a:prstClr val="black"/>
                    </a:gs>
                    <a:gs pos="100000">
                      <a:prstClr val="black"/>
                    </a:gs>
                  </a:gsLst>
                  <a:lin ang="5400000" scaled="0"/>
                </a:gradFill>
              </a:rPr>
            </a:br>
            <a:r>
              <a:rPr lang="en-US" sz="1765" dirty="0">
                <a:gradFill>
                  <a:gsLst>
                    <a:gs pos="2917">
                      <a:prstClr val="black"/>
                    </a:gs>
                    <a:gs pos="100000">
                      <a:prstClr val="black"/>
                    </a:gs>
                  </a:gsLst>
                  <a:lin ang="5400000" scaled="0"/>
                </a:gradFill>
              </a:rPr>
              <a:t>it happen?</a:t>
            </a:r>
          </a:p>
        </p:txBody>
      </p:sp>
      <p:sp>
        <p:nvSpPr>
          <p:cNvPr id="29" name="TextBox 28"/>
          <p:cNvSpPr txBox="1"/>
          <p:nvPr/>
        </p:nvSpPr>
        <p:spPr>
          <a:xfrm>
            <a:off x="5779296" y="2428994"/>
            <a:ext cx="1344254" cy="778454"/>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prstClr val="white"/>
                </a:solidFill>
              </a:rPr>
              <a:t>What will </a:t>
            </a:r>
            <a:br>
              <a:rPr lang="en-US" sz="1765" dirty="0">
                <a:solidFill>
                  <a:prstClr val="white"/>
                </a:solidFill>
              </a:rPr>
            </a:br>
            <a:r>
              <a:rPr lang="en-US" sz="1765" dirty="0">
                <a:solidFill>
                  <a:prstClr val="white"/>
                </a:solidFill>
              </a:rPr>
              <a:t>happen?</a:t>
            </a:r>
          </a:p>
        </p:txBody>
      </p:sp>
      <p:sp>
        <p:nvSpPr>
          <p:cNvPr id="30" name="TextBox 29"/>
          <p:cNvSpPr txBox="1"/>
          <p:nvPr/>
        </p:nvSpPr>
        <p:spPr>
          <a:xfrm>
            <a:off x="8197910" y="1711471"/>
            <a:ext cx="2009184" cy="778454"/>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prstClr val="white"/>
                </a:solidFill>
              </a:rPr>
              <a:t>How can we </a:t>
            </a:r>
            <a:br>
              <a:rPr lang="en-US" sz="1765" dirty="0">
                <a:solidFill>
                  <a:prstClr val="white"/>
                </a:solidFill>
              </a:rPr>
            </a:br>
            <a:r>
              <a:rPr lang="en-US" sz="1765" dirty="0">
                <a:solidFill>
                  <a:prstClr val="white"/>
                </a:solidFill>
              </a:rPr>
              <a:t>make it happen?</a:t>
            </a:r>
          </a:p>
        </p:txBody>
      </p:sp>
      <p:sp>
        <p:nvSpPr>
          <p:cNvPr id="38" name="TextBox 37"/>
          <p:cNvSpPr txBox="1"/>
          <p:nvPr/>
        </p:nvSpPr>
        <p:spPr>
          <a:xfrm>
            <a:off x="4040392" y="5691370"/>
            <a:ext cx="1803255" cy="561211"/>
          </a:xfrm>
          <a:prstGeom prst="rect">
            <a:avLst/>
          </a:prstGeom>
          <a:noFill/>
        </p:spPr>
        <p:txBody>
          <a:bodyPr wrap="none" lIns="179285" tIns="143428" rIns="179285" bIns="143428" rtlCol="0">
            <a:spAutoFit/>
          </a:bodyPr>
          <a:lstStyle/>
          <a:p>
            <a:pPr defTabSz="914367">
              <a:lnSpc>
                <a:spcPct val="90000"/>
              </a:lnSpc>
              <a:spcAft>
                <a:spcPts val="588"/>
              </a:spcAft>
            </a:pPr>
            <a:r>
              <a:rPr lang="en-US" sz="1961" dirty="0">
                <a:gradFill>
                  <a:gsLst>
                    <a:gs pos="2917">
                      <a:prstClr val="black"/>
                    </a:gs>
                    <a:gs pos="30000">
                      <a:prstClr val="black"/>
                    </a:gs>
                  </a:gsLst>
                  <a:lin ang="5400000" scaled="0"/>
                </a:gradFill>
              </a:rPr>
              <a:t>Traditional BI</a:t>
            </a:r>
          </a:p>
        </p:txBody>
      </p:sp>
      <p:sp>
        <p:nvSpPr>
          <p:cNvPr id="39" name="TextBox 38"/>
          <p:cNvSpPr txBox="1"/>
          <p:nvPr/>
        </p:nvSpPr>
        <p:spPr>
          <a:xfrm>
            <a:off x="5838579" y="5691370"/>
            <a:ext cx="2508100" cy="561211"/>
          </a:xfrm>
          <a:prstGeom prst="rect">
            <a:avLst/>
          </a:prstGeom>
          <a:noFill/>
        </p:spPr>
        <p:txBody>
          <a:bodyPr wrap="none" lIns="179285" tIns="143428" rIns="179285" bIns="143428" rtlCol="0">
            <a:spAutoFit/>
          </a:bodyPr>
          <a:lstStyle/>
          <a:p>
            <a:pPr defTabSz="914367">
              <a:lnSpc>
                <a:spcPct val="90000"/>
              </a:lnSpc>
              <a:spcAft>
                <a:spcPts val="588"/>
              </a:spcAft>
            </a:pPr>
            <a:r>
              <a:rPr lang="en-US" sz="1961" dirty="0">
                <a:solidFill>
                  <a:prstClr val="white"/>
                </a:solidFill>
              </a:rPr>
              <a:t>Advanced Analytics</a:t>
            </a:r>
          </a:p>
        </p:txBody>
      </p:sp>
      <p:sp>
        <p:nvSpPr>
          <p:cNvPr id="41" name="Right Triangle 40"/>
          <p:cNvSpPr/>
          <p:nvPr/>
        </p:nvSpPr>
        <p:spPr bwMode="auto">
          <a:xfrm flipV="1">
            <a:off x="2271215" y="5313036"/>
            <a:ext cx="175758" cy="175758"/>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
        <p:nvSpPr>
          <p:cNvPr id="42" name="Freeform 41"/>
          <p:cNvSpPr/>
          <p:nvPr/>
        </p:nvSpPr>
        <p:spPr bwMode="auto">
          <a:xfrm>
            <a:off x="940694" y="2700829"/>
            <a:ext cx="9908605" cy="3397561"/>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a:solidFill>
              <a:schemeClr val="accent5"/>
            </a:solidFill>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endParaRPr lang="en-US" sz="1765" dirty="0">
              <a:solidFill>
                <a:prstClr val="white"/>
              </a:solidFill>
            </a:endParaRPr>
          </a:p>
        </p:txBody>
      </p:sp>
      <p:sp>
        <p:nvSpPr>
          <p:cNvPr id="18" name="TextBox 17"/>
          <p:cNvSpPr txBox="1"/>
          <p:nvPr/>
        </p:nvSpPr>
        <p:spPr>
          <a:xfrm rot="20477271">
            <a:off x="1465280" y="5559787"/>
            <a:ext cx="1427040" cy="217243"/>
          </a:xfrm>
          <a:prstGeom prst="rect">
            <a:avLst/>
          </a:prstGeom>
          <a:solidFill>
            <a:schemeClr val="accent1">
              <a:lumMod val="75000"/>
            </a:schemeClr>
          </a:solidFill>
        </p:spPr>
        <p:txBody>
          <a:bodyPr wrap="none" lIns="0" tIns="0" rIns="0" bIns="0" rtlCol="0">
            <a:spAutoFit/>
          </a:bodyPr>
          <a:lstStyle/>
          <a:p>
            <a:pPr defTabSz="914367">
              <a:lnSpc>
                <a:spcPct val="90000"/>
              </a:lnSpc>
              <a:spcAft>
                <a:spcPts val="588"/>
              </a:spcAft>
            </a:pPr>
            <a:r>
              <a:rPr lang="en-US" sz="1568" b="1" dirty="0">
                <a:solidFill>
                  <a:prstClr val="white"/>
                </a:solidFill>
              </a:rPr>
              <a:t>INFORMATION</a:t>
            </a:r>
            <a:endParaRPr lang="en-US" sz="1372" b="1" dirty="0">
              <a:solidFill>
                <a:prstClr val="white"/>
              </a:solidFill>
            </a:endParaRPr>
          </a:p>
        </p:txBody>
      </p:sp>
      <p:sp>
        <p:nvSpPr>
          <p:cNvPr id="19" name="TextBox 18"/>
          <p:cNvSpPr txBox="1"/>
          <p:nvPr/>
        </p:nvSpPr>
        <p:spPr>
          <a:xfrm rot="20498614">
            <a:off x="8902252" y="2998754"/>
            <a:ext cx="1460041" cy="217243"/>
          </a:xfrm>
          <a:prstGeom prst="rect">
            <a:avLst/>
          </a:prstGeom>
          <a:solidFill>
            <a:schemeClr val="accent1">
              <a:lumMod val="50000"/>
            </a:schemeClr>
          </a:solidFill>
        </p:spPr>
        <p:txBody>
          <a:bodyPr wrap="none" lIns="0" tIns="0" rIns="0" bIns="0" rtlCol="0">
            <a:spAutoFit/>
          </a:bodyPr>
          <a:lstStyle/>
          <a:p>
            <a:pPr defTabSz="914367">
              <a:lnSpc>
                <a:spcPct val="90000"/>
              </a:lnSpc>
              <a:spcAft>
                <a:spcPts val="588"/>
              </a:spcAft>
            </a:pPr>
            <a:r>
              <a:rPr lang="en-US" sz="1568" b="1" dirty="0">
                <a:solidFill>
                  <a:prstClr val="white"/>
                </a:solidFill>
              </a:rPr>
              <a:t>OPTIMIZATION</a:t>
            </a:r>
          </a:p>
        </p:txBody>
      </p:sp>
      <p:sp>
        <p:nvSpPr>
          <p:cNvPr id="43" name="Right Triangle 42"/>
          <p:cNvSpPr/>
          <p:nvPr/>
        </p:nvSpPr>
        <p:spPr bwMode="auto">
          <a:xfrm flipV="1">
            <a:off x="4747586" y="4487758"/>
            <a:ext cx="175758" cy="175758"/>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
        <p:nvSpPr>
          <p:cNvPr id="44" name="Right Triangle 43"/>
          <p:cNvSpPr/>
          <p:nvPr/>
        </p:nvSpPr>
        <p:spPr bwMode="auto">
          <a:xfrm flipV="1">
            <a:off x="7230508" y="3637122"/>
            <a:ext cx="175758" cy="175758"/>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
        <p:nvSpPr>
          <p:cNvPr id="45" name="Right Triangle 44"/>
          <p:cNvSpPr/>
          <p:nvPr/>
        </p:nvSpPr>
        <p:spPr bwMode="auto">
          <a:xfrm flipV="1">
            <a:off x="9718456" y="2798402"/>
            <a:ext cx="175758" cy="175758"/>
          </a:xfrm>
          <a:prstGeom prst="rtTriangle">
            <a:avLst/>
          </a:prstGeom>
          <a:pattFill prst="ltUpDiag">
            <a:fgClr>
              <a:schemeClr val="tx2"/>
            </a:fgClr>
            <a:bgClr>
              <a:schemeClr val="tx1"/>
            </a:bgClr>
          </a:patt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366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Server and Cloud 2013">
  <a:themeElements>
    <a:clrScheme name="Microsoft Custom">
      <a:dk1>
        <a:sysClr val="windowText" lastClr="000000"/>
      </a:dk1>
      <a:lt1>
        <a:sysClr val="window" lastClr="FFFFFF"/>
      </a:lt1>
      <a:dk2>
        <a:srgbClr val="44546A"/>
      </a:dk2>
      <a:lt2>
        <a:srgbClr val="E7E6E6"/>
      </a:lt2>
      <a:accent1>
        <a:srgbClr val="0072C6"/>
      </a:accent1>
      <a:accent2>
        <a:srgbClr val="157164"/>
      </a:accent2>
      <a:accent3>
        <a:srgbClr val="672378"/>
      </a:accent3>
      <a:accent4>
        <a:srgbClr val="BA141A"/>
      </a:accent4>
      <a:accent5>
        <a:srgbClr val="FF8C00"/>
      </a:accent5>
      <a:accent6>
        <a:srgbClr val="969695"/>
      </a:accent6>
      <a:hlink>
        <a:srgbClr val="92D050"/>
      </a:hlink>
      <a:folHlink>
        <a:srgbClr val="92D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3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MS Brand White 16-9_Dec-2013">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13.xml><?xml version="1.0" encoding="utf-8"?>
<a:theme xmlns:a="http://schemas.openxmlformats.org/drawingml/2006/main" name="1_MS Brand White 16-9_Dec-2013">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14.xml><?xml version="1.0" encoding="utf-8"?>
<a:theme xmlns:a="http://schemas.openxmlformats.org/drawingml/2006/main" name="2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chemeClr val="accent1"/>
          </a:solidFill>
          <a:headEnd type="none" w="med" len="med"/>
          <a:tailEnd type="none"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16.xml><?xml version="1.0" encoding="utf-8"?>
<a:theme xmlns:a="http://schemas.openxmlformats.org/drawingml/2006/main" name="5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7.xml><?xml version="1.0" encoding="utf-8"?>
<a:theme xmlns:a="http://schemas.openxmlformats.org/drawingml/2006/main" name="6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7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Con2015_Zander" id="{1C7B3438-791D-4961-8182-4588E5C98BE1}" vid="{36C11049-6AD4-403B-BC73-A18BA570F52D}"/>
    </a:ext>
  </a:extLst>
</a:theme>
</file>

<file path=ppt/theme/theme3.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8.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277</TotalTime>
  <Words>3247</Words>
  <Application>Microsoft Office PowerPoint</Application>
  <PresentationFormat>Widescreen</PresentationFormat>
  <Paragraphs>567</Paragraphs>
  <Slides>24</Slides>
  <Notes>19</Notes>
  <HiddenSlides>1</HiddenSlides>
  <MMClips>0</MMClips>
  <ScaleCrop>false</ScaleCrop>
  <HeadingPairs>
    <vt:vector size="8" baseType="variant">
      <vt:variant>
        <vt:lpstr>Fonts Used</vt:lpstr>
      </vt:variant>
      <vt:variant>
        <vt:i4>13</vt:i4>
      </vt:variant>
      <vt:variant>
        <vt:lpstr>Theme</vt:lpstr>
      </vt:variant>
      <vt:variant>
        <vt:i4>18</vt:i4>
      </vt:variant>
      <vt:variant>
        <vt:lpstr>Embedded OLE Servers</vt:lpstr>
      </vt:variant>
      <vt:variant>
        <vt:i4>1</vt:i4>
      </vt:variant>
      <vt:variant>
        <vt:lpstr>Slide Titles</vt:lpstr>
      </vt:variant>
      <vt:variant>
        <vt:i4>24</vt:i4>
      </vt:variant>
    </vt:vector>
  </HeadingPairs>
  <TitlesOfParts>
    <vt:vector size="56" baseType="lpstr">
      <vt:lpstr>Arial Unicode MS</vt:lpstr>
      <vt:lpstr>ＭＳ Ｐゴシック</vt:lpstr>
      <vt:lpstr>ＭＳ Ｐゴシック</vt:lpstr>
      <vt:lpstr>Arial</vt:lpstr>
      <vt:lpstr>Calibri</vt:lpstr>
      <vt:lpstr>Consolas</vt:lpstr>
      <vt:lpstr>Segoe</vt:lpstr>
      <vt:lpstr>Segoe Light</vt:lpstr>
      <vt:lpstr>Segoe UI</vt:lpstr>
      <vt:lpstr>Segoe UI Light</vt:lpstr>
      <vt:lpstr>Segoe UI Semibold</vt:lpstr>
      <vt:lpstr>Segoe UI Semilight</vt:lpstr>
      <vt:lpstr>Wingdings</vt:lpstr>
      <vt:lpstr>4_Server and Cloud 2013</vt:lpstr>
      <vt:lpstr>COLOR TEMPLATE</vt:lpstr>
      <vt:lpstr>1_BUILD CHARCOAL BACKGROUND</vt:lpstr>
      <vt:lpstr>Server and Cloud 2013</vt:lpstr>
      <vt:lpstr>1_Server and Cloud 2013</vt:lpstr>
      <vt:lpstr>2_Server and Cloud 2013</vt:lpstr>
      <vt:lpstr>2_COLOR TEMPLATE</vt:lpstr>
      <vt:lpstr>3_Server and Cloud 2013</vt:lpstr>
      <vt:lpstr>1_COLOR TEMPLATE</vt:lpstr>
      <vt:lpstr>3_COLOR TEMPLATE</vt:lpstr>
      <vt:lpstr>3_5-30660_TR21_BO_CT_Template</vt:lpstr>
      <vt:lpstr>MS Brand White 16-9_Dec-2013</vt:lpstr>
      <vt:lpstr>1_MS Brand White 16-9_Dec-2013</vt:lpstr>
      <vt:lpstr>2_Azure_2015</vt:lpstr>
      <vt:lpstr>3-30070_Windows_Server_Management_Marketing_Template_16x9</vt:lpstr>
      <vt:lpstr>5_Server and Cloud 2013</vt:lpstr>
      <vt:lpstr>6_Server and Cloud 2013</vt:lpstr>
      <vt:lpstr>7_Server and Cloud 2013</vt:lpstr>
      <vt:lpstr>think-cell Slide</vt:lpstr>
      <vt:lpstr>Musings from CSA Training Bootcamp</vt:lpstr>
      <vt:lpstr>Big Data Architecture</vt:lpstr>
      <vt:lpstr>PowerPoint Presentation</vt:lpstr>
      <vt:lpstr>PowerPoint Presentation</vt:lpstr>
      <vt:lpstr>PowerPoint Presentation</vt:lpstr>
      <vt:lpstr>Microsoft Data solution Overview (CIS)</vt:lpstr>
      <vt:lpstr>Azure Data Lake Analytics Service</vt:lpstr>
      <vt:lpstr>U-SQL</vt:lpstr>
      <vt:lpstr>Going Beyond Business Intelligence  </vt:lpstr>
      <vt:lpstr>Use Cases for Advanced Analytics</vt:lpstr>
      <vt:lpstr>Will You Board the Titanic?</vt:lpstr>
      <vt:lpstr>Using Machine Learning to Make Predictions</vt:lpstr>
      <vt:lpstr>Machine Learning with MS Excel</vt:lpstr>
      <vt:lpstr>PowerPoint Presentation</vt:lpstr>
      <vt:lpstr>PowerPoint Presentation</vt:lpstr>
      <vt:lpstr>PowerPoint Presentation</vt:lpstr>
      <vt:lpstr>Service Fabric cluster with microservices</vt:lpstr>
      <vt:lpstr>PowerPoint Presentation</vt:lpstr>
      <vt:lpstr>PowerPoint Presentation</vt:lpstr>
      <vt:lpstr>PowerPoint Presentation</vt:lpstr>
      <vt:lpstr>How BIG is Hyper-scale?</vt:lpstr>
      <vt:lpstr>PowerPoint Presentation</vt:lpstr>
      <vt:lpstr>Azure Compliance The largest compliance portfolio in the industry</vt:lpstr>
      <vt:lpstr>PowerPoint Presentation</vt:lpstr>
    </vt:vector>
  </TitlesOfParts>
  <Company>Heartland Payment Systems,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Schick, Todd</dc:creator>
  <cp:lastModifiedBy>Schick, Todd</cp:lastModifiedBy>
  <cp:revision>48</cp:revision>
  <dcterms:created xsi:type="dcterms:W3CDTF">2016-05-19T03:11:56Z</dcterms:created>
  <dcterms:modified xsi:type="dcterms:W3CDTF">2016-05-21T05:00:43Z</dcterms:modified>
</cp:coreProperties>
</file>